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9" r:id="rId8"/>
    <p:sldId id="261" r:id="rId9"/>
    <p:sldId id="262" r:id="rId10"/>
    <p:sldId id="26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7AEAD-1CDD-41EB-8E89-993F29B5DB78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3655E-8E2F-4BF2-ABFE-0CA180D32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FF0A-149E-47BA-9E54-F35AD3874C68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1BF54-2671-41B9-9550-6F16FC1A1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735E4-D4DB-4C3A-BF8E-483544E386B2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8D24B-D6F2-4480-A31A-BD69A8E5A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7CCF8-F934-45F6-8EFB-50FF8E555AA9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8681-8915-4D10-BE57-0591A8863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0E31F-2BDB-425D-A8C5-F4148B348FAC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7B45E-A91D-4B1F-BA11-91541C7AC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BE741-488A-4E28-930C-5F480E804274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9E436-E638-49D7-AB8E-D9966CDC6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8AB84-F1B9-40B6-BC9E-32725C78A5E1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5785-03E2-41E5-BFFB-E676A573B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9F7F5-EBD6-4B74-B045-0AF56FED30D4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1FD4-5D04-4F17-B3D5-B25378FA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23CB3-9926-49FA-9D05-741B36C0339B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54A0-6FCB-4A7A-85ED-97BA03CD2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EC46-91E8-4A40-BC66-0C1256F966B6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1FC8B-F2D8-4FC2-BDA0-EEC0B454F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C1F6-A0BC-4F43-AA3F-9C08317E650D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26F4-0D11-499C-AD5C-ACF409615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774DF9-FB2B-4FD3-8890-338419E2F77E}" type="datetimeFigureOut">
              <a:rPr lang="ru-RU"/>
              <a:pPr>
                <a:defRPr/>
              </a:pPr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E4309F-0794-4E31-8114-F257319D3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3;&#1077;&#1085;&#1072;\Videos\OsoEPReNubk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3;&#1077;&#1085;&#1072;\Videos\19fIqM9hrCw.wm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5" descr="лилия.jpg"/>
          <p:cNvPicPr>
            <a:picLocks noChangeAspect="1"/>
          </p:cNvPicPr>
          <p:nvPr/>
        </p:nvPicPr>
        <p:blipFill>
          <a:blip r:embed="rId2">
            <a:lum bright="82000" contrast="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18002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3800" y="2492375"/>
            <a:ext cx="3384550" cy="3889375"/>
          </a:xfrm>
        </p:spPr>
        <p:txBody>
          <a:bodyPr/>
          <a:lstStyle/>
          <a:p>
            <a:r>
              <a:rPr lang="ru-RU" b="1" smtClean="0">
                <a:solidFill>
                  <a:schemeClr val="tx1"/>
                </a:solidFill>
              </a:rPr>
              <a:t>Выполнена Фадеевой Еленой Александровной</a:t>
            </a:r>
          </a:p>
          <a:p>
            <a:endParaRPr lang="ru-RU" b="1" smtClean="0">
              <a:solidFill>
                <a:schemeClr val="tx1"/>
              </a:solidFill>
            </a:endParaRPr>
          </a:p>
          <a:p>
            <a:r>
              <a:rPr lang="ru-RU" b="1" smtClean="0">
                <a:solidFill>
                  <a:schemeClr val="tx1"/>
                </a:solidFill>
              </a:rPr>
              <a:t>Учитель биологии 441 гимназии Санкт-Петербурга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92696"/>
            <a:ext cx="796872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Растительный организм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7" name="Рисунок 6" descr="опылени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773238"/>
            <a:ext cx="36004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Цветковые растения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Дикорастущие растения</a:t>
            </a:r>
          </a:p>
        </p:txBody>
      </p:sp>
      <p:pic>
        <p:nvPicPr>
          <p:cNvPr id="7" name="Содержимое 6" descr="zveroboi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349500"/>
            <a:ext cx="4318000" cy="360045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Культурные растения</a:t>
            </a:r>
          </a:p>
        </p:txBody>
      </p:sp>
      <p:pic>
        <p:nvPicPr>
          <p:cNvPr id="8" name="Содержимое 7" descr="i0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349500"/>
            <a:ext cx="4248150" cy="37433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0002-002-Kulturnye-rastenij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Нецветковые растения</a:t>
            </a:r>
          </a:p>
        </p:txBody>
      </p:sp>
      <p:pic>
        <p:nvPicPr>
          <p:cNvPr id="24578" name="Содержимое 4" descr="__1_1_~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12875"/>
            <a:ext cx="3816350" cy="4895850"/>
          </a:xfrm>
        </p:spPr>
      </p:pic>
      <p:pic>
        <p:nvPicPr>
          <p:cNvPr id="24579" name="Содержимое 5" descr="папоротни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412875"/>
            <a:ext cx="4038600" cy="4824413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Строение цветковых растений</a:t>
            </a:r>
          </a:p>
        </p:txBody>
      </p:sp>
      <p:pic>
        <p:nvPicPr>
          <p:cNvPr id="25602" name="Содержимое 6" descr="органы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484313"/>
            <a:ext cx="6983413" cy="5373687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051425" cy="1162050"/>
          </a:xfrm>
        </p:spPr>
        <p:txBody>
          <a:bodyPr/>
          <a:lstStyle/>
          <a:p>
            <a:r>
              <a:rPr lang="ru-RU" sz="3200" smtClean="0"/>
              <a:t>Строение           цветка</a:t>
            </a:r>
          </a:p>
        </p:txBody>
      </p:sp>
      <p:pic>
        <p:nvPicPr>
          <p:cNvPr id="26626" name="Содержимое 3" descr="цветок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54550" y="1722438"/>
            <a:ext cx="4094163" cy="408305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0825" y="1412875"/>
            <a:ext cx="4033838" cy="5111750"/>
          </a:xfrm>
        </p:spPr>
        <p:txBody>
          <a:bodyPr/>
          <a:lstStyle/>
          <a:p>
            <a:r>
              <a:rPr lang="ru-RU" sz="2400" smtClean="0"/>
              <a:t>1.Тычинка</a:t>
            </a:r>
          </a:p>
          <a:p>
            <a:r>
              <a:rPr lang="ru-RU" sz="2400" smtClean="0"/>
              <a:t>2.Венчик</a:t>
            </a:r>
          </a:p>
          <a:p>
            <a:r>
              <a:rPr lang="ru-RU" sz="2400" smtClean="0"/>
              <a:t>3.Пестик</a:t>
            </a:r>
          </a:p>
          <a:p>
            <a:r>
              <a:rPr lang="ru-RU" sz="2400" smtClean="0"/>
              <a:t>4.Чашелистик</a:t>
            </a:r>
          </a:p>
          <a:p>
            <a:r>
              <a:rPr lang="ru-RU" sz="2400" smtClean="0"/>
              <a:t>5.Чашечка</a:t>
            </a:r>
          </a:p>
          <a:p>
            <a:r>
              <a:rPr lang="ru-RU" sz="2400" smtClean="0"/>
              <a:t>6.Цветоножка</a:t>
            </a:r>
          </a:p>
          <a:p>
            <a:r>
              <a:rPr lang="ru-RU" sz="2400" smtClean="0"/>
              <a:t>7.Пыльник</a:t>
            </a:r>
          </a:p>
          <a:p>
            <a:r>
              <a:rPr lang="ru-RU" sz="2400" smtClean="0"/>
              <a:t>8. Тычиночная нить</a:t>
            </a:r>
          </a:p>
          <a:p>
            <a:r>
              <a:rPr lang="ru-RU" sz="2400" smtClean="0"/>
              <a:t>9.Рыльце</a:t>
            </a:r>
          </a:p>
          <a:p>
            <a:r>
              <a:rPr lang="ru-RU" sz="2400" smtClean="0"/>
              <a:t>10.Столбик</a:t>
            </a:r>
          </a:p>
          <a:p>
            <a:r>
              <a:rPr lang="ru-RU" sz="2400" smtClean="0"/>
              <a:t>11.Завязь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Общие признаки для всех живых</a:t>
            </a:r>
            <a:br>
              <a:rPr lang="ru-RU" dirty="0" smtClean="0"/>
            </a:br>
            <a:r>
              <a:rPr lang="ru-RU" dirty="0" smtClean="0"/>
              <a:t>организмов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457200" y="1628775"/>
            <a:ext cx="2571750" cy="2027238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8110" tIns="118110" rIns="118110" bIns="118110" spcCol="1270" anchor="ctr"/>
          <a:lstStyle/>
          <a:p>
            <a:pPr algn="ctr" defTabSz="1377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100" dirty="0"/>
              <a:t>Питание</a:t>
            </a:r>
            <a:endParaRPr lang="ru-RU" sz="3100" dirty="0"/>
          </a:p>
        </p:txBody>
      </p:sp>
      <p:sp>
        <p:nvSpPr>
          <p:cNvPr id="7" name="Полилиния 6"/>
          <p:cNvSpPr/>
          <p:nvPr/>
        </p:nvSpPr>
        <p:spPr>
          <a:xfrm>
            <a:off x="3286125" y="1628775"/>
            <a:ext cx="2571750" cy="2027238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8110" tIns="118110" rIns="118110" bIns="118110" spcCol="1270" anchor="ctr"/>
          <a:lstStyle/>
          <a:p>
            <a:pPr algn="ctr" defTabSz="1377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100" dirty="0"/>
              <a:t>Дыхание</a:t>
            </a:r>
            <a:endParaRPr lang="ru-RU" sz="3100" dirty="0"/>
          </a:p>
        </p:txBody>
      </p:sp>
      <p:sp>
        <p:nvSpPr>
          <p:cNvPr id="8" name="Полилиния 7"/>
          <p:cNvSpPr/>
          <p:nvPr/>
        </p:nvSpPr>
        <p:spPr>
          <a:xfrm>
            <a:off x="6115050" y="1628775"/>
            <a:ext cx="2571750" cy="2027238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8110" tIns="118110" rIns="118110" bIns="118110" spcCol="1270" anchor="ctr"/>
          <a:lstStyle/>
          <a:p>
            <a:pPr algn="ctr" defTabSz="1377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100" dirty="0"/>
              <a:t>Рост</a:t>
            </a:r>
            <a:endParaRPr lang="ru-RU" sz="3100" dirty="0"/>
          </a:p>
        </p:txBody>
      </p:sp>
      <p:sp>
        <p:nvSpPr>
          <p:cNvPr id="9" name="Полилиния 8"/>
          <p:cNvSpPr/>
          <p:nvPr/>
        </p:nvSpPr>
        <p:spPr>
          <a:xfrm>
            <a:off x="1871663" y="3994150"/>
            <a:ext cx="2571750" cy="2027238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8110" tIns="118110" rIns="118110" bIns="118110" spcCol="1270" anchor="ctr"/>
          <a:lstStyle/>
          <a:p>
            <a:pPr algn="ctr" defTabSz="1377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100" dirty="0"/>
              <a:t>Размножение</a:t>
            </a:r>
            <a:endParaRPr lang="ru-RU" sz="3100" dirty="0"/>
          </a:p>
        </p:txBody>
      </p:sp>
      <p:sp>
        <p:nvSpPr>
          <p:cNvPr id="10" name="Полилиния 9"/>
          <p:cNvSpPr/>
          <p:nvPr/>
        </p:nvSpPr>
        <p:spPr>
          <a:xfrm>
            <a:off x="4700588" y="3994150"/>
            <a:ext cx="2571750" cy="2027238"/>
          </a:xfrm>
          <a:custGeom>
            <a:avLst/>
            <a:gdLst>
              <a:gd name="connsiteX0" fmla="*/ 0 w 2571749"/>
              <a:gd name="connsiteY0" fmla="*/ 0 h 1543050"/>
              <a:gd name="connsiteX1" fmla="*/ 2571749 w 2571749"/>
              <a:gd name="connsiteY1" fmla="*/ 0 h 1543050"/>
              <a:gd name="connsiteX2" fmla="*/ 2571749 w 2571749"/>
              <a:gd name="connsiteY2" fmla="*/ 1543050 h 1543050"/>
              <a:gd name="connsiteX3" fmla="*/ 0 w 2571749"/>
              <a:gd name="connsiteY3" fmla="*/ 1543050 h 1543050"/>
              <a:gd name="connsiteX4" fmla="*/ 0 w 2571749"/>
              <a:gd name="connsiteY4" fmla="*/ 0 h 154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749" h="1543050">
                <a:moveTo>
                  <a:pt x="0" y="0"/>
                </a:moveTo>
                <a:lnTo>
                  <a:pt x="2571749" y="0"/>
                </a:lnTo>
                <a:lnTo>
                  <a:pt x="2571749" y="1543050"/>
                </a:lnTo>
                <a:lnTo>
                  <a:pt x="0" y="1543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18110" tIns="118110" rIns="118110" bIns="118110" spcCol="1270" anchor="ctr"/>
          <a:lstStyle/>
          <a:p>
            <a:pPr algn="ctr" defTabSz="1377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100" dirty="0"/>
              <a:t>Отмирание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Питание</a:t>
            </a:r>
          </a:p>
        </p:txBody>
      </p:sp>
      <p:pic>
        <p:nvPicPr>
          <p:cNvPr id="4" name="OsoEPReNubk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1341438"/>
            <a:ext cx="7129463" cy="532765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Отличительные признаки растений</a:t>
            </a: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179388" y="1671638"/>
            <a:ext cx="3286125" cy="1095375"/>
          </a:xfrm>
          <a:custGeom>
            <a:avLst/>
            <a:gdLst>
              <a:gd name="connsiteX0" fmla="*/ 0 w 3285413"/>
              <a:gd name="connsiteY0" fmla="*/ 182485 h 1094886"/>
              <a:gd name="connsiteX1" fmla="*/ 53449 w 3285413"/>
              <a:gd name="connsiteY1" fmla="*/ 53449 h 1094886"/>
              <a:gd name="connsiteX2" fmla="*/ 182486 w 3285413"/>
              <a:gd name="connsiteY2" fmla="*/ 1 h 1094886"/>
              <a:gd name="connsiteX3" fmla="*/ 3102928 w 3285413"/>
              <a:gd name="connsiteY3" fmla="*/ 0 h 1094886"/>
              <a:gd name="connsiteX4" fmla="*/ 3231964 w 3285413"/>
              <a:gd name="connsiteY4" fmla="*/ 53449 h 1094886"/>
              <a:gd name="connsiteX5" fmla="*/ 3285412 w 3285413"/>
              <a:gd name="connsiteY5" fmla="*/ 182486 h 1094886"/>
              <a:gd name="connsiteX6" fmla="*/ 3285413 w 3285413"/>
              <a:gd name="connsiteY6" fmla="*/ 912401 h 1094886"/>
              <a:gd name="connsiteX7" fmla="*/ 3231964 w 3285413"/>
              <a:gd name="connsiteY7" fmla="*/ 1041437 h 1094886"/>
              <a:gd name="connsiteX8" fmla="*/ 3102928 w 3285413"/>
              <a:gd name="connsiteY8" fmla="*/ 1094886 h 1094886"/>
              <a:gd name="connsiteX9" fmla="*/ 182485 w 3285413"/>
              <a:gd name="connsiteY9" fmla="*/ 1094886 h 1094886"/>
              <a:gd name="connsiteX10" fmla="*/ 53449 w 3285413"/>
              <a:gd name="connsiteY10" fmla="*/ 1041437 h 1094886"/>
              <a:gd name="connsiteX11" fmla="*/ 0 w 3285413"/>
              <a:gd name="connsiteY11" fmla="*/ 912401 h 1094886"/>
              <a:gd name="connsiteX12" fmla="*/ 0 w 3285413"/>
              <a:gd name="connsiteY12" fmla="*/ 182485 h 109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5413" h="1094886">
                <a:moveTo>
                  <a:pt x="0" y="182485"/>
                </a:moveTo>
                <a:cubicBezTo>
                  <a:pt x="0" y="134087"/>
                  <a:pt x="19226" y="87671"/>
                  <a:pt x="53449" y="53449"/>
                </a:cubicBezTo>
                <a:cubicBezTo>
                  <a:pt x="87672" y="19226"/>
                  <a:pt x="134087" y="0"/>
                  <a:pt x="182486" y="1"/>
                </a:cubicBezTo>
                <a:lnTo>
                  <a:pt x="3102928" y="0"/>
                </a:lnTo>
                <a:cubicBezTo>
                  <a:pt x="3151326" y="0"/>
                  <a:pt x="3197742" y="19226"/>
                  <a:pt x="3231964" y="53449"/>
                </a:cubicBezTo>
                <a:cubicBezTo>
                  <a:pt x="3266187" y="87672"/>
                  <a:pt x="3285413" y="134087"/>
                  <a:pt x="3285412" y="182486"/>
                </a:cubicBezTo>
                <a:cubicBezTo>
                  <a:pt x="3285412" y="425791"/>
                  <a:pt x="3285413" y="669096"/>
                  <a:pt x="3285413" y="912401"/>
                </a:cubicBezTo>
                <a:cubicBezTo>
                  <a:pt x="3285413" y="960799"/>
                  <a:pt x="3266187" y="1007215"/>
                  <a:pt x="3231964" y="1041437"/>
                </a:cubicBezTo>
                <a:cubicBezTo>
                  <a:pt x="3197741" y="1075660"/>
                  <a:pt x="3151326" y="1094886"/>
                  <a:pt x="3102928" y="1094886"/>
                </a:cubicBezTo>
                <a:lnTo>
                  <a:pt x="182485" y="1094886"/>
                </a:lnTo>
                <a:cubicBezTo>
                  <a:pt x="134087" y="1094886"/>
                  <a:pt x="87671" y="1075660"/>
                  <a:pt x="53449" y="1041437"/>
                </a:cubicBezTo>
                <a:cubicBezTo>
                  <a:pt x="19226" y="1007214"/>
                  <a:pt x="0" y="960799"/>
                  <a:pt x="0" y="912401"/>
                </a:cubicBezTo>
                <a:lnTo>
                  <a:pt x="0" y="18248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41078" tIns="97263" rIns="141078" bIns="97263" spcCol="1270" anchor="ctr"/>
          <a:lstStyle/>
          <a:p>
            <a:pPr algn="ctr" defTabSz="10223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300" dirty="0"/>
              <a:t>1.Наличие красящего вещества – хлорофилла</a:t>
            </a:r>
            <a:endParaRPr lang="ru-RU" sz="2300" dirty="0"/>
          </a:p>
        </p:txBody>
      </p:sp>
      <p:sp>
        <p:nvSpPr>
          <p:cNvPr id="7" name="Полилиния 6"/>
          <p:cNvSpPr/>
          <p:nvPr/>
        </p:nvSpPr>
        <p:spPr>
          <a:xfrm>
            <a:off x="5857875" y="2420938"/>
            <a:ext cx="3286125" cy="1508125"/>
          </a:xfrm>
          <a:custGeom>
            <a:avLst/>
            <a:gdLst>
              <a:gd name="connsiteX0" fmla="*/ 0 w 3285413"/>
              <a:gd name="connsiteY0" fmla="*/ 251347 h 1508053"/>
              <a:gd name="connsiteX1" fmla="*/ 73618 w 3285413"/>
              <a:gd name="connsiteY1" fmla="*/ 73618 h 1508053"/>
              <a:gd name="connsiteX2" fmla="*/ 251347 w 3285413"/>
              <a:gd name="connsiteY2" fmla="*/ 0 h 1508053"/>
              <a:gd name="connsiteX3" fmla="*/ 3034066 w 3285413"/>
              <a:gd name="connsiteY3" fmla="*/ 0 h 1508053"/>
              <a:gd name="connsiteX4" fmla="*/ 3211795 w 3285413"/>
              <a:gd name="connsiteY4" fmla="*/ 73618 h 1508053"/>
              <a:gd name="connsiteX5" fmla="*/ 3285413 w 3285413"/>
              <a:gd name="connsiteY5" fmla="*/ 251347 h 1508053"/>
              <a:gd name="connsiteX6" fmla="*/ 3285413 w 3285413"/>
              <a:gd name="connsiteY6" fmla="*/ 1256706 h 1508053"/>
              <a:gd name="connsiteX7" fmla="*/ 3211795 w 3285413"/>
              <a:gd name="connsiteY7" fmla="*/ 1434435 h 1508053"/>
              <a:gd name="connsiteX8" fmla="*/ 3034066 w 3285413"/>
              <a:gd name="connsiteY8" fmla="*/ 1508053 h 1508053"/>
              <a:gd name="connsiteX9" fmla="*/ 251347 w 3285413"/>
              <a:gd name="connsiteY9" fmla="*/ 1508053 h 1508053"/>
              <a:gd name="connsiteX10" fmla="*/ 73618 w 3285413"/>
              <a:gd name="connsiteY10" fmla="*/ 1434435 h 1508053"/>
              <a:gd name="connsiteX11" fmla="*/ 0 w 3285413"/>
              <a:gd name="connsiteY11" fmla="*/ 1256706 h 1508053"/>
              <a:gd name="connsiteX12" fmla="*/ 0 w 3285413"/>
              <a:gd name="connsiteY12" fmla="*/ 251347 h 150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5413" h="1508053">
                <a:moveTo>
                  <a:pt x="0" y="251347"/>
                </a:moveTo>
                <a:cubicBezTo>
                  <a:pt x="0" y="184686"/>
                  <a:pt x="26481" y="120755"/>
                  <a:pt x="73618" y="73618"/>
                </a:cubicBezTo>
                <a:cubicBezTo>
                  <a:pt x="120755" y="26481"/>
                  <a:pt x="184686" y="0"/>
                  <a:pt x="251347" y="0"/>
                </a:cubicBezTo>
                <a:lnTo>
                  <a:pt x="3034066" y="0"/>
                </a:lnTo>
                <a:cubicBezTo>
                  <a:pt x="3100727" y="0"/>
                  <a:pt x="3164658" y="26481"/>
                  <a:pt x="3211795" y="73618"/>
                </a:cubicBezTo>
                <a:cubicBezTo>
                  <a:pt x="3258932" y="120755"/>
                  <a:pt x="3285413" y="184686"/>
                  <a:pt x="3285413" y="251347"/>
                </a:cubicBezTo>
                <a:lnTo>
                  <a:pt x="3285413" y="1256706"/>
                </a:lnTo>
                <a:cubicBezTo>
                  <a:pt x="3285413" y="1323367"/>
                  <a:pt x="3258932" y="1387299"/>
                  <a:pt x="3211795" y="1434435"/>
                </a:cubicBezTo>
                <a:cubicBezTo>
                  <a:pt x="3164658" y="1481572"/>
                  <a:pt x="3100727" y="1508053"/>
                  <a:pt x="3034066" y="1508053"/>
                </a:cubicBezTo>
                <a:lnTo>
                  <a:pt x="251347" y="1508053"/>
                </a:lnTo>
                <a:cubicBezTo>
                  <a:pt x="184686" y="1508053"/>
                  <a:pt x="120755" y="1481572"/>
                  <a:pt x="73618" y="1434435"/>
                </a:cubicBezTo>
                <a:cubicBezTo>
                  <a:pt x="26481" y="1387298"/>
                  <a:pt x="0" y="1323367"/>
                  <a:pt x="0" y="1256706"/>
                </a:cubicBezTo>
                <a:lnTo>
                  <a:pt x="0" y="25134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1247" tIns="117432" rIns="161247" bIns="117432" spcCol="1270" anchor="ctr"/>
          <a:lstStyle/>
          <a:p>
            <a:pPr algn="ctr" defTabSz="10223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300" dirty="0"/>
              <a:t>2.Наличие пластид</a:t>
            </a:r>
            <a:endParaRPr lang="ru-RU" sz="2300" dirty="0"/>
          </a:p>
        </p:txBody>
      </p:sp>
      <p:sp>
        <p:nvSpPr>
          <p:cNvPr id="8" name="Полилиния 7"/>
          <p:cNvSpPr/>
          <p:nvPr/>
        </p:nvSpPr>
        <p:spPr>
          <a:xfrm>
            <a:off x="2973388" y="4210050"/>
            <a:ext cx="3289300" cy="2276475"/>
          </a:xfrm>
          <a:custGeom>
            <a:avLst/>
            <a:gdLst>
              <a:gd name="connsiteX0" fmla="*/ 0 w 3288625"/>
              <a:gd name="connsiteY0" fmla="*/ 379561 h 2277323"/>
              <a:gd name="connsiteX1" fmla="*/ 111171 w 3288625"/>
              <a:gd name="connsiteY1" fmla="*/ 111171 h 2277323"/>
              <a:gd name="connsiteX2" fmla="*/ 379561 w 3288625"/>
              <a:gd name="connsiteY2" fmla="*/ 1 h 2277323"/>
              <a:gd name="connsiteX3" fmla="*/ 2909064 w 3288625"/>
              <a:gd name="connsiteY3" fmla="*/ 0 h 2277323"/>
              <a:gd name="connsiteX4" fmla="*/ 3177454 w 3288625"/>
              <a:gd name="connsiteY4" fmla="*/ 111171 h 2277323"/>
              <a:gd name="connsiteX5" fmla="*/ 3288624 w 3288625"/>
              <a:gd name="connsiteY5" fmla="*/ 379561 h 2277323"/>
              <a:gd name="connsiteX6" fmla="*/ 3288625 w 3288625"/>
              <a:gd name="connsiteY6" fmla="*/ 1897762 h 2277323"/>
              <a:gd name="connsiteX7" fmla="*/ 3177454 w 3288625"/>
              <a:gd name="connsiteY7" fmla="*/ 2166152 h 2277323"/>
              <a:gd name="connsiteX8" fmla="*/ 2909064 w 3288625"/>
              <a:gd name="connsiteY8" fmla="*/ 2277323 h 2277323"/>
              <a:gd name="connsiteX9" fmla="*/ 379561 w 3288625"/>
              <a:gd name="connsiteY9" fmla="*/ 2277323 h 2277323"/>
              <a:gd name="connsiteX10" fmla="*/ 111171 w 3288625"/>
              <a:gd name="connsiteY10" fmla="*/ 2166152 h 2277323"/>
              <a:gd name="connsiteX11" fmla="*/ 0 w 3288625"/>
              <a:gd name="connsiteY11" fmla="*/ 1897762 h 2277323"/>
              <a:gd name="connsiteX12" fmla="*/ 0 w 3288625"/>
              <a:gd name="connsiteY12" fmla="*/ 379561 h 2277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88625" h="2277323">
                <a:moveTo>
                  <a:pt x="0" y="379561"/>
                </a:moveTo>
                <a:cubicBezTo>
                  <a:pt x="0" y="278895"/>
                  <a:pt x="39990" y="182352"/>
                  <a:pt x="111171" y="111171"/>
                </a:cubicBezTo>
                <a:cubicBezTo>
                  <a:pt x="182353" y="39990"/>
                  <a:pt x="278896" y="0"/>
                  <a:pt x="379561" y="1"/>
                </a:cubicBezTo>
                <a:lnTo>
                  <a:pt x="2909064" y="0"/>
                </a:lnTo>
                <a:cubicBezTo>
                  <a:pt x="3009730" y="0"/>
                  <a:pt x="3106273" y="39990"/>
                  <a:pt x="3177454" y="111171"/>
                </a:cubicBezTo>
                <a:cubicBezTo>
                  <a:pt x="3248635" y="182353"/>
                  <a:pt x="3288625" y="278896"/>
                  <a:pt x="3288624" y="379561"/>
                </a:cubicBezTo>
                <a:cubicBezTo>
                  <a:pt x="3288624" y="885628"/>
                  <a:pt x="3288625" y="1391695"/>
                  <a:pt x="3288625" y="1897762"/>
                </a:cubicBezTo>
                <a:cubicBezTo>
                  <a:pt x="3288625" y="1998428"/>
                  <a:pt x="3248636" y="2094971"/>
                  <a:pt x="3177454" y="2166152"/>
                </a:cubicBezTo>
                <a:cubicBezTo>
                  <a:pt x="3106272" y="2237334"/>
                  <a:pt x="3009730" y="2277323"/>
                  <a:pt x="2909064" y="2277323"/>
                </a:cubicBezTo>
                <a:lnTo>
                  <a:pt x="379561" y="2277323"/>
                </a:lnTo>
                <a:cubicBezTo>
                  <a:pt x="278895" y="2277323"/>
                  <a:pt x="182352" y="2237334"/>
                  <a:pt x="111171" y="2166152"/>
                </a:cubicBezTo>
                <a:cubicBezTo>
                  <a:pt x="39990" y="2094970"/>
                  <a:pt x="0" y="1998428"/>
                  <a:pt x="0" y="1897762"/>
                </a:cubicBezTo>
                <a:lnTo>
                  <a:pt x="0" y="37956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98800" tIns="154985" rIns="198800" bIns="154985" spcCol="1270" anchor="ctr"/>
          <a:lstStyle/>
          <a:p>
            <a:pPr algn="ctr" defTabSz="10223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300" dirty="0"/>
              <a:t>3. Фотосинтез-синтез органических веществ из неорганических на свету, в зеленых пластидах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10" name="Содержимое 3" descr="фотосинтез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Хлоропласты</a:t>
            </a:r>
          </a:p>
        </p:txBody>
      </p:sp>
      <p:pic>
        <p:nvPicPr>
          <p:cNvPr id="4" name="Содержимое 3" descr="хлропласты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3527425" cy="2654300"/>
          </a:xfrm>
        </p:spPr>
      </p:pic>
      <p:pic>
        <p:nvPicPr>
          <p:cNvPr id="5" name="Рисунок 4" descr="248_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3838" y="3284538"/>
            <a:ext cx="511016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9fIqM9hrCw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Многообразие растений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690813"/>
            <a:ext cx="8229600" cy="1058862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Полилиния 6"/>
          <p:cNvSpPr/>
          <p:nvPr/>
        </p:nvSpPr>
        <p:spPr>
          <a:xfrm>
            <a:off x="827088" y="2060575"/>
            <a:ext cx="6975475" cy="1239838"/>
          </a:xfrm>
          <a:custGeom>
            <a:avLst/>
            <a:gdLst>
              <a:gd name="connsiteX0" fmla="*/ 0 w 6974503"/>
              <a:gd name="connsiteY0" fmla="*/ 206644 h 1239840"/>
              <a:gd name="connsiteX1" fmla="*/ 60525 w 6974503"/>
              <a:gd name="connsiteY1" fmla="*/ 60525 h 1239840"/>
              <a:gd name="connsiteX2" fmla="*/ 206645 w 6974503"/>
              <a:gd name="connsiteY2" fmla="*/ 1 h 1239840"/>
              <a:gd name="connsiteX3" fmla="*/ 6767859 w 6974503"/>
              <a:gd name="connsiteY3" fmla="*/ 0 h 1239840"/>
              <a:gd name="connsiteX4" fmla="*/ 6913978 w 6974503"/>
              <a:gd name="connsiteY4" fmla="*/ 60525 h 1239840"/>
              <a:gd name="connsiteX5" fmla="*/ 6974502 w 6974503"/>
              <a:gd name="connsiteY5" fmla="*/ 206645 h 1239840"/>
              <a:gd name="connsiteX6" fmla="*/ 6974503 w 6974503"/>
              <a:gd name="connsiteY6" fmla="*/ 1033196 h 1239840"/>
              <a:gd name="connsiteX7" fmla="*/ 6913978 w 6974503"/>
              <a:gd name="connsiteY7" fmla="*/ 1179315 h 1239840"/>
              <a:gd name="connsiteX8" fmla="*/ 6767859 w 6974503"/>
              <a:gd name="connsiteY8" fmla="*/ 1239840 h 1239840"/>
              <a:gd name="connsiteX9" fmla="*/ 206644 w 6974503"/>
              <a:gd name="connsiteY9" fmla="*/ 1239840 h 1239840"/>
              <a:gd name="connsiteX10" fmla="*/ 60525 w 6974503"/>
              <a:gd name="connsiteY10" fmla="*/ 1179315 h 1239840"/>
              <a:gd name="connsiteX11" fmla="*/ 1 w 6974503"/>
              <a:gd name="connsiteY11" fmla="*/ 1033196 h 1239840"/>
              <a:gd name="connsiteX12" fmla="*/ 0 w 6974503"/>
              <a:gd name="connsiteY12" fmla="*/ 206644 h 1239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74503" h="1239840">
                <a:moveTo>
                  <a:pt x="0" y="206644"/>
                </a:moveTo>
                <a:cubicBezTo>
                  <a:pt x="0" y="151839"/>
                  <a:pt x="21772" y="99278"/>
                  <a:pt x="60525" y="60525"/>
                </a:cubicBezTo>
                <a:cubicBezTo>
                  <a:pt x="99278" y="21772"/>
                  <a:pt x="151839" y="0"/>
                  <a:pt x="206645" y="1"/>
                </a:cubicBezTo>
                <a:lnTo>
                  <a:pt x="6767859" y="0"/>
                </a:lnTo>
                <a:cubicBezTo>
                  <a:pt x="6822664" y="0"/>
                  <a:pt x="6875225" y="21772"/>
                  <a:pt x="6913978" y="60525"/>
                </a:cubicBezTo>
                <a:cubicBezTo>
                  <a:pt x="6952731" y="99278"/>
                  <a:pt x="6974503" y="151839"/>
                  <a:pt x="6974502" y="206645"/>
                </a:cubicBezTo>
                <a:cubicBezTo>
                  <a:pt x="6974502" y="482162"/>
                  <a:pt x="6974503" y="757679"/>
                  <a:pt x="6974503" y="1033196"/>
                </a:cubicBezTo>
                <a:cubicBezTo>
                  <a:pt x="6974503" y="1088001"/>
                  <a:pt x="6952732" y="1140562"/>
                  <a:pt x="6913978" y="1179315"/>
                </a:cubicBezTo>
                <a:cubicBezTo>
                  <a:pt x="6875225" y="1218068"/>
                  <a:pt x="6822664" y="1239840"/>
                  <a:pt x="6767859" y="1239840"/>
                </a:cubicBezTo>
                <a:lnTo>
                  <a:pt x="206644" y="1239840"/>
                </a:lnTo>
                <a:cubicBezTo>
                  <a:pt x="151839" y="1239840"/>
                  <a:pt x="99278" y="1218069"/>
                  <a:pt x="60525" y="1179315"/>
                </a:cubicBezTo>
                <a:cubicBezTo>
                  <a:pt x="21772" y="1140562"/>
                  <a:pt x="0" y="1088001"/>
                  <a:pt x="1" y="1033196"/>
                </a:cubicBezTo>
                <a:cubicBezTo>
                  <a:pt x="1" y="757679"/>
                  <a:pt x="0" y="482161"/>
                  <a:pt x="0" y="20664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78266" tIns="60524" rIns="278266" bIns="60524" spcCol="1270" anchor="ctr"/>
          <a:lstStyle/>
          <a:p>
            <a:pPr defTabSz="1866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200" dirty="0"/>
              <a:t>Цветковые растения</a:t>
            </a:r>
            <a:endParaRPr lang="ru-RU" sz="4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4595813"/>
            <a:ext cx="8229600" cy="1058862"/>
          </a:xfrm>
          <a:prstGeom prst="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олилиния 8"/>
          <p:cNvSpPr/>
          <p:nvPr/>
        </p:nvSpPr>
        <p:spPr>
          <a:xfrm>
            <a:off x="868363" y="3976688"/>
            <a:ext cx="7694612" cy="1239837"/>
          </a:xfrm>
          <a:custGeom>
            <a:avLst/>
            <a:gdLst>
              <a:gd name="connsiteX0" fmla="*/ 0 w 7694593"/>
              <a:gd name="connsiteY0" fmla="*/ 206644 h 1239840"/>
              <a:gd name="connsiteX1" fmla="*/ 60525 w 7694593"/>
              <a:gd name="connsiteY1" fmla="*/ 60525 h 1239840"/>
              <a:gd name="connsiteX2" fmla="*/ 206645 w 7694593"/>
              <a:gd name="connsiteY2" fmla="*/ 1 h 1239840"/>
              <a:gd name="connsiteX3" fmla="*/ 7487949 w 7694593"/>
              <a:gd name="connsiteY3" fmla="*/ 0 h 1239840"/>
              <a:gd name="connsiteX4" fmla="*/ 7634068 w 7694593"/>
              <a:gd name="connsiteY4" fmla="*/ 60525 h 1239840"/>
              <a:gd name="connsiteX5" fmla="*/ 7694592 w 7694593"/>
              <a:gd name="connsiteY5" fmla="*/ 206645 h 1239840"/>
              <a:gd name="connsiteX6" fmla="*/ 7694593 w 7694593"/>
              <a:gd name="connsiteY6" fmla="*/ 1033196 h 1239840"/>
              <a:gd name="connsiteX7" fmla="*/ 7634068 w 7694593"/>
              <a:gd name="connsiteY7" fmla="*/ 1179315 h 1239840"/>
              <a:gd name="connsiteX8" fmla="*/ 7487949 w 7694593"/>
              <a:gd name="connsiteY8" fmla="*/ 1239840 h 1239840"/>
              <a:gd name="connsiteX9" fmla="*/ 206644 w 7694593"/>
              <a:gd name="connsiteY9" fmla="*/ 1239840 h 1239840"/>
              <a:gd name="connsiteX10" fmla="*/ 60525 w 7694593"/>
              <a:gd name="connsiteY10" fmla="*/ 1179315 h 1239840"/>
              <a:gd name="connsiteX11" fmla="*/ 1 w 7694593"/>
              <a:gd name="connsiteY11" fmla="*/ 1033196 h 1239840"/>
              <a:gd name="connsiteX12" fmla="*/ 0 w 7694593"/>
              <a:gd name="connsiteY12" fmla="*/ 206644 h 1239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94593" h="1239840">
                <a:moveTo>
                  <a:pt x="0" y="206644"/>
                </a:moveTo>
                <a:cubicBezTo>
                  <a:pt x="0" y="151839"/>
                  <a:pt x="21772" y="99278"/>
                  <a:pt x="60525" y="60525"/>
                </a:cubicBezTo>
                <a:cubicBezTo>
                  <a:pt x="99278" y="21772"/>
                  <a:pt x="151839" y="0"/>
                  <a:pt x="206645" y="1"/>
                </a:cubicBezTo>
                <a:lnTo>
                  <a:pt x="7487949" y="0"/>
                </a:lnTo>
                <a:cubicBezTo>
                  <a:pt x="7542754" y="0"/>
                  <a:pt x="7595315" y="21772"/>
                  <a:pt x="7634068" y="60525"/>
                </a:cubicBezTo>
                <a:cubicBezTo>
                  <a:pt x="7672821" y="99278"/>
                  <a:pt x="7694593" y="151839"/>
                  <a:pt x="7694592" y="206645"/>
                </a:cubicBezTo>
                <a:cubicBezTo>
                  <a:pt x="7694592" y="482162"/>
                  <a:pt x="7694593" y="757679"/>
                  <a:pt x="7694593" y="1033196"/>
                </a:cubicBezTo>
                <a:cubicBezTo>
                  <a:pt x="7694593" y="1088001"/>
                  <a:pt x="7672822" y="1140562"/>
                  <a:pt x="7634068" y="1179315"/>
                </a:cubicBezTo>
                <a:cubicBezTo>
                  <a:pt x="7595315" y="1218068"/>
                  <a:pt x="7542754" y="1239840"/>
                  <a:pt x="7487949" y="1239840"/>
                </a:cubicBezTo>
                <a:lnTo>
                  <a:pt x="206644" y="1239840"/>
                </a:lnTo>
                <a:cubicBezTo>
                  <a:pt x="151839" y="1239840"/>
                  <a:pt x="99278" y="1218069"/>
                  <a:pt x="60525" y="1179315"/>
                </a:cubicBezTo>
                <a:cubicBezTo>
                  <a:pt x="21772" y="1140562"/>
                  <a:pt x="0" y="1088001"/>
                  <a:pt x="1" y="1033196"/>
                </a:cubicBezTo>
                <a:cubicBezTo>
                  <a:pt x="1" y="757679"/>
                  <a:pt x="0" y="482161"/>
                  <a:pt x="0" y="20664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78266" tIns="60524" rIns="278266" bIns="60524" spcCol="1270" anchor="ctr"/>
          <a:lstStyle/>
          <a:p>
            <a:pPr defTabSz="1866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200" dirty="0"/>
              <a:t>Нецветковые растения</a:t>
            </a:r>
            <a:endParaRPr lang="ru-RU" sz="4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Цветковые растения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Светолюбивые растения</a:t>
            </a:r>
          </a:p>
        </p:txBody>
      </p:sp>
      <p:pic>
        <p:nvPicPr>
          <p:cNvPr id="8" name="Содержимое 7" descr="клематис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635250"/>
            <a:ext cx="4040188" cy="3030538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/>
              <a:t>Теневыносливые растения</a:t>
            </a:r>
          </a:p>
        </p:txBody>
      </p:sp>
      <p:pic>
        <p:nvPicPr>
          <p:cNvPr id="9" name="Содержимое 8" descr="ландыш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902200" y="2174875"/>
            <a:ext cx="3527425" cy="39512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80</Words>
  <Application>Microsoft Office PowerPoint</Application>
  <PresentationFormat>Экран (4:3)</PresentationFormat>
  <Paragraphs>38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Тема Office</vt:lpstr>
      <vt:lpstr>Слайд 1</vt:lpstr>
      <vt:lpstr>Общие признаки для всех живых организмов </vt:lpstr>
      <vt:lpstr>Питание</vt:lpstr>
      <vt:lpstr>Отличительные признаки растений</vt:lpstr>
      <vt:lpstr>Слайд 5</vt:lpstr>
      <vt:lpstr>Хлоропласты</vt:lpstr>
      <vt:lpstr>Слайд 7</vt:lpstr>
      <vt:lpstr>Многообразие растений</vt:lpstr>
      <vt:lpstr>Цветковые растения </vt:lpstr>
      <vt:lpstr>Цветковые растения</vt:lpstr>
      <vt:lpstr>Слайд 11</vt:lpstr>
      <vt:lpstr>Нецветковые растения</vt:lpstr>
      <vt:lpstr>Строение цветковых растений</vt:lpstr>
      <vt:lpstr>Строение           цветка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КарМаН</cp:lastModifiedBy>
  <cp:revision>14</cp:revision>
  <dcterms:created xsi:type="dcterms:W3CDTF">2012-03-13T04:01:56Z</dcterms:created>
  <dcterms:modified xsi:type="dcterms:W3CDTF">2012-04-05T08:40:28Z</dcterms:modified>
</cp:coreProperties>
</file>