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Картинка 95 из 2174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4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 userDrawn="1"/>
        </p:nvSpPr>
        <p:spPr>
          <a:xfrm>
            <a:off x="142875" y="142875"/>
            <a:ext cx="8786813" cy="6429375"/>
          </a:xfrm>
          <a:prstGeom prst="roundRect">
            <a:avLst/>
          </a:prstGeom>
          <a:noFill/>
          <a:ln w="123825" cmpd="thickThin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D9A2A-8BA5-4249-8436-3F5E3EEF998C}" type="datetimeFigureOut">
              <a:rPr lang="ru-RU"/>
              <a:pPr>
                <a:defRPr/>
              </a:pPr>
              <a:t>24.03.2012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2C68F-AC44-483A-88C7-199E38534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594A6-0F59-4318-9738-4458CB54899F}" type="datetimeFigureOut">
              <a:rPr lang="ru-RU"/>
              <a:pPr>
                <a:defRPr/>
              </a:pPr>
              <a:t>24.03.2012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F1365-8E2C-4B79-AA10-93D5F5413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0903\Рабочий стол\Новая папка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750" y="260350"/>
            <a:ext cx="1217613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4E8430-F900-4990-B274-14A0CD7A56CF}" type="datetimeFigureOut">
              <a:rPr lang="ru-RU"/>
              <a:pPr>
                <a:defRPr/>
              </a:pPr>
              <a:t>24.03.2012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A7AA0F-0FEA-4656-AE1F-67A70ADD2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75" y="142875"/>
            <a:ext cx="8786813" cy="6429375"/>
          </a:xfrm>
          <a:prstGeom prst="roundRect">
            <a:avLst/>
          </a:prstGeom>
          <a:noFill/>
          <a:ln w="123825" cmpd="thickThin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2" r:id="rId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2.xml"/><Relationship Id="rId7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11" Type="http://schemas.openxmlformats.org/officeDocument/2006/relationships/image" Target="../media/image3.png"/><Relationship Id="rId5" Type="http://schemas.openxmlformats.org/officeDocument/2006/relationships/slide" Target="slide4.xml"/><Relationship Id="rId10" Type="http://schemas.openxmlformats.org/officeDocument/2006/relationships/slide" Target="slide10.xml"/><Relationship Id="rId4" Type="http://schemas.openxmlformats.org/officeDocument/2006/relationships/slide" Target="slide3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3203575" y="765175"/>
            <a:ext cx="5616575" cy="4464050"/>
          </a:xfrm>
        </p:spPr>
        <p:txBody>
          <a:bodyPr/>
          <a:lstStyle/>
          <a:p>
            <a:r>
              <a:rPr lang="ru-RU" sz="8000" b="1" smtClean="0">
                <a:solidFill>
                  <a:srgbClr val="FF0000"/>
                </a:solidFill>
                <a:latin typeface="Mistral" pitchFamily="66" charset="0"/>
              </a:rPr>
              <a:t>ОБЩИЕ СВЕДЕНИЯ О ПРИВИВКАХ</a:t>
            </a:r>
            <a:endParaRPr lang="ru-RU" sz="8000" smtClean="0">
              <a:solidFill>
                <a:srgbClr val="FF0000"/>
              </a:solidFill>
              <a:latin typeface="Mistral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5" y="142875"/>
            <a:ext cx="8786813" cy="6429375"/>
          </a:xfrm>
          <a:prstGeom prst="roundRect">
            <a:avLst/>
          </a:prstGeom>
          <a:noFill/>
          <a:ln w="123825" cmpd="thickThin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Багетная рамка 4"/>
          <p:cNvSpPr/>
          <p:nvPr/>
        </p:nvSpPr>
        <p:spPr>
          <a:xfrm>
            <a:off x="3571868" y="6357958"/>
            <a:ext cx="3071834" cy="5000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Чего можно ожидать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7859713" cy="5399087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 smtClean="0"/>
              <a:t>Ребенок может заболеть теми болезнями, от которых можно сделать прививки;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 smtClean="0"/>
              <a:t>Заболев,  ребенок может заразить окружающих (в том числе и членов семьи);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/>
              <a:t>Административные последствия: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 smtClean="0"/>
              <a:t>При карантине и эпидемии (или угрозе эпидемии) Вам могут временно отказать в приеме в учебное или оздоровительное учреждение (пока не пройдет риск заражения).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 smtClean="0"/>
              <a:t>Вам могут запретить въезд в страны, пребывание в которых в соответствии с международными медико-санитарными правилами либо международными договорами Российской Федерации требует конкретных профилактических прививок;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 smtClean="0"/>
              <a:t>Вам могут отказать в приеме на работу или отстранить от работы, выполнение которой связано с высоким риском заболевания инфекционными болезнями.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200" dirty="0"/>
          </a:p>
        </p:txBody>
      </p:sp>
      <p:pic>
        <p:nvPicPr>
          <p:cNvPr id="12292" name="Picture 2" descr="http://www.e-apteka.ru/lgm-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"/>
            <a:ext cx="4953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3" descr="D:\Документы\Анимация\(24)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25" y="5143500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254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/>
              <a:t>Когда о прививках все-таки</a:t>
            </a:r>
            <a:br>
              <a:rPr lang="ru-RU" sz="3600" b="1" dirty="0" smtClean="0"/>
            </a:br>
            <a:r>
              <a:rPr lang="ru-RU" sz="3600" b="1" dirty="0" smtClean="0"/>
              <a:t>стоит подумать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1438"/>
            <a:ext cx="7643813" cy="4784725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Если  был контакт с заболевшим, а Вы не хотите заболеть. Тогда Вам потребуется экстренная профилактика (введение вакцины). Для этого необходимо как можно быстрее обратиться к врачу.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Если в Вашем регионе объявлена эпидемия опасного заболевания (например, дифтерии).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Если Вы собираетесь посетить места, где какое-либо заболевание особенно распространено (например, клещевой энцефалит в некоторых регионах).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Если в семье есть взрослые лица, которые не болели такими заболеваниями, как корь, паротит, краснуха. У взрослых эти болезни протекают гораздо тяжелее, чем у ребенка, а </a:t>
            </a:r>
            <a:r>
              <a:rPr lang="ru-RU" sz="1600" dirty="0" err="1" smtClean="0"/>
              <a:t>непривитый</a:t>
            </a:r>
            <a:r>
              <a:rPr lang="ru-RU" sz="1600" dirty="0" smtClean="0"/>
              <a:t> ребенок запросто может принести заболевание из  школы.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Если кто-либо из членов семьи планирует беременность, а ребенок не привит против краснухи. Тогда прививку желательно сделать женщине, планирующей беременность (не позднее 3-х месяцев до начала беременности), если она не болела краснухой и не была привита против нее.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Если в семье есть больные онкологическими заболеваниями, а также страдающие иммунодефицитом. Заболевание, которое Ваш ребенок, возможно, перенесет легко, может вызвать очень тяжелые последствия (вплоть до летального исхода) у больного члена семьи.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При травмах (особенно загрязненных) - необходима срочная экстренная профилактика против столбняка. Обязательно сообщите врачу, что ребенку не были сделаны прививки.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/>
              <a:t>При укусе или близком контакте с животным, у которого подозревается </a:t>
            </a:r>
            <a:r>
              <a:rPr lang="ru-RU" sz="1600" dirty="0" err="1" smtClean="0"/>
              <a:t>бешенсвто</a:t>
            </a:r>
            <a:r>
              <a:rPr lang="ru-RU" sz="1600" dirty="0" smtClean="0"/>
              <a:t>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600" dirty="0"/>
          </a:p>
        </p:txBody>
      </p:sp>
      <p:pic>
        <p:nvPicPr>
          <p:cNvPr id="13316" name="Picture 2" descr="http://www.e-apteka.ru/lgm-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53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3" descr="D:\Документы\Анимация\(24)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25" y="5357813"/>
            <a:ext cx="107156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57188" y="571500"/>
            <a:ext cx="8572500" cy="55546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Century Schoolbook" pitchFamily="18" charset="0"/>
                <a:hlinkClick r:id="rId2" action="ppaction://hlinksldjump"/>
              </a:rPr>
              <a:t>1. Иммунопрофилактика</a:t>
            </a:r>
            <a:endParaRPr lang="ru-RU" b="1" dirty="0" smtClean="0">
              <a:latin typeface="Century Schoolbook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Century Schoolbook" pitchFamily="18" charset="0"/>
                <a:hlinkClick r:id="rId3" action="ppaction://hlinksldjump"/>
              </a:rPr>
              <a:t>2. Что такое вакцинация?</a:t>
            </a:r>
            <a:r>
              <a:rPr lang="ru-RU" dirty="0" smtClean="0">
                <a:latin typeface="Century Schoolbook" pitchFamily="18" charset="0"/>
                <a:hlinkClick r:id="rId3" action="ppaction://hlinksldjump"/>
              </a:rPr>
              <a:t> </a:t>
            </a:r>
            <a:endParaRPr lang="ru-RU" dirty="0" smtClean="0">
              <a:latin typeface="Century Schoolbook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Century Schoolbook" pitchFamily="18" charset="0"/>
                <a:hlinkClick r:id="rId4" action="ppaction://hlinksldjump"/>
              </a:rPr>
              <a:t>3. "Коллективный" иммунитет</a:t>
            </a:r>
            <a:endParaRPr lang="ru-RU" b="1" dirty="0" smtClean="0">
              <a:latin typeface="Century Schoolbook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Century Schoolbook" pitchFamily="18" charset="0"/>
                <a:hlinkClick r:id="rId5" action="ppaction://hlinksldjump"/>
              </a:rPr>
              <a:t>4. Вакцинация и ревакцинация</a:t>
            </a:r>
            <a:r>
              <a:rPr lang="ru-RU" dirty="0" smtClean="0">
                <a:latin typeface="Century Schoolbook" pitchFamily="18" charset="0"/>
                <a:hlinkClick r:id="rId5" action="ppaction://hlinksldjump"/>
              </a:rPr>
              <a:t> </a:t>
            </a:r>
            <a:endParaRPr lang="ru-RU" dirty="0" smtClean="0">
              <a:latin typeface="Century Schoolbook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Century Schoolbook" pitchFamily="18" charset="0"/>
                <a:hlinkClick r:id="rId6" action="ppaction://hlinksldjump"/>
              </a:rPr>
              <a:t>5. "Туровая" вакцинация</a:t>
            </a:r>
            <a:endParaRPr lang="ru-RU" b="1" dirty="0" smtClean="0">
              <a:latin typeface="Century Schoolbook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Century Schoolbook" pitchFamily="18" charset="0"/>
                <a:hlinkClick r:id="rId7" action="ppaction://hlinksldjump"/>
              </a:rPr>
              <a:t>6. Эффективность вакцинации</a:t>
            </a:r>
            <a:r>
              <a:rPr lang="ru-RU" dirty="0" smtClean="0">
                <a:latin typeface="Century Schoolbook" pitchFamily="18" charset="0"/>
                <a:hlinkClick r:id="rId7" action="ppaction://hlinksldjump"/>
              </a:rPr>
              <a:t> </a:t>
            </a:r>
            <a:endParaRPr lang="ru-RU" dirty="0" smtClean="0">
              <a:latin typeface="Century Schoolbook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Century Schoolbook" pitchFamily="18" charset="0"/>
                <a:hlinkClick r:id="rId8" action="ppaction://hlinksldjump"/>
              </a:rPr>
              <a:t>7. Виды вакцин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Century Schoolbook" pitchFamily="18" charset="0"/>
                <a:hlinkClick r:id="rId9" action="ppaction://hlinksldjump"/>
              </a:rPr>
              <a:t>8. Чего можно ожидать</a:t>
            </a:r>
            <a:r>
              <a:rPr lang="ru-RU" dirty="0" smtClean="0">
                <a:latin typeface="Century Schoolbook" pitchFamily="18" charset="0"/>
                <a:hlinkClick r:id="rId9" action="ppaction://hlinksldjump"/>
              </a:rPr>
              <a:t> </a:t>
            </a:r>
            <a:endParaRPr lang="ru-RU" dirty="0" smtClean="0">
              <a:latin typeface="Century Schoolbook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Century Schoolbook" pitchFamily="18" charset="0"/>
                <a:hlinkClick r:id="rId10" action="ppaction://hlinksldjump"/>
              </a:rPr>
              <a:t>9. Когда о прививках все-таки стоит подумать</a:t>
            </a:r>
            <a:endParaRPr lang="ru-RU" dirty="0" smtClean="0">
              <a:latin typeface="Century Schoolbook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latin typeface="Century Schoolbook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7CC723-0CCF-46AD-A779-E4A14DC69FD8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4100" name="Picture 2" descr="http://www.e-apteka.ru/lgm-k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4953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Иммунопрофилактика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214313" y="1000125"/>
            <a:ext cx="8461375" cy="51260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smtClean="0">
                <a:latin typeface="Century Schoolbook" pitchFamily="18" charset="0"/>
              </a:rPr>
              <a:t>метод индивидуальной или массовой защиты населения от инфекционных заболеваний путем создания или усиления искусственного иммунитета.</a:t>
            </a:r>
          </a:p>
          <a:p>
            <a:pPr>
              <a:buFont typeface="Arial" charset="0"/>
              <a:buNone/>
            </a:pPr>
            <a:r>
              <a:rPr lang="ru-RU" sz="2400" smtClean="0">
                <a:latin typeface="Century Schoolbook" pitchFamily="18" charset="0"/>
              </a:rPr>
              <a:t>бывает:</a:t>
            </a:r>
          </a:p>
          <a:p>
            <a:r>
              <a:rPr lang="ru-RU" sz="2400" smtClean="0">
                <a:latin typeface="Century Schoolbook" pitchFamily="18" charset="0"/>
              </a:rPr>
              <a:t>специфическая - против конкретного возбудителя </a:t>
            </a:r>
          </a:p>
          <a:p>
            <a:pPr lvl="1"/>
            <a:r>
              <a:rPr lang="ru-RU" sz="2400" smtClean="0">
                <a:latin typeface="Century Schoolbook" pitchFamily="18" charset="0"/>
              </a:rPr>
              <a:t>активная - создание иммунитета путем введения вакцин; </a:t>
            </a:r>
          </a:p>
          <a:p>
            <a:pPr lvl="1"/>
            <a:r>
              <a:rPr lang="ru-RU" sz="2400" smtClean="0">
                <a:latin typeface="Century Schoolbook" pitchFamily="18" charset="0"/>
              </a:rPr>
              <a:t>пассивная - создание иммунитета путем введения сывороточных препаратов и гамма-глобулина; </a:t>
            </a:r>
          </a:p>
          <a:p>
            <a:r>
              <a:rPr lang="ru-RU" sz="2400" smtClean="0">
                <a:latin typeface="Century Schoolbook" pitchFamily="18" charset="0"/>
              </a:rPr>
              <a:t>неспецифическая - активизация иммунной системы вообще. </a:t>
            </a:r>
          </a:p>
          <a:p>
            <a:endParaRPr lang="ru-RU" sz="2400" smtClean="0">
              <a:latin typeface="Century Schoolbook" pitchFamily="18" charset="0"/>
            </a:endParaRPr>
          </a:p>
        </p:txBody>
      </p:sp>
      <p:pic>
        <p:nvPicPr>
          <p:cNvPr id="5124" name="Picture 2" descr="http://www.e-apteka.ru/lgm-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53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3" descr="D:\Документы\Анимация\(24)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25" y="57150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857250"/>
          </a:xfrm>
        </p:spPr>
        <p:txBody>
          <a:bodyPr/>
          <a:lstStyle/>
          <a:p>
            <a:r>
              <a:rPr lang="ru-RU" b="1" smtClean="0"/>
              <a:t>Что такое вакцинация?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981075"/>
            <a:ext cx="8135938" cy="551973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Century Schoolbook" pitchFamily="18" charset="0"/>
              </a:rPr>
              <a:t>самое эффективное и экономически выгодное средство защиты против инфекционных болезней.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Century Schoolbook" pitchFamily="18" charset="0"/>
              </a:rPr>
              <a:t>Основным принципом вакцинации является то, что пациенту дается ослабленный или убитый болезнетворный агент (или искусственно синтезированный белок, который идентичен белку агента) для того, чтобы стимулировать продукцию антител для борьбы с возбудителем заболевания.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Century Schoolbook" pitchFamily="18" charset="0"/>
              </a:rPr>
              <a:t>Среди микроорганизмов, против которых успешно борются при помощи прививок, могут быть вирусы (например возбудители кори, краснухи, свинки, полиомиелита, гепатита В, </a:t>
            </a:r>
            <a:r>
              <a:rPr lang="ru-RU" sz="2400" dirty="0" err="1" smtClean="0">
                <a:latin typeface="Century Schoolbook" pitchFamily="18" charset="0"/>
              </a:rPr>
              <a:t>ротавирусной</a:t>
            </a:r>
            <a:r>
              <a:rPr lang="ru-RU" sz="2400" dirty="0" smtClean="0">
                <a:latin typeface="Century Schoolbook" pitchFamily="18" charset="0"/>
              </a:rPr>
              <a:t> инфекции) или бактерии (возбудители туберкулеза, дифтерии, коклюша, столбняка, </a:t>
            </a:r>
            <a:r>
              <a:rPr lang="ru-RU" sz="2400" dirty="0" err="1" smtClean="0">
                <a:latin typeface="Century Schoolbook" pitchFamily="18" charset="0"/>
              </a:rPr>
              <a:t>гемофильной</a:t>
            </a:r>
            <a:r>
              <a:rPr lang="ru-RU" sz="2400" dirty="0" smtClean="0">
                <a:latin typeface="Century Schoolbook" pitchFamily="18" charset="0"/>
              </a:rPr>
              <a:t> инфекции).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>
              <a:latin typeface="Century Schoolbook" pitchFamily="18" charset="0"/>
            </a:endParaRPr>
          </a:p>
        </p:txBody>
      </p:sp>
      <p:pic>
        <p:nvPicPr>
          <p:cNvPr id="6148" name="Picture 2" descr="http://www.e-apteka.ru/lgm-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53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3" descr="D:\Документы\Анимация\(24)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25" y="57150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"Коллективный" иммунитет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875"/>
            <a:ext cx="7715250" cy="4713288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Century Schoolbook" pitchFamily="18" charset="0"/>
              </a:rPr>
              <a:t>Чем больше людей имеют иммунитет к той или иной болезни, тем меньше вероятность у остальных (</a:t>
            </a:r>
            <a:r>
              <a:rPr lang="ru-RU" dirty="0" err="1" smtClean="0">
                <a:latin typeface="Century Schoolbook" pitchFamily="18" charset="0"/>
              </a:rPr>
              <a:t>неиммунизированных</a:t>
            </a:r>
            <a:r>
              <a:rPr lang="ru-RU" dirty="0" smtClean="0">
                <a:latin typeface="Century Schoolbook" pitchFamily="18" charset="0"/>
              </a:rPr>
              <a:t>) заболеть, тем меньше вероятность возникновения эпидемии. Например, если только один ребенок </a:t>
            </a:r>
            <a:r>
              <a:rPr lang="ru-RU" dirty="0" err="1" smtClean="0">
                <a:latin typeface="Century Schoolbook" pitchFamily="18" charset="0"/>
              </a:rPr>
              <a:t>невакцинирован</a:t>
            </a:r>
            <a:r>
              <a:rPr lang="ru-RU" dirty="0" smtClean="0">
                <a:latin typeface="Century Schoolbook" pitchFamily="18" charset="0"/>
              </a:rPr>
              <a:t>, а все остальные получили прививку, то </a:t>
            </a:r>
            <a:r>
              <a:rPr lang="ru-RU" dirty="0" err="1" smtClean="0">
                <a:latin typeface="Century Schoolbook" pitchFamily="18" charset="0"/>
              </a:rPr>
              <a:t>невакцинированый</a:t>
            </a:r>
            <a:r>
              <a:rPr lang="ru-RU" dirty="0" smtClean="0">
                <a:latin typeface="Century Schoolbook" pitchFamily="18" charset="0"/>
              </a:rPr>
              <a:t> ребенок хорошо защищен от болезни (ему не от кого заразиться).</a:t>
            </a:r>
            <a:endParaRPr lang="ru-RU" dirty="0">
              <a:latin typeface="Century Schoolbook" pitchFamily="18" charset="0"/>
            </a:endParaRPr>
          </a:p>
        </p:txBody>
      </p:sp>
      <p:pic>
        <p:nvPicPr>
          <p:cNvPr id="7172" name="Picture 2" descr="http://www.e-apteka.ru/lgm-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"/>
            <a:ext cx="4953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3" descr="D:\Документы\Анимация\(24)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25" y="57150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Вакцинация и ревакцинация</a:t>
            </a:r>
            <a:endParaRPr lang="ru-RU" dirty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214313" y="785813"/>
            <a:ext cx="8929687" cy="53403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i="1" u="sng" smtClean="0">
                <a:latin typeface="Century Schoolbook" pitchFamily="18" charset="0"/>
              </a:rPr>
              <a:t>Вакцинация</a:t>
            </a:r>
            <a:r>
              <a:rPr lang="ru-RU" smtClean="0">
                <a:latin typeface="Century Schoolbook" pitchFamily="18" charset="0"/>
              </a:rPr>
              <a:t> бывает:</a:t>
            </a:r>
          </a:p>
          <a:p>
            <a:pPr>
              <a:buFont typeface="Wingdings" pitchFamily="2" charset="2"/>
              <a:buChar char="Ø"/>
            </a:pPr>
            <a:r>
              <a:rPr lang="ru-RU" sz="2800" smtClean="0">
                <a:latin typeface="Century Schoolbook" pitchFamily="18" charset="0"/>
              </a:rPr>
              <a:t>однократной (корь, паротит, туберкулез) </a:t>
            </a:r>
          </a:p>
          <a:p>
            <a:pPr>
              <a:buFont typeface="Wingdings" pitchFamily="2" charset="2"/>
              <a:buChar char="Ø"/>
            </a:pPr>
            <a:r>
              <a:rPr lang="ru-RU" sz="2800" smtClean="0">
                <a:latin typeface="Century Schoolbook" pitchFamily="18" charset="0"/>
              </a:rPr>
              <a:t>многократной (полиомиелит, АКДС).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Century Schoolbook" pitchFamily="18" charset="0"/>
              </a:rPr>
              <a:t>Кратность говорит о том, сколько раз необходимо получить вакцину для образования иммунитета. </a:t>
            </a:r>
          </a:p>
          <a:p>
            <a:pPr>
              <a:buFont typeface="Arial" charset="0"/>
              <a:buNone/>
            </a:pPr>
            <a:r>
              <a:rPr lang="ru-RU" b="1" i="1" u="sng" smtClean="0">
                <a:latin typeface="Century Schoolbook" pitchFamily="18" charset="0"/>
              </a:rPr>
              <a:t>Ревакцинация</a:t>
            </a:r>
            <a:r>
              <a:rPr lang="ru-RU" smtClean="0">
                <a:latin typeface="Century Schoolbook" pitchFamily="18" charset="0"/>
              </a:rPr>
              <a:t> - мероприятие, направленное на поддержание иммунитета. Обычно проводится через несколько лет после вакцинации. </a:t>
            </a:r>
          </a:p>
          <a:p>
            <a:endParaRPr lang="ru-RU" smtClean="0">
              <a:latin typeface="Century Schoolbook" pitchFamily="18" charset="0"/>
            </a:endParaRPr>
          </a:p>
        </p:txBody>
      </p:sp>
      <p:pic>
        <p:nvPicPr>
          <p:cNvPr id="8196" name="Picture 2" descr="http://www.e-apteka.ru/lgm-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53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3" descr="D:\Документы\Анимация\(24)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25" y="57150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7254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"Туровая" вакцинация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125538"/>
            <a:ext cx="8031162" cy="5732462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 smtClean="0"/>
              <a:t>План туровой вакцинации включает одномоментную вакцинацию, проводимую для быстрого прерывания цепи передачи инфекции. Такие профилактические кампании обычно проводятся в короткие сроки. Все дети вне зависимости от предыдущих вакцинаций или перенесенного заболевания подвергаются вакцинации в сроки от 1 </a:t>
            </a:r>
            <a:r>
              <a:rPr lang="ru-RU" sz="2200" dirty="0" err="1" smtClean="0"/>
              <a:t>нед</a:t>
            </a:r>
            <a:r>
              <a:rPr lang="ru-RU" sz="2200" dirty="0" smtClean="0"/>
              <a:t> до 1 мес. Проведение такого мероприятия координируется министерством и проводится силами местных органов здравоохранения. При этом используются возможности средств массовой информации для привлечения внимания заинтересованной части населения.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 smtClean="0"/>
              <a:t>Эпидемиологическая суть туровой вакцинации - </a:t>
            </a:r>
            <a:r>
              <a:rPr lang="ru-RU" sz="2200" dirty="0" err="1" smtClean="0"/>
              <a:t>допривить</a:t>
            </a:r>
            <a:r>
              <a:rPr lang="ru-RU" sz="2200" dirty="0" smtClean="0"/>
              <a:t> неохваченные вакцинацией группы населения. Туровую иммунизацию проводят обычно в развивающихся странах в ходе мероприятий по </a:t>
            </a:r>
            <a:r>
              <a:rPr lang="ru-RU" sz="2200" dirty="0" err="1" smtClean="0"/>
              <a:t>ликвадации</a:t>
            </a:r>
            <a:r>
              <a:rPr lang="ru-RU" sz="2200" dirty="0" smtClean="0"/>
              <a:t> инфекции, где охват детей </a:t>
            </a:r>
            <a:r>
              <a:rPr lang="ru-RU" sz="2200" dirty="0" err="1" smtClean="0"/>
              <a:t>привиками</a:t>
            </a:r>
            <a:r>
              <a:rPr lang="ru-RU" sz="2200" dirty="0" smtClean="0"/>
              <a:t> небольшой и у большинства вакцинированных отсутствует </a:t>
            </a:r>
            <a:r>
              <a:rPr lang="ru-RU" sz="2200" dirty="0" err="1" smtClean="0"/>
              <a:t>документальое</a:t>
            </a:r>
            <a:r>
              <a:rPr lang="ru-RU" sz="2200" dirty="0" smtClean="0"/>
              <a:t> подтверждение вакцинации. </a:t>
            </a:r>
            <a:endParaRPr lang="ru-RU" sz="2200" dirty="0"/>
          </a:p>
        </p:txBody>
      </p:sp>
      <p:pic>
        <p:nvPicPr>
          <p:cNvPr id="9220" name="Picture 2" descr="http://www.e-apteka.ru/lgm-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53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" descr="D:\Документы\Анимация\(24)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25" y="5500688"/>
            <a:ext cx="928688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Эффективность вакцинации</a:t>
            </a:r>
            <a:endParaRPr lang="ru-RU" dirty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250825" y="1052513"/>
            <a:ext cx="8208963" cy="55911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200" smtClean="0"/>
              <a:t>Поствакцинационный иммунитет - иммунитет, который развивается после введения вакцины.   Вакцинация не всегда бывает эффективной. Вакцины теряют свои качества при неправильном хранении.  На развитие поствакцинального иммунитета влияют следующие факторы: </a:t>
            </a:r>
          </a:p>
          <a:p>
            <a:pPr>
              <a:spcBef>
                <a:spcPct val="0"/>
              </a:spcBef>
            </a:pPr>
            <a:r>
              <a:rPr lang="ru-RU" sz="1500" b="1" i="1" smtClean="0">
                <a:solidFill>
                  <a:srgbClr val="7030A0"/>
                </a:solidFill>
                <a:latin typeface="Century Schoolbook" pitchFamily="18" charset="0"/>
              </a:rPr>
              <a:t>зависящие от самой вакцины </a:t>
            </a:r>
            <a:endParaRPr lang="ru-RU" sz="1500" b="1" smtClean="0">
              <a:solidFill>
                <a:srgbClr val="7030A0"/>
              </a:solidFill>
              <a:latin typeface="Century Schoolbook" pitchFamily="18" charset="0"/>
            </a:endParaRPr>
          </a:p>
          <a:p>
            <a:pPr lvl="1">
              <a:spcBef>
                <a:spcPct val="0"/>
              </a:spcBef>
            </a:pPr>
            <a:r>
              <a:rPr lang="ru-RU" sz="1500" smtClean="0">
                <a:latin typeface="Century Schoolbook" pitchFamily="18" charset="0"/>
              </a:rPr>
              <a:t>чистота препарата; </a:t>
            </a:r>
          </a:p>
          <a:p>
            <a:pPr lvl="1">
              <a:spcBef>
                <a:spcPct val="0"/>
              </a:spcBef>
            </a:pPr>
            <a:r>
              <a:rPr lang="ru-RU" sz="1500" smtClean="0">
                <a:latin typeface="Century Schoolbook" pitchFamily="18" charset="0"/>
              </a:rPr>
              <a:t>время жизни антигена; </a:t>
            </a:r>
          </a:p>
          <a:p>
            <a:pPr lvl="1">
              <a:spcBef>
                <a:spcPct val="0"/>
              </a:spcBef>
            </a:pPr>
            <a:r>
              <a:rPr lang="ru-RU" sz="1500" smtClean="0">
                <a:latin typeface="Century Schoolbook" pitchFamily="18" charset="0"/>
              </a:rPr>
              <a:t>доза; </a:t>
            </a:r>
          </a:p>
          <a:p>
            <a:pPr lvl="1">
              <a:spcBef>
                <a:spcPct val="0"/>
              </a:spcBef>
            </a:pPr>
            <a:r>
              <a:rPr lang="ru-RU" sz="1500" smtClean="0">
                <a:latin typeface="Century Schoolbook" pitchFamily="18" charset="0"/>
              </a:rPr>
              <a:t>кратность введения. </a:t>
            </a:r>
          </a:p>
          <a:p>
            <a:pPr>
              <a:spcBef>
                <a:spcPct val="0"/>
              </a:spcBef>
            </a:pPr>
            <a:r>
              <a:rPr lang="ru-RU" sz="1500" b="1" i="1" smtClean="0">
                <a:solidFill>
                  <a:srgbClr val="7030A0"/>
                </a:solidFill>
                <a:latin typeface="Century Schoolbook" pitchFamily="18" charset="0"/>
              </a:rPr>
              <a:t>зависящие от организма </a:t>
            </a:r>
            <a:endParaRPr lang="ru-RU" sz="1500" b="1" smtClean="0">
              <a:solidFill>
                <a:srgbClr val="7030A0"/>
              </a:solidFill>
              <a:latin typeface="Century Schoolbook" pitchFamily="18" charset="0"/>
            </a:endParaRPr>
          </a:p>
          <a:p>
            <a:pPr lvl="1">
              <a:spcBef>
                <a:spcPct val="0"/>
              </a:spcBef>
            </a:pPr>
            <a:r>
              <a:rPr lang="ru-RU" sz="1500" smtClean="0">
                <a:latin typeface="Century Schoolbook" pitchFamily="18" charset="0"/>
              </a:rPr>
              <a:t>состояние индивидуальной иммунной реактивности; </a:t>
            </a:r>
          </a:p>
          <a:p>
            <a:pPr lvl="1">
              <a:spcBef>
                <a:spcPct val="0"/>
              </a:spcBef>
            </a:pPr>
            <a:r>
              <a:rPr lang="ru-RU" sz="1500" smtClean="0">
                <a:latin typeface="Century Schoolbook" pitchFamily="18" charset="0"/>
              </a:rPr>
              <a:t>возраст; </a:t>
            </a:r>
          </a:p>
          <a:p>
            <a:pPr lvl="1">
              <a:spcBef>
                <a:spcPct val="0"/>
              </a:spcBef>
            </a:pPr>
            <a:r>
              <a:rPr lang="ru-RU" sz="1500" smtClean="0">
                <a:latin typeface="Century Schoolbook" pitchFamily="18" charset="0"/>
              </a:rPr>
              <a:t>наличие иммунодефицита; </a:t>
            </a:r>
          </a:p>
          <a:p>
            <a:pPr lvl="1">
              <a:spcBef>
                <a:spcPct val="0"/>
              </a:spcBef>
            </a:pPr>
            <a:r>
              <a:rPr lang="ru-RU" sz="1500" smtClean="0">
                <a:latin typeface="Century Schoolbook" pitchFamily="18" charset="0"/>
              </a:rPr>
              <a:t>состояние организма в целом; </a:t>
            </a:r>
          </a:p>
          <a:p>
            <a:pPr lvl="1">
              <a:spcBef>
                <a:spcPct val="0"/>
              </a:spcBef>
            </a:pPr>
            <a:r>
              <a:rPr lang="ru-RU" sz="1500" smtClean="0">
                <a:latin typeface="Century Schoolbook" pitchFamily="18" charset="0"/>
              </a:rPr>
              <a:t>генетическая предрасположенность. </a:t>
            </a:r>
          </a:p>
          <a:p>
            <a:pPr>
              <a:spcBef>
                <a:spcPct val="0"/>
              </a:spcBef>
            </a:pPr>
            <a:r>
              <a:rPr lang="ru-RU" sz="1500" b="1" i="1" smtClean="0">
                <a:solidFill>
                  <a:srgbClr val="7030A0"/>
                </a:solidFill>
                <a:latin typeface="Century Schoolbook" pitchFamily="18" charset="0"/>
              </a:rPr>
              <a:t>зависящие от внешней среды </a:t>
            </a:r>
            <a:endParaRPr lang="ru-RU" sz="1500" b="1" smtClean="0">
              <a:solidFill>
                <a:srgbClr val="7030A0"/>
              </a:solidFill>
              <a:latin typeface="Century Schoolbook" pitchFamily="18" charset="0"/>
            </a:endParaRPr>
          </a:p>
          <a:p>
            <a:pPr lvl="1">
              <a:spcBef>
                <a:spcPct val="0"/>
              </a:spcBef>
            </a:pPr>
            <a:r>
              <a:rPr lang="ru-RU" sz="1500" smtClean="0">
                <a:latin typeface="Century Schoolbook" pitchFamily="18" charset="0"/>
              </a:rPr>
              <a:t>питание; </a:t>
            </a:r>
          </a:p>
          <a:p>
            <a:pPr lvl="1">
              <a:spcBef>
                <a:spcPct val="0"/>
              </a:spcBef>
            </a:pPr>
            <a:r>
              <a:rPr lang="ru-RU" sz="1500" smtClean="0">
                <a:latin typeface="Century Schoolbook" pitchFamily="18" charset="0"/>
              </a:rPr>
              <a:t>условия труда и быта; </a:t>
            </a:r>
          </a:p>
          <a:p>
            <a:pPr lvl="1">
              <a:spcBef>
                <a:spcPct val="0"/>
              </a:spcBef>
            </a:pPr>
            <a:r>
              <a:rPr lang="ru-RU" sz="1500" smtClean="0">
                <a:latin typeface="Century Schoolbook" pitchFamily="18" charset="0"/>
              </a:rPr>
              <a:t>климат; </a:t>
            </a:r>
          </a:p>
          <a:p>
            <a:pPr lvl="1">
              <a:spcBef>
                <a:spcPct val="0"/>
              </a:spcBef>
            </a:pPr>
            <a:r>
              <a:rPr lang="ru-RU" sz="1500" smtClean="0">
                <a:latin typeface="Century Schoolbook" pitchFamily="18" charset="0"/>
              </a:rPr>
              <a:t>физико- химические факторы среды.</a:t>
            </a:r>
            <a:r>
              <a:rPr lang="ru-RU" sz="1500" i="1" smtClean="0">
                <a:latin typeface="Century Schoolbook" pitchFamily="18" charset="0"/>
              </a:rPr>
              <a:t> </a:t>
            </a:r>
            <a:endParaRPr lang="ru-RU" sz="1500" smtClean="0">
              <a:latin typeface="Century Schoolbook" pitchFamily="18" charset="0"/>
            </a:endParaRPr>
          </a:p>
          <a:p>
            <a:pPr>
              <a:buFont typeface="Arial" charset="0"/>
              <a:buNone/>
            </a:pPr>
            <a:endParaRPr lang="ru-RU" sz="1500" smtClean="0"/>
          </a:p>
        </p:txBody>
      </p:sp>
      <p:pic>
        <p:nvPicPr>
          <p:cNvPr id="10244" name="Picture 2" descr="http://www.e-apteka.ru/lgm-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53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3" descr="D:\Документы\Анимация\(24)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5000625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3683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Виды вакцин</a:t>
            </a:r>
            <a:endParaRPr lang="ru-RU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323850" y="692150"/>
            <a:ext cx="7777163" cy="57610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600" smtClean="0"/>
              <a:t>1) </a:t>
            </a:r>
            <a:r>
              <a:rPr lang="ru-RU" sz="1600" b="1" i="1" smtClean="0"/>
              <a:t>Живые вакцины. С</a:t>
            </a:r>
            <a:r>
              <a:rPr lang="ru-RU" sz="1600" smtClean="0"/>
              <a:t>одержат ослабленный живой микроорганизм. Примером могут служить вакцины против полиомиелита, кори, свинки, краснухи или туберкулеза. Могут быть получены путем селекции (БЦЖ, гриппозная). Они способны размножаться в организме и вызывать вакцинальный процесс, формируя невосприимчивость. </a:t>
            </a:r>
          </a:p>
          <a:p>
            <a:pPr>
              <a:buFont typeface="Arial" charset="0"/>
              <a:buNone/>
            </a:pPr>
            <a:r>
              <a:rPr lang="ru-RU" sz="1600" smtClean="0"/>
              <a:t>2) </a:t>
            </a:r>
            <a:r>
              <a:rPr lang="ru-RU" sz="1600" b="1" i="1" smtClean="0"/>
              <a:t>Инактивированные (убитые) вакцины</a:t>
            </a:r>
            <a:r>
              <a:rPr lang="ru-RU" sz="1600" i="1" smtClean="0"/>
              <a:t>. </a:t>
            </a:r>
            <a:r>
              <a:rPr lang="ru-RU" sz="1600" smtClean="0"/>
              <a:t>Содержат убитый целый микроорганизм (против коклюша, против бешенства,  против вирусного гепатита А), их убивают физическими (температура, радиация, ультрафиолетовый свет) или химическими ( спирт, формальдегид) методами. Такие вакцины реактогенны, применяются мало (коклюшная, против гепатита А). </a:t>
            </a:r>
          </a:p>
          <a:p>
            <a:pPr>
              <a:buFont typeface="Arial" charset="0"/>
              <a:buNone/>
            </a:pPr>
            <a:r>
              <a:rPr lang="ru-RU" sz="1600" smtClean="0"/>
              <a:t>3) </a:t>
            </a:r>
            <a:r>
              <a:rPr lang="ru-RU" sz="1600" b="1" i="1" smtClean="0"/>
              <a:t>Химические вакцины.</a:t>
            </a:r>
            <a:r>
              <a:rPr lang="ru-RU" sz="1600" b="1" smtClean="0"/>
              <a:t> </a:t>
            </a:r>
            <a:r>
              <a:rPr lang="ru-RU" sz="1600" smtClean="0"/>
              <a:t>Содержат компоненты клеточной стенки или других частей возбудителя, как например  против коклюша, против гемофильной инфекции или  против менингококковой инфекции.</a:t>
            </a:r>
          </a:p>
          <a:p>
            <a:pPr>
              <a:buFont typeface="Arial" charset="0"/>
              <a:buNone/>
            </a:pPr>
            <a:r>
              <a:rPr lang="ru-RU" sz="1600" smtClean="0"/>
              <a:t>4) </a:t>
            </a:r>
            <a:r>
              <a:rPr lang="ru-RU" sz="1600" b="1" i="1" smtClean="0"/>
              <a:t>Анатоксины.</a:t>
            </a:r>
            <a:r>
              <a:rPr lang="ru-RU" sz="1600" b="1" smtClean="0"/>
              <a:t> </a:t>
            </a:r>
            <a:r>
              <a:rPr lang="ru-RU" sz="1600" smtClean="0"/>
              <a:t>Вакцины, содержащие  токсин (яд) продуцируемый бактериями. В результате такой обработки токсические свойства утрачиваются, но остаются иммуногенные. Примером могут служить вакцины против дифтерии и столбняка. </a:t>
            </a:r>
          </a:p>
          <a:p>
            <a:pPr>
              <a:buFont typeface="Arial" charset="0"/>
              <a:buNone/>
            </a:pPr>
            <a:r>
              <a:rPr lang="ru-RU" sz="1600" smtClean="0"/>
              <a:t>5) </a:t>
            </a:r>
            <a:r>
              <a:rPr lang="ru-RU" sz="1600" b="1" i="1" smtClean="0"/>
              <a:t>Векторные  вакцины.</a:t>
            </a:r>
            <a:r>
              <a:rPr lang="ru-RU" sz="1600" b="1" smtClean="0"/>
              <a:t> П</a:t>
            </a:r>
            <a:r>
              <a:rPr lang="ru-RU" sz="1600" smtClean="0"/>
              <a:t>олученные методами генной инженерии. Пример вакцина против вирусного гепатита B,  против ротавирусной инфекции.</a:t>
            </a:r>
          </a:p>
          <a:p>
            <a:pPr>
              <a:buFont typeface="Arial" charset="0"/>
              <a:buNone/>
            </a:pPr>
            <a:r>
              <a:rPr lang="ru-RU" sz="1600" smtClean="0"/>
              <a:t>6) </a:t>
            </a:r>
            <a:r>
              <a:rPr lang="ru-RU" sz="1600" b="1" i="1" smtClean="0"/>
              <a:t>Синтетические вакцины</a:t>
            </a:r>
            <a:r>
              <a:rPr lang="ru-RU" sz="1600" b="1" smtClean="0"/>
              <a:t> </a:t>
            </a:r>
            <a:r>
              <a:rPr lang="ru-RU" sz="1600" smtClean="0"/>
              <a:t>- представляют собой искусственно созданные антигенные детерминанты микроорганизмов. </a:t>
            </a:r>
          </a:p>
          <a:p>
            <a:pPr>
              <a:buFont typeface="Arial" charset="0"/>
              <a:buNone/>
            </a:pPr>
            <a:r>
              <a:rPr lang="ru-RU" sz="1600" smtClean="0"/>
              <a:t>7)</a:t>
            </a:r>
            <a:r>
              <a:rPr lang="ru-RU" sz="1600" b="1" smtClean="0"/>
              <a:t> </a:t>
            </a:r>
            <a:r>
              <a:rPr lang="ru-RU" sz="1600" b="1" i="1" smtClean="0"/>
              <a:t>Ассоциированные вакцины.</a:t>
            </a:r>
            <a:r>
              <a:rPr lang="ru-RU" sz="1600" b="1" smtClean="0"/>
              <a:t> </a:t>
            </a:r>
            <a:r>
              <a:rPr lang="ru-RU" sz="1600" smtClean="0"/>
              <a:t>Вакцины различных типов, содержащие несколько компонентов (АКДС). </a:t>
            </a:r>
          </a:p>
          <a:p>
            <a:endParaRPr lang="ru-RU" sz="1600" smtClean="0"/>
          </a:p>
        </p:txBody>
      </p:sp>
      <p:pic>
        <p:nvPicPr>
          <p:cNvPr id="11268" name="Picture 2" descr="http://www.e-apteka.ru/lgm-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53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" descr="D:\Документы\Анимация\(24)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25" y="5143500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йболи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Айболит</Template>
  <TotalTime>6</TotalTime>
  <Words>1073</Words>
  <Application>Microsoft Office PowerPoint</Application>
  <PresentationFormat>Экран (4:3)</PresentationFormat>
  <Paragraphs>76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Calibri</vt:lpstr>
      <vt:lpstr>Arial</vt:lpstr>
      <vt:lpstr>Mistral</vt:lpstr>
      <vt:lpstr>Century Schoolbook</vt:lpstr>
      <vt:lpstr>Wingdings</vt:lpstr>
      <vt:lpstr>Айболит</vt:lpstr>
      <vt:lpstr>ОБЩИЕ СВЕДЕНИЯ О ПРИВИВКАХ</vt:lpstr>
      <vt:lpstr>Слайд 2</vt:lpstr>
      <vt:lpstr>Иммунопрофилактика </vt:lpstr>
      <vt:lpstr>Что такое вакцинация?</vt:lpstr>
      <vt:lpstr>"Коллективный" иммунитет</vt:lpstr>
      <vt:lpstr>Вакцинация и ревакцинация</vt:lpstr>
      <vt:lpstr>"Туровая" вакцинация</vt:lpstr>
      <vt:lpstr>Эффективность вакцинации</vt:lpstr>
      <vt:lpstr>Виды вакцин</vt:lpstr>
      <vt:lpstr>Чего можно ожидать</vt:lpstr>
      <vt:lpstr>Когда о прививках все-таки стоит подумать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ОБЩИЕ СВЕДЕНИЯ О ПРИВИВКАХ</dc:title>
  <dc:creator>111</dc:creator>
  <cp:lastModifiedBy>Admin</cp:lastModifiedBy>
  <cp:revision>3</cp:revision>
  <dcterms:created xsi:type="dcterms:W3CDTF">2011-06-15T12:54:02Z</dcterms:created>
  <dcterms:modified xsi:type="dcterms:W3CDTF">2012-03-24T11:14:52Z</dcterms:modified>
</cp:coreProperties>
</file>