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Default Extension="vml" ContentType="application/vnd.openxmlformats-officedocument.vmlDrawing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33"/>
  </p:notesMasterIdLst>
  <p:sldIdLst>
    <p:sldId id="256" r:id="rId2"/>
    <p:sldId id="281" r:id="rId3"/>
    <p:sldId id="257" r:id="rId4"/>
    <p:sldId id="269" r:id="rId5"/>
    <p:sldId id="258" r:id="rId6"/>
    <p:sldId id="270" r:id="rId7"/>
    <p:sldId id="289" r:id="rId8"/>
    <p:sldId id="259" r:id="rId9"/>
    <p:sldId id="271" r:id="rId10"/>
    <p:sldId id="272" r:id="rId11"/>
    <p:sldId id="260" r:id="rId12"/>
    <p:sldId id="273" r:id="rId13"/>
    <p:sldId id="274" r:id="rId14"/>
    <p:sldId id="261" r:id="rId15"/>
    <p:sldId id="262" r:id="rId16"/>
    <p:sldId id="275" r:id="rId17"/>
    <p:sldId id="276" r:id="rId18"/>
    <p:sldId id="263" r:id="rId19"/>
    <p:sldId id="264" r:id="rId20"/>
    <p:sldId id="278" r:id="rId21"/>
    <p:sldId id="280" r:id="rId22"/>
    <p:sldId id="265" r:id="rId23"/>
    <p:sldId id="282" r:id="rId24"/>
    <p:sldId id="283" r:id="rId25"/>
    <p:sldId id="266" r:id="rId26"/>
    <p:sldId id="284" r:id="rId27"/>
    <p:sldId id="287" r:id="rId28"/>
    <p:sldId id="285" r:id="rId29"/>
    <p:sldId id="286" r:id="rId30"/>
    <p:sldId id="288" r:id="rId31"/>
    <p:sldId id="26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96" autoAdjust="0"/>
    <p:restoredTop sz="94660"/>
  </p:normalViewPr>
  <p:slideViewPr>
    <p:cSldViewPr>
      <p:cViewPr varScale="1">
        <p:scale>
          <a:sx n="100" d="100"/>
          <a:sy n="100" d="100"/>
        </p:scale>
        <p:origin x="-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222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2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FD9474-673D-4F6E-B6BF-1950B810387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18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2118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8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8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9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9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19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19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119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119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119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119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119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F6A2DD-DEC0-4669-B53F-46CE353BEA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4" grpId="0"/>
      <p:bldP spid="221195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1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11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760DD-E927-4C92-8720-75020E4086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2DC43-151D-458F-9FD7-CD4272BFCE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7936470-EC04-4B99-B6BD-366B26D116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30730-CCFE-4E78-8399-A75FB4E64D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6ED03-A252-40E3-A027-C3BDD1A88D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3C7AA-7316-44AC-BCF8-C51B9EE482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8311B-6BBE-4687-BD7D-A7FB0348A0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C3629-B244-4921-B854-B6BC726A2D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49133-14CA-4661-A726-AD0B230385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E8C5A-5E78-47AD-A00E-7AB52A432A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40630-EAE8-4445-AC35-3A834A4F1C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16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2016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6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6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6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16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16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16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01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017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017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017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017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2CE0BC5-5875-4BB5-9167-75EFFD5454F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70" grpId="0"/>
      <p:bldP spid="220171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01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fo-denis.narod.ru/n1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fo-denis.narod.ru/n3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714356"/>
            <a:ext cx="7772400" cy="1727200"/>
          </a:xfrm>
        </p:spPr>
        <p:txBody>
          <a:bodyPr/>
          <a:lstStyle/>
          <a:p>
            <a:r>
              <a:rPr lang="ru-RU" dirty="0" smtClean="0"/>
              <a:t>Человек как биологический вид</a:t>
            </a:r>
            <a:endParaRPr lang="ru-RU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sz="4000"/>
              <a:t>	</a:t>
            </a:r>
            <a:endParaRPr lang="ru-RU" sz="6000"/>
          </a:p>
        </p:txBody>
      </p:sp>
      <p:pic>
        <p:nvPicPr>
          <p:cNvPr id="8" name="Picture 6" descr="p1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714620"/>
            <a:ext cx="3214719" cy="3733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Рамка 8"/>
          <p:cNvSpPr/>
          <p:nvPr/>
        </p:nvSpPr>
        <p:spPr>
          <a:xfrm>
            <a:off x="3929058" y="0"/>
            <a:ext cx="2500330" cy="4286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696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692150"/>
            <a:ext cx="4465638" cy="5438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b="1"/>
              <a:t>Существуют и иные в разной мере фантастические гипотезы антропогенеза,</a:t>
            </a:r>
          </a:p>
          <a:p>
            <a:pPr>
              <a:lnSpc>
                <a:spcPct val="90000"/>
              </a:lnSpc>
            </a:pPr>
            <a:r>
              <a:rPr lang="ru-RU" sz="3600" b="1"/>
              <a:t>связанные с теорией внешнего вмешательства.</a:t>
            </a:r>
          </a:p>
          <a:p>
            <a:pPr>
              <a:lnSpc>
                <a:spcPct val="90000"/>
              </a:lnSpc>
            </a:pPr>
            <a:endParaRPr lang="ru-RU" sz="3600" b="1"/>
          </a:p>
          <a:p>
            <a:pPr>
              <a:lnSpc>
                <a:spcPct val="90000"/>
              </a:lnSpc>
            </a:pPr>
            <a:endParaRPr lang="ru-RU" sz="3600" b="1"/>
          </a:p>
        </p:txBody>
      </p:sp>
      <p:pic>
        <p:nvPicPr>
          <p:cNvPr id="148486" name="Picture 6" descr="b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404813"/>
            <a:ext cx="3960812" cy="57610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73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8788" cy="558800"/>
          </a:xfrm>
        </p:spPr>
        <p:txBody>
          <a:bodyPr/>
          <a:lstStyle/>
          <a:p>
            <a:r>
              <a:rPr lang="ru-RU" sz="4000" b="1"/>
              <a:t>Теории антропогенеза: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663" y="908050"/>
            <a:ext cx="7499350" cy="792163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FontTx/>
              <a:buAutoNum type="arabicPeriod" startAt="4"/>
            </a:pPr>
            <a:r>
              <a:rPr lang="ru-RU" b="1"/>
              <a:t>Теория пространственных аномалий</a:t>
            </a:r>
            <a:r>
              <a:rPr lang="ru-RU"/>
              <a:t> 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95288" y="1412875"/>
            <a:ext cx="8353425" cy="5256213"/>
          </a:xfrm>
          <a:prstGeom prst="horizontalScroll">
            <a:avLst>
              <a:gd name="adj" fmla="val 1252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/>
              <a:t>	Последователи данной теории трактуют антропогенез, как элемент</a:t>
            </a:r>
          </a:p>
          <a:p>
            <a:r>
              <a:rPr lang="ru-RU" sz="1600"/>
              <a:t>развития устойчивой пространственной аномалии - </a:t>
            </a:r>
            <a:r>
              <a:rPr lang="ru-RU" sz="1600" b="1"/>
              <a:t>гуманоидной триады</a:t>
            </a:r>
          </a:p>
          <a:p>
            <a:r>
              <a:rPr lang="ru-RU" sz="1600" b="1"/>
              <a:t>"Материя - Энергия - Аура"</a:t>
            </a:r>
            <a:r>
              <a:rPr lang="ru-RU" sz="1600"/>
              <a:t>, характерный для многих планет Земной</a:t>
            </a:r>
          </a:p>
          <a:p>
            <a:r>
              <a:rPr lang="ru-RU" sz="1600"/>
              <a:t>Вселенной и ее аналогов в параллельных пространствах. ТПА предполагает,</a:t>
            </a:r>
          </a:p>
          <a:p>
            <a:r>
              <a:rPr lang="ru-RU" sz="1600"/>
              <a:t>что в гуманоидных вселенных на большинстве пригодных для жизни планет</a:t>
            </a:r>
          </a:p>
          <a:p>
            <a:r>
              <a:rPr lang="ru-RU" sz="1600"/>
              <a:t>биосфера развивается по одному и тому же пути, запрограммированному на</a:t>
            </a:r>
          </a:p>
          <a:p>
            <a:r>
              <a:rPr lang="ru-RU" sz="1600"/>
              <a:t>уровне Ауры - информационной субстанции. </a:t>
            </a:r>
          </a:p>
          <a:p>
            <a:r>
              <a:rPr lang="ru-RU" sz="1600"/>
              <a:t>	</a:t>
            </a:r>
          </a:p>
        </p:txBody>
      </p:sp>
    </p:spTree>
    <p:custDataLst>
      <p:tags r:id="rId1"/>
    </p:custDataLst>
  </p:cSld>
  <p:clrMapOvr>
    <a:masterClrMapping/>
  </p:clrMapOvr>
  <p:transition advTm="1420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При наличии благоприятных условий этот путь приводит к возникно-</a:t>
            </a:r>
          </a:p>
          <a:p>
            <a:pPr>
              <a:lnSpc>
                <a:spcPct val="90000"/>
              </a:lnSpc>
            </a:pPr>
            <a:r>
              <a:rPr lang="ru-RU" b="1"/>
              <a:t>вению </a:t>
            </a:r>
            <a:r>
              <a:rPr lang="ru-RU" b="1">
                <a:hlinkClick r:id="" action="ppaction://noaction"/>
              </a:rPr>
              <a:t>гуманоидного</a:t>
            </a:r>
            <a:r>
              <a:rPr lang="ru-RU" b="1"/>
              <a:t> разума земного типа.</a:t>
            </a:r>
          </a:p>
          <a:p>
            <a:pPr>
              <a:lnSpc>
                <a:spcPct val="90000"/>
              </a:lnSpc>
            </a:pPr>
            <a:r>
              <a:rPr lang="ru-RU" b="1"/>
              <a:t>	В целом трактовка антропогенеза в ТПА не имеет значительных</a:t>
            </a:r>
          </a:p>
          <a:p>
            <a:pPr>
              <a:lnSpc>
                <a:spcPct val="90000"/>
              </a:lnSpc>
            </a:pPr>
            <a:r>
              <a:rPr lang="ru-RU" b="1"/>
              <a:t>расхождений с эволюционной теорией. Однако ТПА признает существование</a:t>
            </a:r>
          </a:p>
          <a:p>
            <a:pPr>
              <a:lnSpc>
                <a:spcPct val="90000"/>
              </a:lnSpc>
            </a:pPr>
            <a:r>
              <a:rPr lang="ru-RU" b="1"/>
              <a:t>определенной программы развития жизни и разума, которая наряду со</a:t>
            </a:r>
          </a:p>
          <a:p>
            <a:pPr>
              <a:lnSpc>
                <a:spcPct val="90000"/>
              </a:lnSpc>
            </a:pPr>
            <a:r>
              <a:rPr lang="ru-RU" b="1"/>
              <a:t>случайными факторами управляет эволюцией.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</a:t>
            </a:r>
          </a:p>
        </p:txBody>
      </p:sp>
    </p:spTree>
    <p:custDataLst>
      <p:tags r:id="rId1"/>
    </p:custDataLst>
  </p:cSld>
  <p:clrMapOvr>
    <a:masterClrMapping/>
  </p:clrMapOvr>
  <p:transition advTm="1552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4800" b="1"/>
              <a:t>Итак, вернемся к первой теории, по которой антропогенез – процесс</a:t>
            </a:r>
          </a:p>
          <a:p>
            <a:r>
              <a:rPr lang="ru-RU" sz="4800" b="1"/>
              <a:t>выделения человека из мира животных - прошел, по мнению большинства</a:t>
            </a:r>
          </a:p>
          <a:p>
            <a:r>
              <a:rPr lang="ru-RU" sz="4800" b="1"/>
              <a:t>исследователей, четыре основные стадии. </a:t>
            </a:r>
          </a:p>
          <a:p>
            <a:endParaRPr lang="ru-RU" sz="4800" b="1"/>
          </a:p>
          <a:p>
            <a:endParaRPr lang="ru-RU" sz="4800" b="1"/>
          </a:p>
        </p:txBody>
      </p:sp>
    </p:spTree>
    <p:custDataLst>
      <p:tags r:id="rId1"/>
    </p:custDataLst>
  </p:cSld>
  <p:clrMapOvr>
    <a:masterClrMapping/>
  </p:clrMapOvr>
  <p:transition advTm="1083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34975"/>
            <a:ext cx="8229600" cy="944563"/>
          </a:xfrm>
        </p:spPr>
        <p:txBody>
          <a:bodyPr/>
          <a:lstStyle/>
          <a:p>
            <a:r>
              <a:rPr lang="ru-RU" sz="4000" b="1"/>
              <a:t>Основные этапы эволюции человека</a:t>
            </a:r>
            <a:br>
              <a:rPr lang="ru-RU" sz="4000" b="1"/>
            </a:br>
            <a:endParaRPr lang="ru-RU" sz="4000" b="1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4838" y="1455738"/>
            <a:ext cx="4038600" cy="1397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1800" b="1"/>
              <a:t>1.       Древнейшие люди:</a:t>
            </a:r>
            <a:r>
              <a:rPr lang="ru-RU" sz="1800"/>
              <a:t> питекантроп или древнейший человек, или протерантроп или архантроп. (расширился ареал обитания)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11188" y="3068638"/>
            <a:ext cx="432117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1"/>
              </a:buClr>
              <a:buSzPct val="75000"/>
              <a:buFontTx/>
              <a:buAutoNum type="arabicPeriod" startAt="2"/>
            </a:pPr>
            <a:r>
              <a:rPr lang="ru-RU" sz="2000" b="1">
                <a:effectLst>
                  <a:outerShdw blurRad="38100" dist="38100" dir="2700000" algn="tl">
                    <a:srgbClr val="010199"/>
                  </a:outerShdw>
                </a:effectLst>
              </a:rPr>
              <a:t>Древние Люди:</a:t>
            </a:r>
            <a:r>
              <a:rPr lang="ru-RU" sz="2000">
                <a:effectLst>
                  <a:outerShdw blurRad="38100" dist="38100" dir="2700000" algn="tl">
                    <a:srgbClr val="010199"/>
                  </a:outerShdw>
                </a:effectLst>
              </a:rPr>
              <a:t> Неандерталец или палеоантроп. (изготовление дифференцированных орудий труда).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11188" y="4406900"/>
            <a:ext cx="4392612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1"/>
              </a:buClr>
              <a:buSzPct val="75000"/>
              <a:buFontTx/>
              <a:buAutoNum type="arabicPeriod" startAt="3"/>
            </a:pPr>
            <a:r>
              <a:rPr lang="ru-RU" sz="2000" b="1">
                <a:effectLst>
                  <a:outerShdw blurRad="38100" dist="38100" dir="2700000" algn="tl">
                    <a:srgbClr val="010199"/>
                  </a:outerShdw>
                </a:effectLst>
              </a:rPr>
              <a:t>Современные люди:</a:t>
            </a:r>
            <a:r>
              <a:rPr lang="ru-RU" sz="2000">
                <a:effectLst>
                  <a:outerShdw blurRad="38100" dist="38100" dir="2700000" algn="tl">
                    <a:srgbClr val="010199"/>
                  </a:outerShdw>
                </a:effectLst>
              </a:rPr>
              <a:t> Неоантроп (развитие речи, искусства и абстрактного мышления). </a:t>
            </a:r>
          </a:p>
        </p:txBody>
      </p:sp>
      <p:pic>
        <p:nvPicPr>
          <p:cNvPr id="8203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>
            <a:lum bright="-18000" contrast="72000"/>
          </a:blip>
          <a:srcRect/>
          <a:stretch>
            <a:fillRect/>
          </a:stretch>
        </p:blipFill>
        <p:spPr>
          <a:xfrm>
            <a:off x="4932363" y="1989138"/>
            <a:ext cx="4176712" cy="3529012"/>
          </a:xfrm>
          <a:noFill/>
          <a:ln/>
        </p:spPr>
      </p:pic>
    </p:spTree>
    <p:custDataLst>
      <p:tags r:id="rId1"/>
    </p:custDataLst>
  </p:cSld>
  <p:clrMapOvr>
    <a:masterClrMapping/>
  </p:clrMapOvr>
  <p:transition advTm="64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1675"/>
          </a:xfrm>
        </p:spPr>
        <p:txBody>
          <a:bodyPr/>
          <a:lstStyle/>
          <a:p>
            <a:r>
              <a:rPr lang="ru-RU" sz="4000" b="1"/>
              <a:t>Древнейшие люди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673100" y="1557338"/>
            <a:ext cx="4546600" cy="4824412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000" b="1"/>
              <a:t>	АВСТРАЛОПИТЕК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000"/>
              <a:t>	Австралопитеков или «южных обезьян» - высокоорганизованных, прямоходящих приматов, принято считать исходными формами в родословной человека. Австралопитеки получили в наследство от своих древесных предков многие свойства, причем наиболее важными из них были способность и стремление к разнообразному обращению с предметами при помощи рук (манипулированию) и высокое развитие стадных отношений. </a:t>
            </a:r>
          </a:p>
        </p:txBody>
      </p:sp>
      <p:pic>
        <p:nvPicPr>
          <p:cNvPr id="10251" name="Picture 11" descr="1044040005-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0063" y="1700213"/>
            <a:ext cx="3240087" cy="4681537"/>
          </a:xfrm>
          <a:noFill/>
          <a:ln/>
        </p:spPr>
      </p:pic>
    </p:spTree>
    <p:custDataLst>
      <p:tags r:id="rId1"/>
    </p:custDataLst>
  </p:cSld>
  <p:clrMapOvr>
    <a:masterClrMapping/>
  </p:clrMapOvr>
  <p:transition advTm="1691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/>
              <a:t>             </a:t>
            </a:r>
            <a:r>
              <a:rPr lang="ru-RU" sz="3600"/>
              <a:t>Они были вполне наземными существами, сравнительно небольших размеров – в среднем длина тела 120-130 см, вес 30-40 кг. Их характерной особенностью, как я уже отметил выше, была двуногая походка и выпрямленное положение тела, о чем свидетельствует строение таза, скелета конечностей и черепа. Свободные верхние конечности давали возможность использовать палки, камни и т.д</a:t>
            </a:r>
            <a:r>
              <a:rPr lang="ru-RU" sz="4000"/>
              <a:t>. </a:t>
            </a:r>
          </a:p>
        </p:txBody>
      </p:sp>
    </p:spTree>
    <p:custDataLst>
      <p:tags r:id="rId1"/>
    </p:custDataLst>
  </p:cSld>
  <p:clrMapOvr>
    <a:masterClrMapping/>
  </p:clrMapOvr>
  <p:transition advTm="1081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/>
              <a:t>        Мозговой отдел черепа имел относительно крупные размеры, а лицевая часть была укорочена.Зубы небольшие, располагались плотно, без диастем, с рисунком зубов характерным для человека. Обитали на открытых равнинах типа саванн. </a:t>
            </a:r>
          </a:p>
          <a:p>
            <a:pPr algn="just">
              <a:buFont typeface="Wingdings" pitchFamily="2" charset="2"/>
              <a:buNone/>
            </a:pPr>
            <a:r>
              <a:rPr lang="ru-RU" sz="3600"/>
              <a:t>	Если судить по находке Луиса Лики, (зинджантроп бойсов), то возраст австралопитеков 1,75 млн. лет.</a:t>
            </a:r>
          </a:p>
          <a:p>
            <a:endParaRPr lang="ru-RU" sz="3600"/>
          </a:p>
          <a:p>
            <a:endParaRPr lang="ru-RU" sz="3600"/>
          </a:p>
        </p:txBody>
      </p:sp>
    </p:spTree>
    <p:custDataLst>
      <p:tags r:id="rId1"/>
    </p:custDataLst>
  </p:cSld>
  <p:clrMapOvr>
    <a:masterClrMapping/>
  </p:clrMapOvr>
  <p:transition advTm="1032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1675"/>
          </a:xfrm>
        </p:spPr>
        <p:txBody>
          <a:bodyPr/>
          <a:lstStyle/>
          <a:p>
            <a:r>
              <a:rPr lang="ru-RU" sz="4000" b="1"/>
              <a:t>Древнейшие люди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39763" y="1557338"/>
            <a:ext cx="4292600" cy="5040312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1600" b="1"/>
              <a:t>	</a:t>
            </a:r>
            <a:r>
              <a:rPr lang="ru-RU" sz="2000" b="1"/>
              <a:t>ПИТЕКАНТРОП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000"/>
              <a:t>	Впервые ископаемые остатки древнейших людей, получивших название архантропов, были обнаружены голландцем Е.Дюбуа на о.Ява в 1890 году. Но лишь в 1949 году, благодаря находке близ Пекина, 40 индивидуумов древнейших людей вместе с их каменными орудиями (получивших название синантропов) ученые согласились с тем, что именно древнейшие люди являлись промежуточным «недостающим звеном» в родословной человека. </a:t>
            </a:r>
          </a:p>
        </p:txBody>
      </p:sp>
      <p:pic>
        <p:nvPicPr>
          <p:cNvPr id="13324" name="Picture 1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86325" y="1846263"/>
            <a:ext cx="3681413" cy="3022600"/>
          </a:xfrm>
          <a:noFill/>
          <a:ln/>
        </p:spPr>
      </p:pic>
    </p:spTree>
    <p:custDataLst>
      <p:tags r:id="rId1"/>
    </p:custDataLst>
  </p:cSld>
  <p:clrMapOvr>
    <a:masterClrMapping/>
  </p:clrMapOvr>
  <p:transition advTm="163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1675"/>
          </a:xfrm>
        </p:spPr>
        <p:txBody>
          <a:bodyPr/>
          <a:lstStyle/>
          <a:p>
            <a:r>
              <a:rPr lang="ru-RU" sz="4000" b="1"/>
              <a:t>Древние люди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73100" y="1555750"/>
            <a:ext cx="4546600" cy="4968875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000" b="1"/>
              <a:t>	</a:t>
            </a:r>
            <a:r>
              <a:rPr lang="ru-RU" sz="2400" b="1"/>
              <a:t>НЕАНДЕРТАЛЕЦ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400"/>
              <a:t>	О культуре палеоантропа мы имеем возможность судить по многочисленным мустьерским стоянкам. Мустьерская культура по отношению к предыдущей была более совершенной как по технике обработки и использовании орудий, так и по разнообразию их формы, тщательности обработки и производственному назначению. </a:t>
            </a:r>
          </a:p>
        </p:txBody>
      </p:sp>
      <p:pic>
        <p:nvPicPr>
          <p:cNvPr id="15364" name="Picture 4" descr="неандерталец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>
            <a:off x="5559425" y="1773238"/>
            <a:ext cx="3098800" cy="3960812"/>
          </a:xfrm>
          <a:noFill/>
          <a:ln/>
        </p:spPr>
      </p:pic>
    </p:spTree>
    <p:custDataLst>
      <p:tags r:id="rId1"/>
    </p:custDataLst>
  </p:cSld>
  <p:clrMapOvr>
    <a:masterClrMapping/>
  </p:clrMapOvr>
  <p:transition advTm="92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6250"/>
            <a:ext cx="9144000" cy="684053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800" b="1"/>
              <a:t>Антропогенез – один из разделов антропологии (науке о человеке), изучающий происхождение и эволюцию человека, становление его как вида в процессе формирования общества. </a:t>
            </a:r>
          </a:p>
          <a:p>
            <a:pPr algn="just">
              <a:lnSpc>
                <a:spcPct val="90000"/>
              </a:lnSpc>
            </a:pPr>
            <a:r>
              <a:rPr lang="ru-RU" sz="2800" b="1"/>
              <a:t>	До недавнего времени существовала лишь одна теория появления человека – дарвиновская, но, как человек живущий в реальном времени, я не могу не указать на появившиеся в последнее время альтернативные теории. Следует отметить, что существует целый ряд различных теорий, но основные</a:t>
            </a:r>
            <a:r>
              <a:rPr lang="ru-RU" b="1"/>
              <a:t> </a:t>
            </a:r>
            <a:r>
              <a:rPr lang="ru-RU" sz="2800" b="1"/>
              <a:t>из них следующие:</a:t>
            </a:r>
          </a:p>
          <a:p>
            <a:pPr algn="just">
              <a:lnSpc>
                <a:spcPct val="90000"/>
              </a:lnSpc>
            </a:pPr>
            <a:endParaRPr lang="ru-RU" sz="2800" b="1"/>
          </a:p>
          <a:p>
            <a:pPr>
              <a:lnSpc>
                <a:spcPct val="90000"/>
              </a:lnSpc>
            </a:pPr>
            <a:endParaRPr lang="ru-RU" sz="2800" b="1"/>
          </a:p>
        </p:txBody>
      </p:sp>
    </p:spTree>
    <p:custDataLst>
      <p:tags r:id="rId1"/>
    </p:custDataLst>
  </p:cSld>
  <p:clrMapOvr>
    <a:masterClrMapping/>
  </p:clrMapOvr>
  <p:transition advTm="1556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/>
              <a:t>          Неандертальцы были людьми среднего роста, крепкого, массивного сложения, по общему строению скелета стоящие ближе к современному человеку. Объем мозговой коробки колебался от 1200 см\куб до 1800 см\куб, хотя по форме их череп отличался от черепа современного человека. На мой взгляд, самой большой нестыковкой в эволюционной теории является именно период неандертальцев.</a:t>
            </a:r>
            <a:r>
              <a:rPr lang="ru-RU" sz="2800"/>
              <a:t> </a:t>
            </a:r>
          </a:p>
        </p:txBody>
      </p:sp>
    </p:spTree>
    <p:custDataLst>
      <p:tags r:id="rId1"/>
    </p:custDataLst>
  </p:cSld>
  <p:clrMapOvr>
    <a:masterClrMapping/>
  </p:clrMapOvr>
  <p:transition advTm="859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              </a:t>
            </a:r>
            <a:r>
              <a:rPr lang="ru-RU" sz="3600" b="1"/>
              <a:t>Как объяснить столь резкую несхожесть облика неандертальца и человека разумного? И что могло послужить причиной внезапного исчезновения палеоантропов? Как могло случиться, что древние люди, творцы уже достаточно высокой материальной культуры, в какой-то мере близкие к нам в проявлении своего интеллекта, эмоций – вдруг так быстро и «таинственно» исчезли с лица Земли, уступив место неантропам-кроманьонцам…и т.д. </a:t>
            </a:r>
          </a:p>
        </p:txBody>
      </p:sp>
    </p:spTree>
    <p:custDataLst>
      <p:tags r:id="rId1"/>
    </p:custDataLst>
  </p:cSld>
  <p:clrMapOvr>
    <a:masterClrMapping/>
  </p:clrMapOvr>
  <p:transition advTm="1358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1675"/>
          </a:xfrm>
        </p:spPr>
        <p:txBody>
          <a:bodyPr/>
          <a:lstStyle/>
          <a:p>
            <a:r>
              <a:rPr lang="ru-RU" sz="4000" b="1"/>
              <a:t>Современные люди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4537075" cy="4751387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1600"/>
              <a:t>	</a:t>
            </a:r>
            <a:r>
              <a:rPr lang="ru-RU" sz="2400" b="1"/>
              <a:t>НЕОАНТРОП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2400"/>
              <a:t>	</a:t>
            </a:r>
            <a:r>
              <a:rPr lang="ru-RU" sz="2400" b="1"/>
              <a:t>Время появления человека современного вида приходится на начало позднего палеолита (70-35 тыс. лет назад). Оно связано с мощным скачком в развитии производительных сил, становлением родового общества и следствием процесса завершения биологической эволюции </a:t>
            </a:r>
            <a:r>
              <a:rPr lang="en-US" sz="2400" b="1"/>
              <a:t>Homo sapiens</a:t>
            </a:r>
            <a:r>
              <a:rPr lang="ru-RU" sz="2400" b="1"/>
              <a:t>. 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None/>
              <a:tabLst>
                <a:tab pos="365125" algn="l"/>
              </a:tabLst>
            </a:pPr>
            <a:r>
              <a:rPr lang="ru-RU" sz="1800" b="1"/>
              <a:t>	</a:t>
            </a:r>
          </a:p>
        </p:txBody>
      </p:sp>
      <p:pic>
        <p:nvPicPr>
          <p:cNvPr id="16390" name="Picture 6" descr="j03029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700213"/>
            <a:ext cx="3813175" cy="4430712"/>
          </a:xfrm>
          <a:ln/>
        </p:spPr>
      </p:pic>
    </p:spTree>
    <p:custDataLst>
      <p:tags r:id="rId1"/>
    </p:custDataLst>
  </p:cSld>
  <p:clrMapOvr>
    <a:masterClrMapping/>
  </p:clrMapOvr>
  <p:transition advTm="14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964613" cy="68580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/>
              <a:t>                Неоантропы были высокими людьми, пропорционально сложенными. Средний рост мужчин – 180-185 см, женщин – 163-160 см. Кроманьонцы отличались длинноногостью за счет большой длины голени. Мощный торс, широкая 8рудная клетка, сильно развитый мышечный рельеф – впечатляющая характеристика, не правда ли?</a:t>
            </a:r>
          </a:p>
          <a:p>
            <a:pPr algn="just">
              <a:buFont typeface="Wingdings" pitchFamily="2" charset="2"/>
              <a:buNone/>
            </a:pPr>
            <a:r>
              <a:rPr lang="ru-RU" sz="3600"/>
              <a:t>	</a:t>
            </a:r>
          </a:p>
        </p:txBody>
      </p:sp>
    </p:spTree>
    <p:custDataLst>
      <p:tags r:id="rId1"/>
    </p:custDataLst>
  </p:cSld>
  <p:clrMapOvr>
    <a:masterClrMapping/>
  </p:clrMapOvr>
  <p:transition advTm="1260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1309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4000"/>
              <a:t>        </a:t>
            </a:r>
            <a:r>
              <a:rPr lang="ru-RU" sz="3600"/>
              <a:t>Неоантропы – это многослойные стоянки и поселения, кремневые и костяные орудия, жилые сооружения. Это и сложный обряд погребения, украшения, первые шедевры изобразительного искусства и т.д.</a:t>
            </a:r>
          </a:p>
          <a:p>
            <a:pPr algn="just">
              <a:buFont typeface="Wingdings" pitchFamily="2" charset="2"/>
              <a:buNone/>
            </a:pPr>
            <a:r>
              <a:rPr lang="ru-RU" sz="3600"/>
              <a:t>	Ареал расселения неоантропов необычайно обширный – они появились в различных географических районах, расселились по всем континентам и климатическим зонам. Они жили повсюду, где мог обитать человек.</a:t>
            </a:r>
          </a:p>
          <a:p>
            <a:endParaRPr lang="ru-RU" sz="3600"/>
          </a:p>
          <a:p>
            <a:endParaRPr lang="ru-RU" sz="3600"/>
          </a:p>
        </p:txBody>
      </p:sp>
    </p:spTree>
    <p:custDataLst>
      <p:tags r:id="rId1"/>
    </p:custDataLst>
  </p:cSld>
  <p:clrMapOvr>
    <a:masterClrMapping/>
  </p:clrMapOvr>
  <p:transition advTm="1595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85888" y="355600"/>
            <a:ext cx="7758112" cy="674688"/>
          </a:xfrm>
        </p:spPr>
        <p:txBody>
          <a:bodyPr/>
          <a:lstStyle/>
          <a:p>
            <a:r>
              <a:rPr lang="ru-RU" sz="4000" b="1"/>
              <a:t>Вывод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/>
              <a:t>Для антропогенеза недостаточно только биологических закономерностей (мутационный процесс, популяционные волны, дрейфа ген, изоляция и естественный отбор).</a:t>
            </a:r>
          </a:p>
          <a:p>
            <a:pPr algn="just">
              <a:lnSpc>
                <a:spcPct val="80000"/>
              </a:lnSpc>
            </a:pPr>
            <a:r>
              <a:rPr lang="ru-RU"/>
              <a:t>Происхождение человека – это уникальное явление, при котором осуществился переход от биологических к социальным процессам. Социальные факторы антропогенеза (трудовая деятельность, общественный образ жизни, речь и мышление) приобрели важное значение в эволюции человека</a:t>
            </a:r>
            <a:r>
              <a:rPr lang="ru-RU" sz="3600"/>
              <a:t>.</a:t>
            </a:r>
          </a:p>
        </p:txBody>
      </p:sp>
    </p:spTree>
    <p:custDataLst>
      <p:tags r:id="rId1"/>
    </p:custDataLst>
  </p:cSld>
  <p:clrMapOvr>
    <a:masterClrMapping/>
  </p:clrMapOvr>
  <p:transition advTm="1124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4663" y="188913"/>
            <a:ext cx="4679950" cy="6669087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800" b="1"/>
              <a:t>На первых этапах эволюции решающее значение имел отбор на лучшую приспособляемость к меняющимся условиям окружающей среды. Однако в дальнейшем развитие трудовой деятельности, требуя объединения усилий людей в процессе труда, охоты и т.д., выдвинуло проблему передачи индивидуального опыта в пределах коллектива. </a:t>
            </a:r>
          </a:p>
        </p:txBody>
      </p:sp>
      <p:pic>
        <p:nvPicPr>
          <p:cNvPr id="185350" name="Picture 6" descr="o223-1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692150"/>
            <a:ext cx="3925887" cy="5603875"/>
          </a:xfrm>
          <a:noFill/>
          <a:ln/>
        </p:spPr>
      </p:pic>
    </p:spTree>
    <p:custDataLst>
      <p:tags r:id="rId1"/>
    </p:custDataLst>
  </p:cSld>
  <p:clrMapOvr>
    <a:masterClrMapping/>
  </p:clrMapOvr>
  <p:transition advTm="1838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0"/>
            <a:ext cx="8785225" cy="6130925"/>
          </a:xfrm>
        </p:spPr>
        <p:txBody>
          <a:bodyPr/>
          <a:lstStyle/>
          <a:p>
            <a:pPr algn="just"/>
            <a:r>
              <a:rPr lang="ru-RU" sz="4000" b="1"/>
              <a:t>Преимущества перед другими получили племена, которые поддерживали не только физически сильных особей, но и сохраняли полезных своими умственными способностями детей – будущее поколение, стариков – хранителей информации о способах выжить (мастеров по выделке орудий, и охотников).</a:t>
            </a:r>
          </a:p>
          <a:p>
            <a:endParaRPr lang="ru-RU" sz="4000" b="1"/>
          </a:p>
        </p:txBody>
      </p:sp>
    </p:spTree>
    <p:custDataLst>
      <p:tags r:id="rId1"/>
    </p:custDataLst>
  </p:cSld>
  <p:clrMapOvr>
    <a:masterClrMapping/>
  </p:clrMapOvr>
  <p:transition advTm="1219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4000"/>
              <a:t>Если особенности строения и физиологии человека передаются по наследству на основе генетической информации, то социальная информация передается с помощью слова при обучении и определяет духовный облик индивидуума. Каждое взрослое поколение передает последующим опыт, знания, духовные ценности в процессе воспитания и образования</a:t>
            </a:r>
            <a:r>
              <a:rPr lang="ru-RU"/>
              <a:t>.</a:t>
            </a:r>
          </a:p>
        </p:txBody>
      </p:sp>
    </p:spTree>
    <p:custDataLst>
      <p:tags r:id="rId1"/>
    </p:custDataLst>
  </p:cSld>
  <p:clrMapOvr>
    <a:masterClrMapping/>
  </p:clrMapOvr>
  <p:transition advTm="865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ru-RU"/>
              <a:t>Для древнейших и древних людей были характерны значительные сдвиги в морфологии особи и одновременно относительно медленное совершенствование орудий труда. В развитии неоантропов появляется иная закономерность – интенсивное обогащение духовного мира, рост интеллекта, гигантская скорость развития производства и практически отсутствие уловимых тенденций в изменении строения тела человека (физический облик человека почти не изменился в течение последних 40 тыс. лет). </a:t>
            </a:r>
          </a:p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54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8788" cy="558800"/>
          </a:xfrm>
        </p:spPr>
        <p:txBody>
          <a:bodyPr/>
          <a:lstStyle/>
          <a:p>
            <a:r>
              <a:rPr lang="ru-RU" sz="4000" b="1"/>
              <a:t>Теории антропогенеза: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836613"/>
            <a:ext cx="5627687" cy="7921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2800" b="1"/>
              <a:t>1.     Эволюционная теория.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836613"/>
            <a:ext cx="9144000" cy="5832475"/>
          </a:xfrm>
          <a:prstGeom prst="horizontalScroll">
            <a:avLst>
              <a:gd name="adj" fmla="val 1252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/>
              <a:t>	</a:t>
            </a:r>
            <a:r>
              <a:rPr lang="ru-RU" sz="1900"/>
              <a:t>Эволюционная теория предполагает, что человек произошел</a:t>
            </a:r>
          </a:p>
          <a:p>
            <a:r>
              <a:rPr lang="ru-RU" sz="1900"/>
              <a:t>от высших приматов – человекообразных обезьян путем</a:t>
            </a:r>
          </a:p>
          <a:p>
            <a:r>
              <a:rPr lang="ru-RU" sz="1900"/>
              <a:t>постепенного видоизменения под влиянием внешних факторов и</a:t>
            </a:r>
          </a:p>
          <a:p>
            <a:r>
              <a:rPr lang="ru-RU" sz="1900"/>
              <a:t>естественного отбора.</a:t>
            </a:r>
          </a:p>
          <a:p>
            <a:r>
              <a:rPr lang="ru-RU" sz="1900"/>
              <a:t>	Эволюционная теория антропогенеза имеет</a:t>
            </a:r>
          </a:p>
          <a:p>
            <a:r>
              <a:rPr lang="ru-RU" sz="1900"/>
              <a:t>обширный набор разнообразных доказательств - палеонтологических,</a:t>
            </a:r>
          </a:p>
          <a:p>
            <a:r>
              <a:rPr lang="ru-RU" sz="1900"/>
              <a:t>археологических, биологических, генетических,</a:t>
            </a:r>
          </a:p>
          <a:p>
            <a:r>
              <a:rPr lang="ru-RU" sz="1900"/>
              <a:t>культурных, психологических и других. </a:t>
            </a:r>
          </a:p>
        </p:txBody>
      </p:sp>
    </p:spTree>
    <p:custDataLst>
      <p:tags r:id="rId1"/>
    </p:custDataLst>
  </p:cSld>
  <p:clrMapOvr>
    <a:masterClrMapping/>
  </p:clrMapOvr>
  <p:transition advTm="1252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620713"/>
            <a:ext cx="5040312" cy="551021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b="1"/>
              <a:t>Для современных людей ведущими и определяющими стали общественно – трудовые отношения. Человек разумный в результате социального развития приобрел решающие преимущества среди всех живых существ.</a:t>
            </a:r>
          </a:p>
          <a:p>
            <a:pPr>
              <a:lnSpc>
                <a:spcPct val="90000"/>
              </a:lnSpc>
            </a:pPr>
            <a:endParaRPr lang="ru-RU" b="1"/>
          </a:p>
          <a:p>
            <a:pPr>
              <a:lnSpc>
                <a:spcPct val="90000"/>
              </a:lnSpc>
            </a:pPr>
            <a:endParaRPr lang="ru-RU" sz="2000"/>
          </a:p>
        </p:txBody>
      </p:sp>
      <p:graphicFrame>
        <p:nvGraphicFramePr>
          <p:cNvPr id="189445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5349875" y="476250"/>
          <a:ext cx="3543300" cy="5654675"/>
        </p:xfrm>
        <a:graphic>
          <a:graphicData uri="http://schemas.openxmlformats.org/presentationml/2006/ole">
            <p:oleObj spid="_x0000_s189445" name="Фотография Photo Editor" r:id="rId4" imgW="1209524" imgH="1619476" progId="MSPhotoEd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12624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ЛИТЕРАТУРА: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ru-RU"/>
              <a:t>Бернал Д. Возникновение жизни. М. 1969. </a:t>
            </a:r>
          </a:p>
          <a:p>
            <a:pPr marL="533400" indent="-533400"/>
            <a:r>
              <a:rPr lang="ru-RU"/>
              <a:t>Ярыгин В.Н. БИОЛОГИЯ. М., 1997. </a:t>
            </a:r>
          </a:p>
          <a:p>
            <a:pPr marL="533400" indent="-533400"/>
            <a:r>
              <a:rPr lang="ru-RU"/>
              <a:t>Голенкин М. И. Победители в борьбе за существование, М., 1959. </a:t>
            </a:r>
          </a:p>
          <a:p>
            <a:pPr marL="533400" indent="-533400"/>
            <a:r>
              <a:rPr lang="ru-RU"/>
              <a:t>Ливанов Н. А. Пути эволюции животного мира. М. 1955.</a:t>
            </a:r>
          </a:p>
          <a:p>
            <a:pPr marL="533400" indent="-533400"/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3929058" y="0"/>
            <a:ext cx="2500330" cy="4286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897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27538" y="0"/>
            <a:ext cx="4716462" cy="6130925"/>
          </a:xfrm>
        </p:spPr>
        <p:txBody>
          <a:bodyPr/>
          <a:lstStyle/>
          <a:p>
            <a:r>
              <a:rPr lang="ru-RU" sz="2000" b="1"/>
              <a:t>Однако многие из этих доказательств</a:t>
            </a:r>
          </a:p>
          <a:p>
            <a:r>
              <a:rPr lang="ru-RU" sz="2000" b="1"/>
              <a:t>могут трактоваться неоднозначно, что позволяет противникам эволюционной</a:t>
            </a:r>
          </a:p>
          <a:p>
            <a:r>
              <a:rPr lang="ru-RU" sz="2000" b="1"/>
              <a:t>теории оспаривать ее. Тем не менее, ниже я более полно рассмотрю именно</a:t>
            </a:r>
          </a:p>
          <a:p>
            <a:r>
              <a:rPr lang="ru-RU" sz="2000" b="1"/>
              <a:t>эту теорию, несмотря на то, что гораздо приятнее осознавать, что ты</a:t>
            </a:r>
          </a:p>
          <a:p>
            <a:r>
              <a:rPr lang="ru-RU" sz="2000" b="1"/>
              <a:t>произошел от Бога, в крайнем случае от «залетного гуманоида», чем то, что</a:t>
            </a:r>
          </a:p>
          <a:p>
            <a:r>
              <a:rPr lang="ru-RU" sz="2000" b="1"/>
              <a:t>Твоим предком было нечто, что и сейчас раскачивается на лианах,</a:t>
            </a:r>
          </a:p>
          <a:p>
            <a:r>
              <a:rPr lang="ru-RU" sz="2000" b="1"/>
              <a:t>жует бананы и корчит рожи…</a:t>
            </a:r>
          </a:p>
          <a:p>
            <a:r>
              <a:rPr lang="ru-RU" sz="2000" b="1"/>
              <a:t>Но вернемся к теориям…</a:t>
            </a:r>
          </a:p>
          <a:p>
            <a:endParaRPr lang="ru-RU" sz="2000" b="1"/>
          </a:p>
        </p:txBody>
      </p:sp>
      <p:pic>
        <p:nvPicPr>
          <p:cNvPr id="144390" name="Picture 6" descr="p145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052513"/>
            <a:ext cx="3922713" cy="4556125"/>
          </a:xfrm>
          <a:noFill/>
          <a:ln/>
        </p:spPr>
      </p:pic>
    </p:spTree>
    <p:custDataLst>
      <p:tags r:id="rId1"/>
    </p:custDataLst>
  </p:cSld>
  <p:clrMapOvr>
    <a:masterClrMapping/>
  </p:clrMapOvr>
  <p:transition advTm="1897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8788" cy="558800"/>
          </a:xfrm>
        </p:spPr>
        <p:txBody>
          <a:bodyPr/>
          <a:lstStyle/>
          <a:p>
            <a:r>
              <a:rPr lang="ru-RU" sz="4000" b="1"/>
              <a:t>Теории антропогенеза: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908050"/>
            <a:ext cx="6923087" cy="792163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FontTx/>
              <a:buAutoNum type="arabicPeriod" startAt="2"/>
            </a:pPr>
            <a:r>
              <a:rPr lang="ru-RU" b="1"/>
              <a:t>Теория творения (креационизм).</a:t>
            </a:r>
            <a:r>
              <a:rPr lang="ru-RU"/>
              <a:t> 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-180975" y="836613"/>
            <a:ext cx="9324975" cy="5876925"/>
          </a:xfrm>
          <a:prstGeom prst="horizontalScroll">
            <a:avLst>
              <a:gd name="adj" fmla="val 1252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/>
              <a:t>	</a:t>
            </a:r>
            <a:r>
              <a:rPr lang="ru-RU"/>
              <a:t>Данная теория утверждает, что человек сотворен Богом, богами</a:t>
            </a:r>
          </a:p>
          <a:p>
            <a:r>
              <a:rPr lang="ru-RU"/>
              <a:t>или божественной силой из ничего или из какого-либо небиологического</a:t>
            </a:r>
          </a:p>
          <a:p>
            <a:r>
              <a:rPr lang="ru-RU"/>
              <a:t>материала. Наиболее известна библейская версия, согласно которой первые</a:t>
            </a:r>
          </a:p>
          <a:p>
            <a:r>
              <a:rPr lang="ru-RU"/>
              <a:t>люди - Адам и Ева - были сотворены из глины. Эта версия имеет более</a:t>
            </a:r>
          </a:p>
          <a:p>
            <a:r>
              <a:rPr lang="ru-RU"/>
              <a:t>древние египетские корни и ряд аналогов в мифах других народов.</a:t>
            </a:r>
          </a:p>
          <a:p>
            <a:r>
              <a:rPr lang="ru-RU"/>
              <a:t>Разновидностью теории творения можно считать также мифы о превращении</a:t>
            </a:r>
          </a:p>
          <a:p>
            <a:r>
              <a:rPr lang="ru-RU"/>
              <a:t>животных в людей и о рождении первых людей богами.</a:t>
            </a:r>
          </a:p>
          <a:p>
            <a:r>
              <a:rPr lang="ru-RU"/>
              <a:t>	</a:t>
            </a:r>
          </a:p>
        </p:txBody>
      </p:sp>
    </p:spTree>
    <p:custDataLst>
      <p:tags r:id="rId1"/>
    </p:custDataLst>
  </p:cSld>
  <p:clrMapOvr>
    <a:masterClrMapping/>
  </p:clrMapOvr>
  <p:transition advTm="1182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0"/>
            <a:ext cx="4897437" cy="6130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/>
              <a:t>Ортодоксальная теология считает теорию творения не требующей</a:t>
            </a:r>
          </a:p>
          <a:p>
            <a:pPr>
              <a:lnSpc>
                <a:spcPct val="80000"/>
              </a:lnSpc>
            </a:pPr>
            <a:r>
              <a:rPr lang="ru-RU" sz="2400" b="1"/>
              <a:t>доказательств. Тем не менее, выдвигаются различные доказательства этой</a:t>
            </a:r>
          </a:p>
          <a:p>
            <a:pPr>
              <a:lnSpc>
                <a:spcPct val="80000"/>
              </a:lnSpc>
            </a:pPr>
            <a:r>
              <a:rPr lang="ru-RU" sz="2400" b="1"/>
              <a:t>теории, важнейшее из которых - сходство мифов и легенд разных народов,</a:t>
            </a:r>
          </a:p>
          <a:p>
            <a:pPr>
              <a:lnSpc>
                <a:spcPct val="80000"/>
              </a:lnSpc>
            </a:pPr>
            <a:r>
              <a:rPr lang="ru-RU" sz="2400" b="1"/>
              <a:t>повествующих о сотворении человека.</a:t>
            </a:r>
          </a:p>
          <a:p>
            <a:pPr>
              <a:lnSpc>
                <a:spcPct val="80000"/>
              </a:lnSpc>
            </a:pPr>
            <a:r>
              <a:rPr lang="ru-RU" sz="2400" b="1"/>
              <a:t>	Современная теология привлекает для доказательства теории</a:t>
            </a:r>
          </a:p>
          <a:p>
            <a:pPr>
              <a:lnSpc>
                <a:spcPct val="80000"/>
              </a:lnSpc>
            </a:pPr>
            <a:r>
              <a:rPr lang="ru-RU" sz="2400" b="1"/>
              <a:t>творения новейшие научные данные, которые, однако, в большинстве своем</a:t>
            </a:r>
          </a:p>
          <a:p>
            <a:pPr>
              <a:lnSpc>
                <a:spcPct val="80000"/>
              </a:lnSpc>
            </a:pPr>
            <a:r>
              <a:rPr lang="ru-RU" sz="2400" b="1"/>
              <a:t>не противоречат и эволюционной теории.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	</a:t>
            </a:r>
          </a:p>
        </p:txBody>
      </p:sp>
      <p:pic>
        <p:nvPicPr>
          <p:cNvPr id="145414" name="Picture 6" descr="1504DUR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24463" y="260350"/>
            <a:ext cx="3668712" cy="5738813"/>
          </a:xfrm>
          <a:noFill/>
          <a:ln/>
        </p:spPr>
      </p:pic>
    </p:spTree>
    <p:custDataLst>
      <p:tags r:id="rId1"/>
    </p:custDataLst>
  </p:cSld>
  <p:clrMapOvr>
    <a:masterClrMapping/>
  </p:clrMapOvr>
  <p:transition advTm="1918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5148263" cy="6624638"/>
          </a:xfrm>
        </p:spPr>
        <p:txBody>
          <a:bodyPr/>
          <a:lstStyle/>
          <a:p>
            <a:r>
              <a:rPr lang="ru-RU" sz="2800" b="1"/>
              <a:t>Некоторые течения современной теологии сближают креационизм</a:t>
            </a:r>
          </a:p>
          <a:p>
            <a:r>
              <a:rPr lang="ru-RU" sz="2800" b="1"/>
              <a:t>с эволюционной теории, полагая, что человек произошел от обезьяны путем</a:t>
            </a:r>
          </a:p>
          <a:p>
            <a:r>
              <a:rPr lang="ru-RU" sz="2800" b="1"/>
              <a:t>постепенного видоизменения, но не в результате естественного отбора, а по</a:t>
            </a:r>
          </a:p>
          <a:p>
            <a:r>
              <a:rPr lang="ru-RU" sz="2800" b="1"/>
              <a:t>воле Бога или в соответствии с божественной программой.</a:t>
            </a:r>
          </a:p>
          <a:p>
            <a:endParaRPr lang="ru-RU" sz="2800" b="1"/>
          </a:p>
          <a:p>
            <a:endParaRPr lang="ru-RU" sz="2800" b="1"/>
          </a:p>
        </p:txBody>
      </p:sp>
      <p:pic>
        <p:nvPicPr>
          <p:cNvPr id="191494" name="Picture 6" descr="13p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981075"/>
            <a:ext cx="3098800" cy="4425950"/>
          </a:xfrm>
          <a:noFill/>
          <a:ln/>
        </p:spPr>
      </p:pic>
    </p:spTree>
    <p:custDataLst>
      <p:tags r:id="rId1"/>
    </p:custDataLst>
  </p:cSld>
  <p:clrMapOvr>
    <a:masterClrMapping/>
  </p:clrMapOvr>
  <p:transition advTm="98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8788" cy="558800"/>
          </a:xfrm>
        </p:spPr>
        <p:txBody>
          <a:bodyPr/>
          <a:lstStyle/>
          <a:p>
            <a:r>
              <a:rPr lang="ru-RU" sz="4000" b="1"/>
              <a:t>Теории антропогенеза: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663" y="908050"/>
            <a:ext cx="7138987" cy="792163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FontTx/>
              <a:buAutoNum type="arabicPeriod" startAt="3"/>
            </a:pPr>
            <a:r>
              <a:rPr lang="ru-RU" b="1"/>
              <a:t>Теория внешнего вмешательства.</a:t>
            </a:r>
            <a:r>
              <a:rPr lang="ru-RU"/>
              <a:t> 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1241425"/>
            <a:ext cx="9144000" cy="5616575"/>
          </a:xfrm>
          <a:prstGeom prst="horizontalScroll">
            <a:avLst>
              <a:gd name="adj" fmla="val 1252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tabLst>
                <a:tab pos="365125" algn="l"/>
              </a:tabLst>
            </a:pPr>
            <a:r>
              <a:rPr lang="ru-RU" sz="1600"/>
              <a:t>	</a:t>
            </a:r>
            <a:r>
              <a:rPr lang="ru-RU" sz="1600" b="1"/>
              <a:t>Согласно этой теории появление людей на Земле так или иначе</a:t>
            </a:r>
          </a:p>
          <a:p>
            <a:pPr>
              <a:tabLst>
                <a:tab pos="365125" algn="l"/>
              </a:tabLst>
            </a:pPr>
            <a:r>
              <a:rPr lang="ru-RU" sz="1600" b="1"/>
              <a:t>связано с деятельностью иных цивилизаций. В простейшем варианте ТВВ</a:t>
            </a:r>
          </a:p>
          <a:p>
            <a:pPr>
              <a:tabLst>
                <a:tab pos="365125" algn="l"/>
              </a:tabLst>
            </a:pPr>
            <a:r>
              <a:rPr lang="ru-RU" sz="1600" b="1"/>
              <a:t>считает людей прямыми потомками инопланетян, высадившихся на Землю</a:t>
            </a:r>
          </a:p>
          <a:p>
            <a:pPr>
              <a:tabLst>
                <a:tab pos="365125" algn="l"/>
              </a:tabLst>
            </a:pPr>
            <a:r>
              <a:rPr lang="ru-RU" sz="1600" b="1"/>
              <a:t>в доисторическое время.</a:t>
            </a:r>
          </a:p>
        </p:txBody>
      </p:sp>
    </p:spTree>
    <p:custDataLst>
      <p:tags r:id="rId1"/>
    </p:custDataLst>
  </p:cSld>
  <p:clrMapOvr>
    <a:masterClrMapping/>
  </p:clrMapOvr>
  <p:transition advTm="1072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67175" y="0"/>
            <a:ext cx="5076825" cy="6130925"/>
          </a:xfrm>
        </p:spPr>
        <p:txBody>
          <a:bodyPr/>
          <a:lstStyle/>
          <a:p>
            <a:r>
              <a:rPr lang="ru-RU" sz="2000" b="1"/>
              <a:t>Более сложные варианты ТВВ предполагают:</a:t>
            </a:r>
          </a:p>
          <a:p>
            <a:r>
              <a:rPr lang="ru-RU" sz="2000" b="1"/>
              <a:t>а)	скрещивание иномирян с предками людей;</a:t>
            </a:r>
          </a:p>
          <a:p>
            <a:r>
              <a:rPr lang="ru-RU" sz="2000" b="1"/>
              <a:t>б)	порождение человека разумного методами генной инженерии;</a:t>
            </a:r>
          </a:p>
          <a:p>
            <a:r>
              <a:rPr lang="ru-RU" sz="2000" b="1"/>
              <a:t>в)	создание первых людей гомункулярным способом;</a:t>
            </a:r>
          </a:p>
          <a:p>
            <a:r>
              <a:rPr lang="ru-RU" sz="2000" b="1"/>
              <a:t>г)	управление эволюционным развитием земной жизни силами внеземного</a:t>
            </a:r>
          </a:p>
          <a:p>
            <a:r>
              <a:rPr lang="ru-RU" sz="2000" b="1"/>
              <a:t>	сверхразума;</a:t>
            </a:r>
          </a:p>
          <a:p>
            <a:r>
              <a:rPr lang="ru-RU" sz="2000" b="1"/>
              <a:t>д)	эволюционное развитие земной жизни и разума по программе, изначально</a:t>
            </a:r>
          </a:p>
          <a:p>
            <a:r>
              <a:rPr lang="ru-RU" sz="2000" b="1"/>
              <a:t>	заложенной внеземным сверхразумом.</a:t>
            </a:r>
          </a:p>
        </p:txBody>
      </p:sp>
      <p:pic>
        <p:nvPicPr>
          <p:cNvPr id="147462" name="Picture 6" descr="d">
            <a:hlinkClick r:id="rId3"/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388" y="333375"/>
            <a:ext cx="3887787" cy="5959475"/>
          </a:xfrm>
          <a:ln/>
        </p:spPr>
      </p:pic>
    </p:spTree>
    <p:custDataLst>
      <p:tags r:id="rId1"/>
    </p:custDataLst>
  </p:cSld>
  <p:clrMapOvr>
    <a:masterClrMapping/>
  </p:clrMapOvr>
  <p:transition advTm="18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1|0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|2.4|1.2|1.5|1.7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.1|1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.1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|7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0.9|6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2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0.9|1.9|2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9.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0.9|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0.9|1.6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|1.|1.2|1.1|1.5|3.3|2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3|1.2|1.|1.1|1.|1.|2.5|3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3|1.2|1.2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3|1.|0.9|0.9|0.9|1.|0.9|1.2"/>
</p:tagLst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503</TotalTime>
  <Words>980</Words>
  <Application>Microsoft Office PowerPoint</Application>
  <PresentationFormat>Экран (4:3)</PresentationFormat>
  <Paragraphs>121</Paragraphs>
  <Slides>31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Times New Roman</vt:lpstr>
      <vt:lpstr>Wingdings</vt:lpstr>
      <vt:lpstr>Орбита</vt:lpstr>
      <vt:lpstr>Фотография Microsoft Photo Editor 3.0</vt:lpstr>
      <vt:lpstr>Человек как биологический вид</vt:lpstr>
      <vt:lpstr>Слайд 2</vt:lpstr>
      <vt:lpstr>Теории антропогенеза:</vt:lpstr>
      <vt:lpstr>Слайд 4</vt:lpstr>
      <vt:lpstr>Теории антропогенеза:</vt:lpstr>
      <vt:lpstr>Слайд 6</vt:lpstr>
      <vt:lpstr>Слайд 7</vt:lpstr>
      <vt:lpstr>Теории антропогенеза:</vt:lpstr>
      <vt:lpstr>Слайд 9</vt:lpstr>
      <vt:lpstr>Слайд 10</vt:lpstr>
      <vt:lpstr>Теории антропогенеза:</vt:lpstr>
      <vt:lpstr>Слайд 12</vt:lpstr>
      <vt:lpstr>Слайд 13</vt:lpstr>
      <vt:lpstr>Основные этапы эволюции человека </vt:lpstr>
      <vt:lpstr>Древнейшие люди</vt:lpstr>
      <vt:lpstr>Слайд 16</vt:lpstr>
      <vt:lpstr>Слайд 17</vt:lpstr>
      <vt:lpstr>Древнейшие люди</vt:lpstr>
      <vt:lpstr>Древние люди</vt:lpstr>
      <vt:lpstr>Слайд 20</vt:lpstr>
      <vt:lpstr>Слайд 21</vt:lpstr>
      <vt:lpstr>Современные люди</vt:lpstr>
      <vt:lpstr>Слайд 23</vt:lpstr>
      <vt:lpstr>Слайд 24</vt:lpstr>
      <vt:lpstr>Вывод</vt:lpstr>
      <vt:lpstr>Слайд 26</vt:lpstr>
      <vt:lpstr>Слайд 27</vt:lpstr>
      <vt:lpstr>Слайд 28</vt:lpstr>
      <vt:lpstr>Слайд 29</vt:lpstr>
      <vt:lpstr>Слайд 30</vt:lpstr>
      <vt:lpstr>ЛИТЕРАТУРА: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АНТРОПОГЕНЕЗ Происхождение человека, как биологического вида.</dc:title>
  <dc:creator>Котик</dc:creator>
  <cp:lastModifiedBy>Admin</cp:lastModifiedBy>
  <cp:revision>11</cp:revision>
  <dcterms:created xsi:type="dcterms:W3CDTF">2004-01-17T12:52:26Z</dcterms:created>
  <dcterms:modified xsi:type="dcterms:W3CDTF">2012-03-28T09:57:43Z</dcterms:modified>
</cp:coreProperties>
</file>