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3" r:id="rId3"/>
    <p:sldId id="272" r:id="rId4"/>
    <p:sldId id="260" r:id="rId5"/>
    <p:sldId id="271" r:id="rId6"/>
    <p:sldId id="259" r:id="rId7"/>
    <p:sldId id="269" r:id="rId8"/>
    <p:sldId id="257" r:id="rId9"/>
    <p:sldId id="261" r:id="rId10"/>
    <p:sldId id="262" r:id="rId11"/>
    <p:sldId id="263" r:id="rId12"/>
    <p:sldId id="264" r:id="rId13"/>
    <p:sldId id="266" r:id="rId14"/>
    <p:sldId id="267" r:id="rId15"/>
    <p:sldId id="268" r:id="rId16"/>
    <p:sldId id="274" r:id="rId17"/>
    <p:sldId id="276" r:id="rId18"/>
    <p:sldId id="26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FF99FF"/>
    <a:srgbClr val="00FFCC"/>
    <a:srgbClr val="9933FF"/>
    <a:srgbClr val="FF3300"/>
    <a:srgbClr val="CC00FF"/>
    <a:srgbClr val="FFFF00"/>
    <a:srgbClr val="717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15" autoAdjust="0"/>
    <p:restoredTop sz="94660"/>
  </p:normalViewPr>
  <p:slideViewPr>
    <p:cSldViewPr>
      <p:cViewPr varScale="1">
        <p:scale>
          <a:sx n="100" d="100"/>
          <a:sy n="100" d="100"/>
        </p:scale>
        <p:origin x="-3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7BC735A-4E3F-429A-8B50-5BD8D37D0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BD4E33A-A299-4444-B3A0-01DFC7E0D0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2E8DCF-5192-418E-A53B-3E5499E9E036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BB5A0F-CF86-43C5-8581-AED1E95BE381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684FEE-3C0B-4E3F-A29C-0E0E25790C3F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EFBF38-5E60-4D3B-9213-B99F4C8798D3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37075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7075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F6569-2CA7-4350-BB07-0EE9D9786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7B061-E032-40A0-9C5D-4357BB056D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04397-72AE-4EB6-9D01-4973A6429C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09FF5-7322-40D6-9D2C-D478AB62F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639EE-17CC-4B5B-869E-462304365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41322-6CC7-4B65-9B87-1918C6FBB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8EFFB-CCE5-4AED-BB00-ADD31DAC1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3A816-C563-4641-87A8-CFC0825252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8972D-D348-46B6-A64B-15D5B5BE90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C9444-74B7-4BF6-9F91-BD39213C46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6B6AE-C199-4F00-AADA-0163CD4E24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1F258-BB22-42BE-A80B-86F99E5F5E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34ECC-7367-4CC6-AE22-39B376750F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36966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36967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7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7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7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7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7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7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7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7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7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8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6968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8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8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8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8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8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8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8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9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9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9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9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9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9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9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9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9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69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36970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0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0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0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0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0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0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0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0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1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1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1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1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1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1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1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1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36971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2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2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2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2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2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972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36972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6972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6972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6973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36973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6973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973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973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973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5EA5F0C-02BA-48C0-A076-906CC46F1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57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  <p:sldLayoutId id="2147483955" r:id="rId12"/>
    <p:sldLayoutId id="2147483956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gif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gif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gif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gif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27.gif"/><Relationship Id="rId7" Type="http://schemas.openxmlformats.org/officeDocument/2006/relationships/image" Target="../media/image30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gif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7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gif"/><Relationship Id="rId5" Type="http://schemas.openxmlformats.org/officeDocument/2006/relationships/image" Target="../media/image35.gif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0"/>
            <a:ext cx="8964612" cy="1871662"/>
          </a:xfrm>
        </p:spPr>
        <p:txBody>
          <a:bodyPr/>
          <a:lstStyle/>
          <a:p>
            <a:pPr eaLnBrk="1" hangingPunct="1">
              <a:defRPr/>
            </a:pPr>
            <a:r>
              <a:rPr lang="ru-RU" sz="7200" b="1" i="1" dirty="0" smtClean="0">
                <a:solidFill>
                  <a:srgbClr val="00FFCC"/>
                </a:solidFill>
              </a:rPr>
              <a:t>Цепи питания</a:t>
            </a:r>
            <a:r>
              <a:rPr lang="ru-RU" b="1" i="1" dirty="0" smtClean="0">
                <a:solidFill>
                  <a:srgbClr val="00FFCC"/>
                </a:solidFill>
              </a:rPr>
              <a:t> </a:t>
            </a:r>
            <a:r>
              <a:rPr lang="ru-RU" b="1" i="1" dirty="0" smtClean="0"/>
              <a:t>                            </a:t>
            </a:r>
            <a:r>
              <a:rPr lang="en-US" b="1" i="1" dirty="0" smtClean="0"/>
              <a:t>                                                                                                                                                                            </a:t>
            </a:r>
            <a:endParaRPr lang="ru-RU" b="1" i="1" dirty="0" smtClean="0"/>
          </a:p>
        </p:txBody>
      </p:sp>
      <p:pic>
        <p:nvPicPr>
          <p:cNvPr id="3075" name="Picture 5" descr="j028288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214554"/>
            <a:ext cx="4105275" cy="361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Рамка 3"/>
          <p:cNvSpPr/>
          <p:nvPr/>
        </p:nvSpPr>
        <p:spPr>
          <a:xfrm>
            <a:off x="3428992" y="6357958"/>
            <a:ext cx="2714644" cy="50004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42" name="Rectangle 14"/>
          <p:cNvSpPr>
            <a:spLocks noGrp="1" noChangeArrowheads="1"/>
          </p:cNvSpPr>
          <p:nvPr>
            <p:ph type="title" sz="quarter"/>
          </p:nvPr>
        </p:nvSpPr>
        <p:spPr>
          <a:xfrm>
            <a:off x="611188" y="6381750"/>
            <a:ext cx="8229600" cy="2159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smtClean="0">
                <a:solidFill>
                  <a:srgbClr val="CC3300"/>
                </a:solidFill>
                <a:latin typeface="Impact" pitchFamily="34" charset="0"/>
              </a:rPr>
              <a:t>Назовите составные компоненты данной цепи питания ?   </a:t>
            </a:r>
            <a:br>
              <a:rPr lang="ru-RU" sz="3200" b="1" i="1" smtClean="0">
                <a:solidFill>
                  <a:srgbClr val="CC3300"/>
                </a:solidFill>
                <a:latin typeface="Impact" pitchFamily="34" charset="0"/>
              </a:rPr>
            </a:br>
            <a:r>
              <a:rPr lang="ru-RU" sz="3200" b="1" i="1" smtClean="0">
                <a:solidFill>
                  <a:srgbClr val="CC3300"/>
                </a:solidFill>
                <a:latin typeface="Impact" pitchFamily="34" charset="0"/>
              </a:rPr>
              <a:t/>
            </a:r>
            <a:br>
              <a:rPr lang="ru-RU" sz="3200" b="1" i="1" smtClean="0">
                <a:solidFill>
                  <a:srgbClr val="CC3300"/>
                </a:solidFill>
                <a:latin typeface="Impact" pitchFamily="34" charset="0"/>
              </a:rPr>
            </a:br>
            <a:r>
              <a:rPr lang="ru-RU" sz="3200" b="1" i="1" smtClean="0">
                <a:solidFill>
                  <a:srgbClr val="CC3300"/>
                </a:solidFill>
                <a:latin typeface="Impact" pitchFamily="34" charset="0"/>
              </a:rPr>
              <a:t/>
            </a:r>
            <a:br>
              <a:rPr lang="ru-RU" sz="3200" b="1" i="1" smtClean="0">
                <a:solidFill>
                  <a:srgbClr val="CC3300"/>
                </a:solidFill>
                <a:latin typeface="Impact" pitchFamily="34" charset="0"/>
              </a:rPr>
            </a:br>
            <a:r>
              <a:rPr lang="ru-RU" sz="4000" b="1" i="1" smtClean="0">
                <a:solidFill>
                  <a:srgbClr val="CC3300"/>
                </a:solidFill>
                <a:latin typeface="Impact" pitchFamily="34" charset="0"/>
              </a:rPr>
              <a:t>  </a:t>
            </a:r>
          </a:p>
        </p:txBody>
      </p:sp>
      <p:pic>
        <p:nvPicPr>
          <p:cNvPr id="12291" name="Picture 4" descr="AG00433_"/>
          <p:cNvPicPr>
            <a:picLocks noChangeAspect="1" noChangeArrowheads="1" noCro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2781300"/>
            <a:ext cx="1222375" cy="960438"/>
          </a:xfrm>
          <a:noFill/>
        </p:spPr>
      </p:pic>
      <p:pic>
        <p:nvPicPr>
          <p:cNvPr id="12292" name="Picture 7" descr="J0076170"/>
          <p:cNvPicPr>
            <a:picLocks noChangeAspect="1" noChangeArrowheads="1" noCro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70125" y="2709863"/>
            <a:ext cx="1463675" cy="1335087"/>
          </a:xfrm>
          <a:noFill/>
        </p:spPr>
      </p:pic>
      <p:pic>
        <p:nvPicPr>
          <p:cNvPr id="12293" name="Picture 10" descr="J0076192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 flipH="1">
            <a:off x="4137025" y="2566988"/>
            <a:ext cx="871538" cy="1620837"/>
          </a:xfrm>
          <a:noFill/>
        </p:spPr>
      </p:pic>
      <p:pic>
        <p:nvPicPr>
          <p:cNvPr id="12294" name="Picture 13" descr="j0189234"/>
          <p:cNvPicPr>
            <a:picLocks noChangeAspect="1" noChangeArrowheads="1" noCrop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 flipH="1">
            <a:off x="5578475" y="2566988"/>
            <a:ext cx="1046163" cy="1398587"/>
          </a:xfrm>
          <a:noFill/>
        </p:spPr>
      </p:pic>
      <p:pic>
        <p:nvPicPr>
          <p:cNvPr id="12295" name="Picture 16" descr="j028351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750" y="2636838"/>
            <a:ext cx="769938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17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1763713" y="2708275"/>
            <a:ext cx="4222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18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3708400" y="2708275"/>
            <a:ext cx="3968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19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5148263" y="2781300"/>
            <a:ext cx="3968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Picture 20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6804025" y="2781300"/>
            <a:ext cx="3968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0" name="Text Box 21"/>
          <p:cNvSpPr txBox="1">
            <a:spLocks noChangeArrowheads="1"/>
          </p:cNvSpPr>
          <p:nvPr/>
        </p:nvSpPr>
        <p:spPr bwMode="auto">
          <a:xfrm>
            <a:off x="250825" y="568325"/>
            <a:ext cx="9018588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9933FF"/>
                </a:solidFill>
              </a:rPr>
              <a:t>По пищевым цепям осуществляется перенос энергии от организма к организму</a:t>
            </a:r>
            <a:r>
              <a:rPr lang="ru-RU"/>
              <a:t>  </a:t>
            </a:r>
          </a:p>
        </p:txBody>
      </p:sp>
      <p:sp>
        <p:nvSpPr>
          <p:cNvPr id="12301" name="Text Box 23"/>
          <p:cNvSpPr txBox="1">
            <a:spLocks noChangeArrowheads="1"/>
          </p:cNvSpPr>
          <p:nvPr/>
        </p:nvSpPr>
        <p:spPr bwMode="auto">
          <a:xfrm>
            <a:off x="2771775" y="4221163"/>
            <a:ext cx="504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00FFCC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2302" name="Text Box 25"/>
          <p:cNvSpPr txBox="1">
            <a:spLocks noChangeArrowheads="1"/>
          </p:cNvSpPr>
          <p:nvPr/>
        </p:nvSpPr>
        <p:spPr bwMode="auto">
          <a:xfrm>
            <a:off x="5940425" y="4221163"/>
            <a:ext cx="431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00FFCC"/>
                </a:solidFill>
                <a:latin typeface="Impact" pitchFamily="34" charset="0"/>
              </a:rPr>
              <a:t>3</a:t>
            </a:r>
          </a:p>
        </p:txBody>
      </p:sp>
      <p:sp>
        <p:nvSpPr>
          <p:cNvPr id="12303" name="Text Box 26"/>
          <p:cNvSpPr txBox="1">
            <a:spLocks noChangeArrowheads="1"/>
          </p:cNvSpPr>
          <p:nvPr/>
        </p:nvSpPr>
        <p:spPr bwMode="auto">
          <a:xfrm>
            <a:off x="7740650" y="4149725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00FFCC"/>
                </a:solidFill>
                <a:latin typeface="Impact" pitchFamily="34" charset="0"/>
              </a:rPr>
              <a:t>4</a:t>
            </a:r>
          </a:p>
        </p:txBody>
      </p:sp>
      <p:sp>
        <p:nvSpPr>
          <p:cNvPr id="12304" name="Rectangle 28"/>
          <p:cNvSpPr>
            <a:spLocks noChangeArrowheads="1"/>
          </p:cNvSpPr>
          <p:nvPr/>
        </p:nvSpPr>
        <p:spPr bwMode="auto">
          <a:xfrm>
            <a:off x="4356100" y="4292600"/>
            <a:ext cx="3635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00FFCC"/>
                </a:solidFill>
                <a:latin typeface="Impact" pitchFamily="34" charset="0"/>
              </a:rPr>
              <a:t>2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62" name="Rectangle 1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</a:t>
            </a:r>
          </a:p>
        </p:txBody>
      </p:sp>
      <p:pic>
        <p:nvPicPr>
          <p:cNvPr id="13315" name="Picture 4" descr="AG00433_"/>
          <p:cNvPicPr>
            <a:picLocks noChangeAspect="1" noChangeArrowheads="1" noCro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765175"/>
            <a:ext cx="1219200" cy="962025"/>
          </a:xfrm>
          <a:noFill/>
        </p:spPr>
      </p:pic>
      <p:pic>
        <p:nvPicPr>
          <p:cNvPr id="13316" name="Picture 7" descr="J0076139"/>
          <p:cNvPicPr>
            <a:picLocks noChangeAspect="1" noChangeArrowheads="1" noCro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24075" y="836613"/>
            <a:ext cx="1079500" cy="2189162"/>
          </a:xfrm>
          <a:noFill/>
        </p:spPr>
      </p:pic>
      <p:pic>
        <p:nvPicPr>
          <p:cNvPr id="13317" name="Picture 10" descr="AG00206_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494088" y="3135313"/>
            <a:ext cx="1687512" cy="941387"/>
          </a:xfrm>
          <a:noFill/>
        </p:spPr>
      </p:pic>
      <p:pic>
        <p:nvPicPr>
          <p:cNvPr id="13318" name="Picture 13" descr="BD13665_"/>
          <p:cNvPicPr>
            <a:picLocks noChangeAspect="1" noChangeArrowheads="1" noCrop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 flipH="1">
            <a:off x="5078413" y="3135313"/>
            <a:ext cx="1966912" cy="1660525"/>
          </a:xfrm>
          <a:noFill/>
        </p:spPr>
      </p:pic>
      <p:pic>
        <p:nvPicPr>
          <p:cNvPr id="13319" name="Picture 16" descr="j028351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5825" y="4652963"/>
            <a:ext cx="10668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17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1835150" y="1196975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18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3203575" y="2565400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9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4787900" y="3860800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20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6659563" y="4868863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4" name="Text Box 23"/>
          <p:cNvSpPr txBox="1">
            <a:spLocks noChangeArrowheads="1"/>
          </p:cNvSpPr>
          <p:nvPr/>
        </p:nvSpPr>
        <p:spPr bwMode="auto">
          <a:xfrm>
            <a:off x="3203575" y="333375"/>
            <a:ext cx="594042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0000FF"/>
                </a:solidFill>
                <a:latin typeface="Impact" pitchFamily="34" charset="0"/>
              </a:rPr>
              <a:t>Кто   является   продуцентом в данной цепи питания ?   Что является   источником   энергии  для  продуцентов ?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AG00433_"/>
          <p:cNvPicPr>
            <a:picLocks noChangeAspect="1" noChangeArrowheads="1" noCro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27313" y="0"/>
            <a:ext cx="1219200" cy="962025"/>
          </a:xfrm>
          <a:noFill/>
        </p:spPr>
      </p:pic>
      <p:pic>
        <p:nvPicPr>
          <p:cNvPr id="14339" name="Picture 7" descr="AG00002_"/>
          <p:cNvPicPr>
            <a:picLocks noChangeAspect="1" noChangeArrowheads="1" noCro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627313" y="1412875"/>
            <a:ext cx="1428750" cy="952500"/>
          </a:xfrm>
          <a:noFill/>
        </p:spPr>
      </p:pic>
      <p:pic>
        <p:nvPicPr>
          <p:cNvPr id="14340" name="Picture 10" descr="AG00181_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624138" y="2706688"/>
            <a:ext cx="1731962" cy="1022350"/>
          </a:xfrm>
          <a:noFill/>
        </p:spPr>
      </p:pic>
      <p:pic>
        <p:nvPicPr>
          <p:cNvPr id="14341" name="Picture 13" descr="AG00318_"/>
          <p:cNvPicPr>
            <a:picLocks noChangeAspect="1" noChangeArrowheads="1" noCrop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701925" y="4076700"/>
            <a:ext cx="1468438" cy="1463675"/>
          </a:xfrm>
          <a:noFill/>
        </p:spPr>
      </p:pic>
      <p:pic>
        <p:nvPicPr>
          <p:cNvPr id="14342" name="Picture 16" descr="j028351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675" y="5634038"/>
            <a:ext cx="769938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8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 flipV="1">
            <a:off x="3176588" y="2016125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9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 flipV="1">
            <a:off x="3105151" y="647700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20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 flipV="1">
            <a:off x="3248026" y="3384550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21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 flipV="1">
            <a:off x="3105151" y="4679950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Text Box 22"/>
          <p:cNvSpPr txBox="1">
            <a:spLocks noChangeArrowheads="1"/>
          </p:cNvSpPr>
          <p:nvPr/>
        </p:nvSpPr>
        <p:spPr bwMode="auto">
          <a:xfrm>
            <a:off x="4140200" y="260350"/>
            <a:ext cx="4608513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33CC33"/>
                </a:solidFill>
                <a:latin typeface="Verdana" pitchFamily="34" charset="0"/>
              </a:rPr>
              <a:t>Какие  организмы являются консументами в данной цепи питания ?  Почему они так называются ?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22" name="Rectangle 14"/>
          <p:cNvSpPr>
            <a:spLocks noGrp="1" noChangeArrowheads="1"/>
          </p:cNvSpPr>
          <p:nvPr>
            <p:ph type="title" sz="quarter"/>
          </p:nvPr>
        </p:nvSpPr>
        <p:spPr>
          <a:xfrm>
            <a:off x="2266950" y="277813"/>
            <a:ext cx="6419850" cy="1139825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5363" name="Picture 4" descr="AG00433_"/>
          <p:cNvPicPr>
            <a:picLocks noChangeAspect="1" noChangeArrowheads="1" noCro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260350"/>
            <a:ext cx="1944687" cy="1535113"/>
          </a:xfrm>
          <a:noFill/>
        </p:spPr>
      </p:pic>
      <p:pic>
        <p:nvPicPr>
          <p:cNvPr id="16388" name="Picture 7" descr="AG00327_"/>
          <p:cNvPicPr>
            <a:picLocks noChangeAspect="1" noChangeArrowheads="1" noCro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519863" y="4797425"/>
            <a:ext cx="1438275" cy="1074738"/>
          </a:xfrm>
          <a:noFill/>
        </p:spPr>
      </p:pic>
      <p:pic>
        <p:nvPicPr>
          <p:cNvPr id="16389" name="Picture 10" descr="J0076210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137025" y="1990725"/>
            <a:ext cx="2382838" cy="3570288"/>
          </a:xfrm>
          <a:noFill/>
        </p:spPr>
      </p:pic>
      <p:pic>
        <p:nvPicPr>
          <p:cNvPr id="16390" name="Picture 13" descr="AG00205_"/>
          <p:cNvPicPr>
            <a:picLocks noChangeAspect="1" noChangeArrowheads="1" noCrop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339975" y="1125538"/>
            <a:ext cx="2366963" cy="2517775"/>
          </a:xfrm>
          <a:noFill/>
        </p:spPr>
      </p:pic>
      <p:pic>
        <p:nvPicPr>
          <p:cNvPr id="15367" name="Picture 16" descr="j028351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43888" y="5445125"/>
            <a:ext cx="723900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7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2051050" y="1341438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8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3635375" y="2924175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9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6227763" y="4005263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20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7740650" y="5445125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2" name="Text Box 22"/>
          <p:cNvSpPr txBox="1">
            <a:spLocks noChangeArrowheads="1"/>
          </p:cNvSpPr>
          <p:nvPr/>
        </p:nvSpPr>
        <p:spPr bwMode="auto">
          <a:xfrm>
            <a:off x="611188" y="4221163"/>
            <a:ext cx="4202112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6600"/>
                </a:solidFill>
                <a:latin typeface="Impact" pitchFamily="34" charset="0"/>
              </a:rPr>
              <a:t>Составьте правильную  цепь питания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0.01019 L 0.17465 0.215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11111E-6 L -0.40955 -0.41991 " pathEditMode="relative" ptsTypes="AA">
                                      <p:cBhvr>
                                        <p:cTn id="10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83 -0.10301 L 0.16927 0.1699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42" name="Rectangle 14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4638"/>
            <a:ext cx="6130925" cy="16414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00FFFF"/>
                </a:solidFill>
                <a:latin typeface="Impact" pitchFamily="34" charset="0"/>
              </a:rPr>
              <a:t>Какие компоненты    в данной пищевой цепи отсутствуют ?</a:t>
            </a:r>
          </a:p>
        </p:txBody>
      </p:sp>
      <p:pic>
        <p:nvPicPr>
          <p:cNvPr id="16387" name="Picture 4" descr="AG00433_"/>
          <p:cNvPicPr>
            <a:picLocks noChangeAspect="1" noChangeArrowheads="1" noCro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67625" y="188913"/>
            <a:ext cx="1219200" cy="962025"/>
          </a:xfrm>
          <a:noFill/>
        </p:spPr>
      </p:pic>
      <p:pic>
        <p:nvPicPr>
          <p:cNvPr id="16388" name="Picture 10" descr="j0288963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2635250"/>
            <a:ext cx="857250" cy="860425"/>
          </a:xfrm>
          <a:noFill/>
        </p:spPr>
      </p:pic>
      <p:pic>
        <p:nvPicPr>
          <p:cNvPr id="16389" name="Picture 16" descr="AG00180_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3141663"/>
            <a:ext cx="19812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19" descr="AG00178_"/>
          <p:cNvPicPr>
            <a:picLocks noChangeAspect="1" noChangeArrowheads="1" noCrop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827088" y="3644900"/>
            <a:ext cx="2847975" cy="1881188"/>
          </a:xfrm>
          <a:noFill/>
        </p:spPr>
      </p:pic>
      <p:pic>
        <p:nvPicPr>
          <p:cNvPr id="16391" name="Picture 22" descr="AG00041_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 flipV="1">
            <a:off x="7812088" y="1268413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23" descr="AG00041_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 flipV="1">
            <a:off x="5940425" y="2565400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24" descr="AG00041_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 flipV="1">
            <a:off x="4427538" y="3644900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25" descr="AG00041_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 flipV="1">
            <a:off x="3132138" y="4581525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26" descr="AG00041_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 flipV="1">
            <a:off x="1619250" y="5705475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6" name="Rectangle 31"/>
          <p:cNvSpPr>
            <a:spLocks noChangeArrowheads="1"/>
          </p:cNvSpPr>
          <p:nvPr/>
        </p:nvSpPr>
        <p:spPr bwMode="auto">
          <a:xfrm>
            <a:off x="6732588" y="1254125"/>
            <a:ext cx="6492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00FFFF"/>
                </a:solidFill>
              </a:rPr>
              <a:t>?</a:t>
            </a:r>
          </a:p>
        </p:txBody>
      </p:sp>
      <p:sp>
        <p:nvSpPr>
          <p:cNvPr id="16397" name="Text Box 32"/>
          <p:cNvSpPr txBox="1">
            <a:spLocks noChangeArrowheads="1"/>
          </p:cNvSpPr>
          <p:nvPr/>
        </p:nvSpPr>
        <p:spPr bwMode="auto">
          <a:xfrm>
            <a:off x="592138" y="5449888"/>
            <a:ext cx="6492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00FFFF"/>
                </a:solidFill>
              </a:rPr>
              <a:t>?</a:t>
            </a:r>
          </a:p>
        </p:txBody>
      </p:sp>
      <p:pic>
        <p:nvPicPr>
          <p:cNvPr id="17424" name="Picture 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3663" y="1484313"/>
            <a:ext cx="14414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5" name="Picture 16" descr="j0283519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8313" y="5300663"/>
            <a:ext cx="769937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41775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FF3300"/>
                </a:solidFill>
                <a:latin typeface="Impact" pitchFamily="34" charset="0"/>
              </a:rPr>
              <a:t>Человек должен знать , что все живые организмы на Земле связаны друг с другом . Уничтожая одних , он вызывает гибель других и ставит под угрозу свою жизнь тоже .</a:t>
            </a:r>
          </a:p>
        </p:txBody>
      </p:sp>
      <p:pic>
        <p:nvPicPr>
          <p:cNvPr id="17411" name="Picture 4" descr="j0178632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476250"/>
            <a:ext cx="4140200" cy="3384550"/>
          </a:xfrm>
          <a:noFill/>
        </p:spPr>
      </p:pic>
      <p:pic>
        <p:nvPicPr>
          <p:cNvPr id="17412" name="Picture 7" descr="j0178934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92725" y="4221163"/>
            <a:ext cx="3382963" cy="2332037"/>
          </a:xfr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5400" smtClean="0">
                <a:effectLst/>
              </a:rPr>
              <a:t>Домашнее задание: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z="4800" smtClean="0">
                <a:effectLst/>
                <a:cs typeface="Arial" charset="0"/>
              </a:rPr>
              <a:t>§</a:t>
            </a:r>
            <a:r>
              <a:rPr lang="ru-RU" sz="4800" smtClean="0">
                <a:effectLst/>
                <a:cs typeface="Arial" charset="0"/>
              </a:rPr>
              <a:t>42 (</a:t>
            </a:r>
            <a:r>
              <a:rPr lang="en-US" sz="4800" smtClean="0">
                <a:effectLst/>
                <a:cs typeface="Arial" charset="0"/>
              </a:rPr>
              <a:t>§</a:t>
            </a:r>
            <a:r>
              <a:rPr lang="ru-RU" sz="4800" smtClean="0">
                <a:effectLst/>
                <a:cs typeface="Arial" charset="0"/>
              </a:rPr>
              <a:t>24) </a:t>
            </a:r>
          </a:p>
          <a:p>
            <a:r>
              <a:rPr lang="ru-RU" sz="4800" smtClean="0">
                <a:effectLst/>
                <a:cs typeface="Arial" charset="0"/>
              </a:rPr>
              <a:t>Упражнение  №1, №2</a:t>
            </a:r>
            <a:endParaRPr lang="en-US" sz="4800" smtClean="0">
              <a:effectLst/>
              <a:cs typeface="Arial" charset="0"/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a1"/>
          <p:cNvPicPr>
            <a:picLocks noChangeAspect="1" noChangeArrowheads="1" noCrop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908050"/>
            <a:ext cx="3024187" cy="2663825"/>
          </a:xfrm>
        </p:spPr>
      </p:pic>
      <p:pic>
        <p:nvPicPr>
          <p:cNvPr id="41987" name="Picture 3" descr="a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3357563"/>
            <a:ext cx="302418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 descr="a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765175"/>
            <a:ext cx="302418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Выноска-облако 2"/>
          <p:cNvSpPr>
            <a:spLocks noChangeArrowheads="1"/>
          </p:cNvSpPr>
          <p:nvPr/>
        </p:nvSpPr>
        <p:spPr bwMode="auto">
          <a:xfrm>
            <a:off x="6516688" y="2060575"/>
            <a:ext cx="2195512" cy="1155700"/>
          </a:xfrm>
          <a:prstGeom prst="cloudCallout">
            <a:avLst>
              <a:gd name="adj1" fmla="val -214644"/>
              <a:gd name="adj2" fmla="val 258241"/>
            </a:avLst>
          </a:prstGeom>
          <a:solidFill>
            <a:srgbClr val="717171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ru-RU" sz="3200" b="1"/>
          </a:p>
        </p:txBody>
      </p:sp>
      <p:sp>
        <p:nvSpPr>
          <p:cNvPr id="19462" name="Выноска-облако 2"/>
          <p:cNvSpPr>
            <a:spLocks noChangeArrowheads="1"/>
          </p:cNvSpPr>
          <p:nvPr/>
        </p:nvSpPr>
        <p:spPr bwMode="auto">
          <a:xfrm>
            <a:off x="3348038" y="3933825"/>
            <a:ext cx="2195512" cy="1155700"/>
          </a:xfrm>
          <a:prstGeom prst="cloudCallout">
            <a:avLst>
              <a:gd name="adj1" fmla="val -214644"/>
              <a:gd name="adj2" fmla="val 258241"/>
            </a:avLst>
          </a:prstGeom>
          <a:solidFill>
            <a:srgbClr val="717171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ru-RU" sz="32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0" decel="100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02" name="Rectangle 14"/>
          <p:cNvSpPr>
            <a:spLocks noGrp="1" noChangeArrowheads="1"/>
          </p:cNvSpPr>
          <p:nvPr>
            <p:ph type="title" sz="quarter"/>
          </p:nvPr>
        </p:nvSpPr>
        <p:spPr>
          <a:xfrm>
            <a:off x="179388" y="260350"/>
            <a:ext cx="8723312" cy="919163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0483" name="Picture 4" descr="AG00433_"/>
          <p:cNvPicPr>
            <a:picLocks noChangeAspect="1" noChangeArrowheads="1" noCro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7838" y="4649788"/>
            <a:ext cx="1177925" cy="981075"/>
          </a:xfrm>
          <a:noFill/>
        </p:spPr>
      </p:pic>
      <p:pic>
        <p:nvPicPr>
          <p:cNvPr id="20484" name="Picture 7" descr="AG00210_"/>
          <p:cNvPicPr>
            <a:picLocks noChangeAspect="1" noChangeArrowheads="1" noCro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 flipH="1">
            <a:off x="3844925" y="3351213"/>
            <a:ext cx="3106738" cy="1541462"/>
          </a:xfrm>
          <a:noFill/>
        </p:spPr>
      </p:pic>
      <p:pic>
        <p:nvPicPr>
          <p:cNvPr id="20485" name="Picture 10" descr="j0283519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172450" y="260350"/>
            <a:ext cx="723900" cy="1150938"/>
          </a:xfrm>
          <a:noFill/>
        </p:spPr>
      </p:pic>
      <p:pic>
        <p:nvPicPr>
          <p:cNvPr id="20486" name="Picture 13" descr="AG00203_"/>
          <p:cNvPicPr>
            <a:picLocks noChangeAspect="1" noChangeArrowheads="1" noCrop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 flipH="1">
            <a:off x="6011863" y="1387475"/>
            <a:ext cx="2520950" cy="1970088"/>
          </a:xfrm>
          <a:noFill/>
        </p:spPr>
      </p:pic>
      <p:pic>
        <p:nvPicPr>
          <p:cNvPr id="20487" name="Picture 18" descr="j0219108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413" y="4292600"/>
            <a:ext cx="13525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19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1979613" y="4437063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20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3851275" y="4365625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21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5795963" y="2276475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22" descr="AG0004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7596188" y="620713"/>
            <a:ext cx="3429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2" name="Text Box 23"/>
          <p:cNvSpPr txBox="1">
            <a:spLocks noChangeArrowheads="1"/>
          </p:cNvSpPr>
          <p:nvPr/>
        </p:nvSpPr>
        <p:spPr bwMode="auto">
          <a:xfrm>
            <a:off x="468313" y="5661025"/>
            <a:ext cx="83867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C3300"/>
                </a:solidFill>
                <a:latin typeface="Impact" pitchFamily="34" charset="0"/>
              </a:rPr>
              <a:t>Чем завершается предложенная цепь питания ?</a:t>
            </a:r>
          </a:p>
        </p:txBody>
      </p:sp>
      <p:sp>
        <p:nvSpPr>
          <p:cNvPr id="13" name="Рамка 12"/>
          <p:cNvSpPr/>
          <p:nvPr/>
        </p:nvSpPr>
        <p:spPr>
          <a:xfrm>
            <a:off x="3428992" y="6357958"/>
            <a:ext cx="2714644" cy="50004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4000" smtClean="0">
                <a:effectLst/>
              </a:rPr>
              <a:t>Проверь себя:</a:t>
            </a:r>
            <a:br>
              <a:rPr lang="ru-RU" sz="4000" smtClean="0">
                <a:effectLst/>
              </a:rPr>
            </a:br>
            <a:endParaRPr lang="ru-RU" sz="4000" smtClean="0">
              <a:effectLst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smtClean="0">
                <a:effectLst/>
              </a:rPr>
              <a:t>1. Растениями</a:t>
            </a:r>
          </a:p>
          <a:p>
            <a:r>
              <a:rPr lang="ru-RU" smtClean="0">
                <a:effectLst/>
              </a:rPr>
              <a:t>2. Другими животными</a:t>
            </a:r>
          </a:p>
          <a:p>
            <a:r>
              <a:rPr lang="ru-RU" smtClean="0">
                <a:effectLst/>
              </a:rPr>
              <a:t>3. Соками организма – хозяина</a:t>
            </a:r>
          </a:p>
          <a:p>
            <a:r>
              <a:rPr lang="ru-RU" smtClean="0">
                <a:effectLst/>
              </a:rPr>
              <a:t>4. Растительной и животной  пищей.</a:t>
            </a:r>
          </a:p>
          <a:p>
            <a:r>
              <a:rPr lang="ru-RU" smtClean="0">
                <a:effectLst/>
              </a:rPr>
              <a:t>5. Органические, углекислого газа, воды, кислород.</a:t>
            </a:r>
          </a:p>
          <a:p>
            <a:pPr>
              <a:buFont typeface="Wingdings" pitchFamily="2" charset="2"/>
              <a:buNone/>
            </a:pPr>
            <a:endParaRPr lang="ru-RU" smtClean="0"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3600" dirty="0" smtClean="0"/>
              <a:t>«Миллион томов, а не четыре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3600" dirty="0" smtClean="0"/>
              <a:t>Нужны, чтоб в красках описать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3600" dirty="0" smtClean="0"/>
              <a:t>Войну и мир в животном мире,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3600" dirty="0" smtClean="0"/>
              <a:t>И не возможно отрицать…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3600" dirty="0" smtClean="0"/>
              <a:t>Ягненка любит волк – сосед,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3600" dirty="0" smtClean="0"/>
              <a:t>Но лишь как блюдо на обед.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3600" dirty="0" smtClean="0"/>
              <a:t>Да и у мышек без кота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3600" dirty="0" smtClean="0"/>
              <a:t>Была бы жизнь уже не та.»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2863850"/>
          </a:xfr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6600CC"/>
                </a:solidFill>
                <a:latin typeface="Impact" pitchFamily="34" charset="0"/>
              </a:rPr>
              <a:t>Цепи питания- ряд видов или группа видов, каждое предыдущее звено  в котором служит пищей для следующего</a:t>
            </a:r>
          </a:p>
        </p:txBody>
      </p:sp>
      <p:pic>
        <p:nvPicPr>
          <p:cNvPr id="6147" name="Picture 16" descr="j0289457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188" y="4005263"/>
            <a:ext cx="3657600" cy="2425700"/>
          </a:xfrm>
          <a:solidFill>
            <a:schemeClr val="accent1"/>
          </a:solidFill>
        </p:spPr>
      </p:pic>
      <p:pic>
        <p:nvPicPr>
          <p:cNvPr id="6148" name="Picture 18" descr="j0289450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816475" y="3252788"/>
            <a:ext cx="3754438" cy="2600325"/>
          </a:xfr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«Правила» пищевых цепей: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2800" smtClean="0"/>
              <a:t>Солнце - источник энергии, необходимой для жизни на земле.</a:t>
            </a:r>
          </a:p>
          <a:p>
            <a:pPr>
              <a:defRPr/>
            </a:pPr>
            <a:r>
              <a:rPr lang="ru-RU" sz="2800" smtClean="0"/>
              <a:t>Зеленое растение, способное поглощать солнечную энергию,- начало любой пищевой цепи.</a:t>
            </a:r>
          </a:p>
          <a:p>
            <a:pPr>
              <a:defRPr/>
            </a:pPr>
            <a:r>
              <a:rPr lang="ru-RU" sz="2800" smtClean="0"/>
              <a:t>Разнообразие способов питания животных – это разнообразие способов получения ими пищи как источника энергии</a:t>
            </a: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1" name="Rectangle 5"/>
          <p:cNvSpPr>
            <a:spLocks noGrp="1" noChangeArrowheads="1"/>
          </p:cNvSpPr>
          <p:nvPr>
            <p:ph type="title" sz="quarter"/>
          </p:nvPr>
        </p:nvSpPr>
        <p:spPr>
          <a:xfrm>
            <a:off x="479425" y="355600"/>
            <a:ext cx="5394325" cy="10588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33CC33"/>
                </a:solidFill>
                <a:latin typeface="Impact" pitchFamily="34" charset="0"/>
              </a:rPr>
              <a:t>Продуценты - зеленые растения, производители органического вещества</a:t>
            </a:r>
          </a:p>
        </p:txBody>
      </p:sp>
      <p:pic>
        <p:nvPicPr>
          <p:cNvPr id="8195" name="Picture 9" descr="AG00002_"/>
          <p:cNvPicPr>
            <a:picLocks noChangeAspect="1" noChangeArrowheads="1" noCro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940425" y="188913"/>
            <a:ext cx="3024188" cy="2016125"/>
          </a:xfrm>
          <a:noFill/>
        </p:spPr>
      </p:pic>
      <p:pic>
        <p:nvPicPr>
          <p:cNvPr id="8196" name="Picture 10" descr="J0076170"/>
          <p:cNvPicPr>
            <a:picLocks noChangeAspect="1" noChangeArrowheads="1" noCrop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216650" y="2473325"/>
            <a:ext cx="2454275" cy="2349500"/>
          </a:xfrm>
          <a:noFill/>
        </p:spPr>
      </p:pic>
      <p:pic>
        <p:nvPicPr>
          <p:cNvPr id="8197" name="Picture 12" descr="J0076139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851275" y="3357563"/>
            <a:ext cx="2016125" cy="3268662"/>
          </a:xfrm>
          <a:noFill/>
        </p:spPr>
      </p:pic>
      <p:pic>
        <p:nvPicPr>
          <p:cNvPr id="8198" name="Picture 14" descr="AG00327_"/>
          <p:cNvPicPr>
            <a:picLocks noChangeAspect="1" noChangeArrowheads="1" noCrop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011863" y="5157788"/>
            <a:ext cx="1916112" cy="1436687"/>
          </a:xfrm>
          <a:noFill/>
        </p:spPr>
      </p:pic>
      <p:pic>
        <p:nvPicPr>
          <p:cNvPr id="8199" name="Picture 17" descr="j0219108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8313" y="2276475"/>
            <a:ext cx="268287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18" descr="j0219097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938" y="1557338"/>
            <a:ext cx="184150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AG00433_"/>
          <p:cNvPicPr>
            <a:picLocks noChangeAspect="1" noChangeArrowheads="1" noCrop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4763" y="352425"/>
            <a:ext cx="1266825" cy="957263"/>
          </a:xfrm>
          <a:noFill/>
        </p:spPr>
      </p:pic>
      <p:sp>
        <p:nvSpPr>
          <p:cNvPr id="135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41775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00FFCC"/>
                </a:solidFill>
                <a:latin typeface="Book Antiqua" pitchFamily="18" charset="0"/>
              </a:rPr>
              <a:t>Растение кормит себя само , образуя органические вещества . Человек и животные питаются органическими веществами , которые создали растения</a:t>
            </a:r>
            <a:endParaRPr lang="ru-RU" sz="2800" smtClean="0">
              <a:solidFill>
                <a:srgbClr val="00FFCC"/>
              </a:solidFill>
            </a:endParaRPr>
          </a:p>
        </p:txBody>
      </p:sp>
      <p:pic>
        <p:nvPicPr>
          <p:cNvPr id="9220" name="Picture 5" descr="j0219108"/>
          <p:cNvPicPr>
            <a:picLocks noChangeAspect="1" noChangeArrowheads="1" noCro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05450" y="2784475"/>
            <a:ext cx="2308225" cy="2914650"/>
          </a:xfrm>
          <a:noFill/>
        </p:spPr>
      </p:pic>
      <p:pic>
        <p:nvPicPr>
          <p:cNvPr id="9221" name="Picture 7" descr="AG00041_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 rot="2094150" flipV="1">
            <a:off x="5578475" y="2278063"/>
            <a:ext cx="349250" cy="336550"/>
          </a:xfrm>
          <a:noFill/>
        </p:spPr>
      </p:pic>
      <p:pic>
        <p:nvPicPr>
          <p:cNvPr id="9222" name="Picture 9" descr="AG00041_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396293" flipV="1">
            <a:off x="7304088" y="2354262"/>
            <a:ext cx="3429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0" descr="AG00041_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 flipV="1">
            <a:off x="6517481" y="5949157"/>
            <a:ext cx="3587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Text Box 11"/>
          <p:cNvSpPr txBox="1">
            <a:spLocks noChangeArrowheads="1"/>
          </p:cNvSpPr>
          <p:nvPr/>
        </p:nvSpPr>
        <p:spPr bwMode="auto">
          <a:xfrm>
            <a:off x="6588125" y="1700213"/>
            <a:ext cx="2303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folHlink"/>
                </a:solidFill>
                <a:latin typeface="Arial Black" pitchFamily="34" charset="0"/>
              </a:rPr>
              <a:t>углекислый газ</a:t>
            </a:r>
          </a:p>
        </p:txBody>
      </p:sp>
      <p:sp>
        <p:nvSpPr>
          <p:cNvPr id="9225" name="Text Box 13"/>
          <p:cNvSpPr txBox="1">
            <a:spLocks noChangeArrowheads="1"/>
          </p:cNvSpPr>
          <p:nvPr/>
        </p:nvSpPr>
        <p:spPr bwMode="auto">
          <a:xfrm>
            <a:off x="4859338" y="1700213"/>
            <a:ext cx="936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Black" pitchFamily="34" charset="0"/>
              </a:rPr>
              <a:t>свет</a:t>
            </a:r>
          </a:p>
        </p:txBody>
      </p:sp>
      <p:sp>
        <p:nvSpPr>
          <p:cNvPr id="9226" name="Text Box 14"/>
          <p:cNvSpPr txBox="1">
            <a:spLocks noChangeArrowheads="1"/>
          </p:cNvSpPr>
          <p:nvPr/>
        </p:nvSpPr>
        <p:spPr bwMode="auto">
          <a:xfrm>
            <a:off x="5148263" y="6400800"/>
            <a:ext cx="3311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99CC00"/>
                </a:solidFill>
                <a:latin typeface="Impact" pitchFamily="34" charset="0"/>
              </a:rPr>
              <a:t>вода  и </a:t>
            </a:r>
            <a:r>
              <a:rPr lang="ru-RU" b="1">
                <a:solidFill>
                  <a:srgbClr val="99CC00"/>
                </a:solidFill>
                <a:latin typeface="Impact" pitchFamily="34" charset="0"/>
              </a:rPr>
              <a:t>минеральные</a:t>
            </a:r>
            <a:r>
              <a:rPr lang="ru-RU">
                <a:solidFill>
                  <a:srgbClr val="99CC00"/>
                </a:solidFill>
                <a:latin typeface="Impact" pitchFamily="34" charset="0"/>
              </a:rPr>
              <a:t>   соли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9" name="Rectangle 5"/>
          <p:cNvSpPr>
            <a:spLocks noGrp="1" noChangeArrowheads="1"/>
          </p:cNvSpPr>
          <p:nvPr>
            <p:ph type="title" sz="quarter"/>
          </p:nvPr>
        </p:nvSpPr>
        <p:spPr>
          <a:xfrm>
            <a:off x="323850" y="620713"/>
            <a:ext cx="3816350" cy="338455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FF33CC"/>
                </a:solidFill>
                <a:latin typeface="Impact" pitchFamily="34" charset="0"/>
              </a:rPr>
              <a:t>Консументы-растительноядные и плотоядные животные, потребители органического вещества</a:t>
            </a:r>
          </a:p>
        </p:txBody>
      </p:sp>
      <p:pic>
        <p:nvPicPr>
          <p:cNvPr id="10243" name="Picture 8" descr="j0091157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1484313"/>
            <a:ext cx="1838325" cy="2735262"/>
          </a:xfrm>
          <a:noFill/>
        </p:spPr>
      </p:pic>
      <p:pic>
        <p:nvPicPr>
          <p:cNvPr id="10244" name="Picture 10" descr="j0144424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627313" y="4581525"/>
            <a:ext cx="2951162" cy="1957388"/>
          </a:xfrm>
          <a:noFill/>
        </p:spPr>
      </p:pic>
      <p:pic>
        <p:nvPicPr>
          <p:cNvPr id="10245" name="Picture 12" descr="j0178451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68313" y="4437063"/>
            <a:ext cx="1749425" cy="2160587"/>
          </a:xfrm>
          <a:noFill/>
        </p:spPr>
      </p:pic>
      <p:pic>
        <p:nvPicPr>
          <p:cNvPr id="10246" name="Picture 14" descr="j0178526"/>
          <p:cNvPicPr>
            <a:picLocks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846888" y="549275"/>
            <a:ext cx="1925637" cy="2879725"/>
          </a:xfrm>
          <a:noFill/>
        </p:spPr>
      </p:pic>
      <p:pic>
        <p:nvPicPr>
          <p:cNvPr id="10247" name="Picture 16" descr="j017869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5963" y="4365625"/>
            <a:ext cx="3348037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25749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6600"/>
                </a:solidFill>
                <a:latin typeface="Impact" pitchFamily="34" charset="0"/>
              </a:rPr>
              <a:t>Редуценты -</a:t>
            </a:r>
            <a:r>
              <a:rPr lang="ru-RU" sz="4000" smtClean="0">
                <a:solidFill>
                  <a:srgbClr val="FF6600"/>
                </a:solidFill>
              </a:rPr>
              <a:t> </a:t>
            </a:r>
            <a:r>
              <a:rPr lang="ru-RU" sz="4000" b="1" smtClean="0">
                <a:solidFill>
                  <a:srgbClr val="FF6600"/>
                </a:solidFill>
                <a:latin typeface="Impact" pitchFamily="34" charset="0"/>
              </a:rPr>
              <a:t>микроорганизмы,грибы-разрушители</a:t>
            </a:r>
            <a:r>
              <a:rPr lang="ru-RU" sz="4000" smtClean="0">
                <a:solidFill>
                  <a:srgbClr val="FF6600"/>
                </a:solidFill>
              </a:rPr>
              <a:t> </a:t>
            </a:r>
            <a:r>
              <a:rPr lang="ru-RU" sz="4000" b="1" smtClean="0">
                <a:solidFill>
                  <a:srgbClr val="FF6600"/>
                </a:solidFill>
                <a:latin typeface="Impact" pitchFamily="34" charset="0"/>
              </a:rPr>
              <a:t>органических остатков</a:t>
            </a:r>
          </a:p>
        </p:txBody>
      </p:sp>
      <p:pic>
        <p:nvPicPr>
          <p:cNvPr id="11267" name="Picture 4" descr="j0283519"/>
          <p:cNvPicPr>
            <a:picLocks noChangeAspect="1" noChangeArrowheads="1" noCro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227763" y="2636838"/>
            <a:ext cx="2308225" cy="3671887"/>
          </a:xfrm>
          <a:noFill/>
        </p:spPr>
      </p:pic>
      <p:pic>
        <p:nvPicPr>
          <p:cNvPr id="11268" name="Picture 6" descr="j0354379"/>
          <p:cNvPicPr>
            <a:picLocks noChangeAspect="1" noChangeArrowheads="1" noCro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71550" y="3635375"/>
            <a:ext cx="2157413" cy="2327275"/>
          </a:xfr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600</TotalTime>
  <Words>317</Words>
  <Application>Microsoft Office PowerPoint</Application>
  <PresentationFormat>Экран (4:3)</PresentationFormat>
  <Paragraphs>51</Paragraphs>
  <Slides>18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Wingdings</vt:lpstr>
      <vt:lpstr>Impact</vt:lpstr>
      <vt:lpstr>Book Antiqua</vt:lpstr>
      <vt:lpstr>Arial Black</vt:lpstr>
      <vt:lpstr>Verdana</vt:lpstr>
      <vt:lpstr>Круги</vt:lpstr>
      <vt:lpstr>Цепи питания                                                                                                                                                                                                         </vt:lpstr>
      <vt:lpstr>Проверь себя: </vt:lpstr>
      <vt:lpstr>Слайд 3</vt:lpstr>
      <vt:lpstr>Цепи питания- ряд видов или группа видов, каждое предыдущее звено  в котором служит пищей для следующего</vt:lpstr>
      <vt:lpstr>«Правила» пищевых цепей:</vt:lpstr>
      <vt:lpstr>Продуценты - зеленые растения, производители органического вещества</vt:lpstr>
      <vt:lpstr>Слайд 7</vt:lpstr>
      <vt:lpstr>Консументы-растительноядные и плотоядные животные, потребители органического вещества</vt:lpstr>
      <vt:lpstr>Редуценты - микроорганизмы,грибы-разрушители органических остатков</vt:lpstr>
      <vt:lpstr>Назовите составные компоненты данной цепи питания ?        </vt:lpstr>
      <vt:lpstr>           </vt:lpstr>
      <vt:lpstr>Слайд 12</vt:lpstr>
      <vt:lpstr>Слайд 13</vt:lpstr>
      <vt:lpstr>Какие компоненты    в данной пищевой цепи отсутствуют ?</vt:lpstr>
      <vt:lpstr>Слайд 15</vt:lpstr>
      <vt:lpstr>Домашнее задание:</vt:lpstr>
      <vt:lpstr>Слайд 17</vt:lpstr>
      <vt:lpstr>Слайд 18</vt:lpstr>
    </vt:vector>
  </TitlesOfParts>
  <Company>_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Цепи питания в экосистемах                                                                                                                                                                                                         </dc:title>
  <dc:creator>_</dc:creator>
  <cp:lastModifiedBy>Admin</cp:lastModifiedBy>
  <cp:revision>20</cp:revision>
  <dcterms:created xsi:type="dcterms:W3CDTF">2005-10-11T08:46:20Z</dcterms:created>
  <dcterms:modified xsi:type="dcterms:W3CDTF">2012-03-28T09:59:58Z</dcterms:modified>
</cp:coreProperties>
</file>