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0" r:id="rId3"/>
    <p:sldId id="261" r:id="rId4"/>
    <p:sldId id="264" r:id="rId5"/>
    <p:sldId id="266" r:id="rId6"/>
    <p:sldId id="270" r:id="rId7"/>
    <p:sldId id="272" r:id="rId8"/>
    <p:sldId id="274" r:id="rId9"/>
    <p:sldId id="275" r:id="rId10"/>
    <p:sldId id="276" r:id="rId11"/>
    <p:sldId id="277" r:id="rId12"/>
    <p:sldId id="279" r:id="rId13"/>
    <p:sldId id="281" r:id="rId14"/>
    <p:sldId id="284" r:id="rId15"/>
    <p:sldId id="288" r:id="rId16"/>
    <p:sldId id="289" r:id="rId17"/>
    <p:sldId id="290" r:id="rId18"/>
    <p:sldId id="291" r:id="rId19"/>
    <p:sldId id="292" r:id="rId20"/>
    <p:sldId id="29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3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2567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68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42957A-F02C-4209-9F50-1522BB71F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74C5D-3087-4776-8D97-6BF7705D6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06A0B-B8F4-4067-A515-EE52CF6DD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35B4F-5C33-47AE-9E71-73564A69C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CF896-205B-49D7-8211-21D898974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726AD-2629-4E0C-891B-D976947D5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38639-2718-4014-B12D-4A8D24376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47A8A-1962-40E4-99CF-DD1424FE3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4FB49-3DFE-4A24-B02E-13181646F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A839F-4179-4BC4-B84C-48351089F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60CD5-50DA-4DE7-B7D3-8AD30CFF1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2150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0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151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52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153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54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1543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44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45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46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D52BDCC-36C5-49C1-A1C0-4E69E6BB1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54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АНЕМИИ</a:t>
            </a:r>
            <a:r>
              <a:rPr lang="ru-RU" smtClean="0"/>
              <a:t>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/>
              <a:t>Анемия – снижение уровня гемоглобина и (или) эритроцитов в единице объема крови.</a:t>
            </a:r>
            <a:r>
              <a:rPr lang="ru-RU" smtClean="0"/>
              <a:t> Определяющим критерием является гемоглобин, поскольку при некоторых анемиях снижение эритроцитов наблюдается не всегда (ЖДА, талассемия).</a:t>
            </a:r>
          </a:p>
        </p:txBody>
      </p:sp>
      <p:sp>
        <p:nvSpPr>
          <p:cNvPr id="4" name="Рамка 3"/>
          <p:cNvSpPr/>
          <p:nvPr/>
        </p:nvSpPr>
        <p:spPr>
          <a:xfrm>
            <a:off x="3857620" y="6357958"/>
            <a:ext cx="2714644" cy="50004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ДИАГНОСТИКА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ОАК. Увеличение цветового показателя (более 1,1) и </a:t>
            </a:r>
            <a:r>
              <a:rPr lang="en-US" sz="2400" smtClean="0"/>
              <a:t>MCV</a:t>
            </a:r>
            <a:r>
              <a:rPr lang="ru-RU" sz="2400" smtClean="0"/>
              <a:t>. Размер эритроцитов увеличен, могут быть мегалобласты, т.е. анемия гиперхромная и макроцитарная. Характерен анизоцитоз и пойкилоцитоз.  В эритроцитах обнаруживается базофильная пунктация, наличие остатков ядер в виде телец Жоли и колец Кебота.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Изменяются лейкоциты, тромбоциты и ретикулоциты. Лейкоциты – количество снижается (обычно 1,5-3,0 10 ), увеличивается сегментарность нейтрофилов </a:t>
            </a:r>
            <a:endParaRPr lang="en-US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( до 5-6 и более). Тромбоциты – умеренная тромбоцитопения; геморрагического синдрома как правило не бывает. Ретикулоциты – уровень резко снижен ( от 0,5% до 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94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i="1" smtClean="0"/>
              <a:t>Стернальная пункция</a:t>
            </a:r>
            <a:r>
              <a:rPr lang="ru-RU" sz="2400" smtClean="0"/>
              <a:t> – имеет решающее значение в диагностике. Проводить ее нужно до начала введения витамина В12, т.к. нормализация костномозгового кроветворения происходит уже через 48-72 часа после введения адекватных доз витамина В12. В цитограмме костного мозга обнаруживаются мегалобласты  (большие атипичные клетки со своеобразной морфологией ядра и цитоплазмы) разной степени зрелости, что и позволяет морфологически подтвердить диагноз. Соотношение Л:Эр= 1:2, 1:3 ( №= 3:1, 4:1) за счет резкой патологической гиперплазии красного ростка. Имеется выраженное нарушение созревания и гибель мегалобластов в костном мозге, отсутствуют оксифильные формы, поэтому костный мозг выглядит базофильным –«синий костный мозг».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ЛЕЧЕНИЕ В12- ДЕФИЦИТНОЙ АНЕМИИ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Курс лечения состоит из ежедневных в/м иньекций витамина В12 по 500 мкг, на курс – 30-40 иньекций. В последующем рекомендуется поддерживающая терапия по 500 мкг 1 раз в неделю в течение 2-3 месяцев, затем 2 раза в месяц в течение такого же периода. Согласно рекомендациям американских гематологов поддерживающую терапию следует проводить пожизненно – по 250 мкг 1 раз в месяц ( или курсовое лечение 1-2 раза в год по 400 мкг/сут 10-15 дней).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Гемолитические анемии</a:t>
            </a:r>
            <a:r>
              <a:rPr lang="ru-RU" smtClean="0"/>
              <a:t>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группа заболеваний при которых  наблюдается укорочение продолжительности жизни эритроцитов, т.е. кроворазрушение преобладает над кровообразованием.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ПРИОБРЕТЕННЫЕ ГЕМОЛИТИЧЕСКИЕ АНЕМИИ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Носят чаще всего иммунный механизм: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Наиболее частым вариантом являются аутоиммунные гемолитические анемии. При этом антитела вырабатываются к собственному неизмененному антигену эритроцитов. Причиной является срыв естественной иммунологической толерантности, в связи с чем собственный антиген воспринимается как чужой.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Аутоиммунные Г.А. могут быть </a:t>
            </a:r>
            <a:r>
              <a:rPr lang="ru-RU" sz="2800" i="1" smtClean="0"/>
              <a:t>симптоматическими</a:t>
            </a:r>
            <a:r>
              <a:rPr lang="ru-RU" sz="2800" smtClean="0"/>
              <a:t> и </a:t>
            </a:r>
            <a:r>
              <a:rPr lang="ru-RU" sz="2800" i="1" smtClean="0"/>
              <a:t>идиопатическими.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5451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i="1" smtClean="0"/>
              <a:t>Лабораторная характеристика</a:t>
            </a:r>
            <a:r>
              <a:rPr lang="ru-RU" sz="2400" smtClean="0"/>
              <a:t>. ОАК: анемия в большинстве случаев не резкая ( Нв снижается до 60-70 г/л), но при острых кризах могут быть более низкие цифры. Анемия чаще нормохромная (или умеренно гиперхромная ). Отмечается ретикулоцитоз – вначале незначительный ( 3-4%), при выходе из гемолитического криза – до 20-30 % и более. Наблюдаются изменения размеров эритроцитов: макроцитоз, микроцитоз, причем последний более характерен. Количество лейкоцитов умеренно повышено ( до 20+10 9/л) , со сдвигом влево ( лейкемоидная реакция на гемолиз). </a:t>
            </a:r>
            <a:endParaRPr lang="ru-RU" sz="24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i="1" smtClean="0"/>
              <a:t>Биохимия крови</a:t>
            </a:r>
            <a:r>
              <a:rPr lang="ru-RU" sz="2400" smtClean="0"/>
              <a:t>. Небольшая гипербилирубинемия ( 25-50 мкмоль/л). В протеинограмме может быть увеличение глобулинов.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i="1" smtClean="0"/>
              <a:t>Лечение</a:t>
            </a:r>
            <a:r>
              <a:rPr lang="ru-RU" sz="2400" smtClean="0"/>
              <a:t>. Основной препарат – преднизолон. Назначается 1 мг/кг в сутки, Если через 3 дня нет эффекта – доза удваивается. Если вводится в/мышечно – доза также удваивается, в/венно – в 4 раза больше. Положительный эффект обычно в 90% случаев и выше. После купирования гемолиза доза постепенно сокращается. Однако при снижении дозы преднизолона часто наблюдаются рецидивы. Если в течении 6 месяцев не удается купировать анемию - показана спленэктомия. Мера эффективная – излечение в 70-80% случаев. При отрицательном результате используют цитостатики ( азатиоприн, циклофосфан).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/>
              <a:t>АПЛАСТИЧЕСКИЕ АНЕМИИ</a:t>
            </a:r>
            <a:r>
              <a:rPr lang="ru-RU" smtClean="0"/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Термин «гипопластическая или апластическая анемия» означает пангипоплазию костного мозга, сопровождающуюся лейкоцитопенией и тромбоцитопенией.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причиной аплазии костного мозга могут быть разные факторы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smtClean="0"/>
              <a:t>Физические ( ионизирующая радиация , токи высокой частоты, вибрация –5%)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smtClean="0"/>
              <a:t>Химические ( бензол, ртуть, пестициды, краски – 60%)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smtClean="0"/>
              <a:t>Медикаментозные средства (левомицетин, макролиды, сульфаниламиды, анальгин и др. – 32%)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smtClean="0"/>
              <a:t>Инфекционные ( вирусный гепатит, грипп, ангина… 28%)</a:t>
            </a:r>
          </a:p>
          <a:p>
            <a:pPr marL="609600" indent="-609600" eaLnBrk="1" hangingPunct="1">
              <a:lnSpc>
                <a:spcPct val="80000"/>
              </a:lnSpc>
              <a:defRPr/>
            </a:pPr>
            <a:r>
              <a:rPr lang="ru-RU" sz="2800" smtClean="0"/>
              <a:t>Прочие  ( 8%).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/>
              <a:t>Лабораторные данные</a:t>
            </a:r>
            <a:r>
              <a:rPr lang="ru-RU" smtClean="0"/>
              <a:t> 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Анемия обычно нормохромно-нормоцитарная. Количество лейкоцитов обычно менее 1,5*10 9/л  (гранулоцитопения). Тромбоциты также снижены. Содержание ретикулоцитов также снижено. Содержание в сыворотке железа повышено.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Костный мозг. Картина гипо- и аплазии костного мозга : снижение эритроидного ( мегакариоциты) и гранулоцитарного ряда ( миелокариоциты). Нужно проводить трепанобиопсию.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ЖЕЛЕЗОДЕФИЦИТНАЯ АНЕМИЯ</a:t>
            </a:r>
            <a:r>
              <a:rPr lang="ru-RU" sz="4000" smtClean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/>
              <a:t>ЖДА – нарушение, при котором снижается содержание железа в сыворотке крови, костном мозге и депо, что приводит к нарушению образования Нв, эритроцитов, возникновению анемии и трофических расстройств в тканях.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218488" cy="14224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АНЕМИИ, АССОЦИИРОВАННЫЕ С ХРОНИЧЕСКИМИ ЗАБОЛЕВАНИЯМИ ВНУТРЕННИХ ОРГАНОВ (Симптоматические).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565400"/>
            <a:ext cx="8229600" cy="5834063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ГИПОПРОЛИФЕРАТИВНЫЕ анемии</a:t>
            </a:r>
            <a:r>
              <a:rPr lang="ru-RU" smtClean="0"/>
              <a:t> – анемии, характеризующиеся неспособностью красного кроветворного ростка увеличивать эритроидную массу соответственно степени анемии.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ПРИЧИНЫ ЖДА.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1.</a:t>
            </a:r>
            <a:r>
              <a:rPr lang="ru-RU" sz="2800" i="1" smtClean="0"/>
              <a:t>Хронические кровопотери</a:t>
            </a:r>
            <a:r>
              <a:rPr lang="ru-RU" sz="2800" smtClean="0"/>
              <a:t> </a:t>
            </a:r>
            <a:endParaRPr lang="en-US" sz="2800" smtClean="0"/>
          </a:p>
          <a:p>
            <a:pPr eaLnBrk="1" hangingPunct="1">
              <a:defRPr/>
            </a:pPr>
            <a:r>
              <a:rPr lang="ru-RU" sz="2800" i="1" smtClean="0"/>
              <a:t>2. Повышенное потребление железа</a:t>
            </a:r>
            <a:r>
              <a:rPr lang="ru-RU" sz="2800" smtClean="0"/>
              <a:t> </a:t>
            </a:r>
            <a:endParaRPr lang="en-US" sz="2800" smtClean="0"/>
          </a:p>
          <a:p>
            <a:pPr eaLnBrk="1" hangingPunct="1">
              <a:defRPr/>
            </a:pPr>
            <a:r>
              <a:rPr lang="ru-RU" sz="2800" smtClean="0"/>
              <a:t>3.</a:t>
            </a:r>
            <a:r>
              <a:rPr lang="ru-RU" sz="2800" i="1" smtClean="0"/>
              <a:t> Алиментарный дефицит железа</a:t>
            </a:r>
            <a:r>
              <a:rPr lang="ru-RU" sz="2800" smtClean="0"/>
              <a:t> </a:t>
            </a:r>
            <a:endParaRPr lang="en-US" sz="2800" smtClean="0"/>
          </a:p>
          <a:p>
            <a:pPr eaLnBrk="1" hangingPunct="1">
              <a:defRPr/>
            </a:pPr>
            <a:r>
              <a:rPr lang="ru-RU" sz="2800" smtClean="0"/>
              <a:t>4.</a:t>
            </a:r>
            <a:r>
              <a:rPr lang="ru-RU" sz="2800" i="1" smtClean="0"/>
              <a:t>Нарушение всасывания железа</a:t>
            </a:r>
            <a:r>
              <a:rPr lang="ru-RU" sz="2800" smtClean="0"/>
              <a:t> </a:t>
            </a:r>
            <a:endParaRPr lang="en-US" sz="2800" smtClean="0"/>
          </a:p>
          <a:p>
            <a:pPr eaLnBrk="1" hangingPunct="1">
              <a:defRPr/>
            </a:pPr>
            <a:r>
              <a:rPr lang="ru-RU" sz="2800" smtClean="0">
                <a:sym typeface="Symbol" pitchFamily="18" charset="2"/>
                <a:hlinkClick r:id="" action="ppaction://noaction"/>
              </a:rPr>
              <a:t></a:t>
            </a:r>
            <a:r>
              <a:rPr lang="ru-RU" sz="2800" smtClean="0"/>
              <a:t>5.</a:t>
            </a:r>
            <a:r>
              <a:rPr lang="ru-RU" sz="2800" i="1" smtClean="0"/>
              <a:t>Перераспределительный дефицит железа</a:t>
            </a:r>
            <a:r>
              <a:rPr lang="ru-RU" sz="2800" smtClean="0"/>
              <a:t> </a:t>
            </a:r>
            <a:br>
              <a:rPr lang="ru-RU" sz="2800" smtClean="0"/>
            </a:br>
            <a:r>
              <a:rPr lang="ru-RU" sz="2800" smtClean="0">
                <a:sym typeface="Symbol" pitchFamily="18" charset="2"/>
                <a:hlinkClick r:id="" action="ppaction://noaction"/>
              </a:rPr>
              <a:t></a:t>
            </a:r>
            <a:r>
              <a:rPr lang="ru-RU" sz="2800" smtClean="0"/>
              <a:t>6.</a:t>
            </a:r>
            <a:r>
              <a:rPr lang="ru-RU" sz="2800" i="1" smtClean="0"/>
              <a:t>Нарушение транспорта железа при гипо-, атрансферринемии</a:t>
            </a:r>
            <a:r>
              <a:rPr lang="ru-RU" sz="2800" smtClean="0"/>
              <a:t> </a:t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ДИАГНОСТИКА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ОАК: Снижаются гемоглобин, цветовой показатель, эритроциты (в меньшей степени). Изменяются форма и размеры эритроцитов: пойкилоцитоз  (различная форма эритроцитов), микроцитоз, анизоцитоз (неодинаковой величины).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Костный мозг: в целом нормальный; умеренная гиперплазия красного ростка. При специальной окраске выявляют снижение сидеробластов (эритрокариоциты, содержащие железо).</a:t>
            </a:r>
            <a:endParaRPr lang="ru-RU" sz="20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i="1" smtClean="0"/>
              <a:t>Биохимия</a:t>
            </a:r>
            <a:r>
              <a:rPr lang="ru-RU" sz="2000" smtClean="0"/>
              <a:t>. Определение сывороточного железа (снижено). В норме 11,5-30,4 мкмоль/л у женщин и 13,0-31,4 у мужчин. Этот анализ очень важный, но возможны погрешности в определении (не чистые пробирки), поэтому нормальный уровень сыв. железа еще не исключает ЖДА.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Общая железосвязывающая способность сыворотки (ОЖСС) – т.е. количество железа, которое может связаться трансферрином. Норма – 44,8-70 мкмоль/л. При ЖДА этот показатель повышается.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ЛЕЧЕНИЕ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Рациональное лечение ЖДА предусматривает ряд принципов: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1.Нельзя купировать ЖДА только диетой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2.Соблюдение этапности и длительности лечения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                   - купирование анемии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                    -восстановление депо железа в </a:t>
            </a:r>
            <a:r>
              <a:rPr lang="en-US" sz="2400" smtClean="0"/>
              <a:t>   </a:t>
            </a:r>
            <a:r>
              <a:rPr lang="ru-RU" sz="2400" smtClean="0"/>
              <a:t>организме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Первый этап длится от начала терапии до нормализации гемоглобина ( 4-6 недель), второй этап – терапия «насыщения» – 2-3 месяца.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3.Правильный расчет лечебной дозы железа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ВИТАМИН В12 ДЕФИЦИТНАЯ АНЕМИЯ</a:t>
            </a:r>
            <a:r>
              <a:rPr lang="ru-RU" sz="4000" smtClean="0"/>
              <a:t>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smtClean="0"/>
              <a:t>Впервые данная анемия описана Аддисоном и впоследствии Бирмером более 150 лет назад ( 1849), и соответственно известна под названием этих двух исследователей. В начале 20 века эта анемия была одним из наиболее частых заболеваний крови, не поддающейся никакой терапии — отсюда еще одно название – пернициозная или злокачественная анемия.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ПРИЧИНЫ ДЕФИЦИТА ВИТАМИНА В12 В ОРГАНИЗМЕ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1.   Нарушение всасывания </a:t>
            </a:r>
            <a:endParaRPr lang="en-US" smtClean="0"/>
          </a:p>
          <a:p>
            <a:pPr eaLnBrk="1" hangingPunct="1">
              <a:defRPr/>
            </a:pPr>
            <a:r>
              <a:rPr lang="ru-RU" smtClean="0"/>
              <a:t>2. Конкурентный расход В12 </a:t>
            </a:r>
            <a:endParaRPr lang="en-US" smtClean="0"/>
          </a:p>
          <a:p>
            <a:pPr eaLnBrk="1" hangingPunct="1">
              <a:defRPr/>
            </a:pPr>
            <a:r>
              <a:rPr lang="ru-RU" smtClean="0"/>
              <a:t>3. Снижение запасов витамина В12 </a:t>
            </a:r>
            <a:endParaRPr lang="en-US" smtClean="0"/>
          </a:p>
          <a:p>
            <a:pPr eaLnBrk="1" hangingPunct="1">
              <a:defRPr/>
            </a:pPr>
            <a:r>
              <a:rPr lang="ru-RU" smtClean="0"/>
              <a:t>4. Недостаток в пище </a:t>
            </a:r>
            <a:endParaRPr lang="en-US" smtClean="0"/>
          </a:p>
          <a:p>
            <a:pPr eaLnBrk="1" hangingPunct="1">
              <a:defRPr/>
            </a:pPr>
            <a:r>
              <a:rPr lang="ru-RU" smtClean="0"/>
              <a:t>5. Отсутствие транскобаламина –2 или выработка антител к нему (редко).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/>
              <a:t>Поражение ЖКТ.</a:t>
            </a:r>
            <a:r>
              <a:rPr lang="ru-RU" smtClean="0"/>
              <a:t>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962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Типичным является прежде всего глоссит, по описанию автора – Гюнтеровский: красный лакированный , малиновый язык. Выявляется не у всех – при наличии значительного и длительного дефицита витамина В12 ( 10-25 %). У части больных могут быть менее выраженные проявления глоссита – боли в области языка, жжение, пощипывание, в определенных случаях воспаление, образование эрозий. Объективно – язык имеет малиновую окраску, сосочки сглажены, на кончике и краях участки воспаления.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К другим поражениям ЖКТ можно отнести атрофический гастрит, который может быть также следствием дефицита вит.В12.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/>
              <a:t>Поражение нервной системы</a:t>
            </a:r>
            <a:r>
              <a:rPr lang="ru-RU" smtClean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5033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Чаще всего поражаются периферические нервы, затем задние и боковые столбы спинного мозга. Симптомы появляются постепенно, начинаясь с периферических парестезий- покалывания, онемение ног, ощущение ползания «мурашек» в нижних конечностях; затем появляются скованость ног и шаткость походки. В редких случаях вовлекаются верхние конечности, нарушаются обоняние, слух, возникают психические нарушения, бред, галлюцинации. Объективно выявляется потеря проприоцептивной и вибрационной чувствительности, утрата рефлексов. Позднее эти нарушения нарастают, появляется рефлекс Бабинского, наступает атаксия.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186</TotalTime>
  <Words>1299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Verdana</vt:lpstr>
      <vt:lpstr>Arial</vt:lpstr>
      <vt:lpstr>Wingdings</vt:lpstr>
      <vt:lpstr>Calibri</vt:lpstr>
      <vt:lpstr>Symbol</vt:lpstr>
      <vt:lpstr>Глобус</vt:lpstr>
      <vt:lpstr>АНЕМИИ </vt:lpstr>
      <vt:lpstr>ЖЕЛЕЗОДЕФИЦИТНАЯ АНЕМИЯ </vt:lpstr>
      <vt:lpstr>ПРИЧИНЫ ЖДА.</vt:lpstr>
      <vt:lpstr>ДИАГНОСТИКА</vt:lpstr>
      <vt:lpstr>ЛЕЧЕНИЕ </vt:lpstr>
      <vt:lpstr>ВИТАМИН В12 ДЕФИЦИТНАЯ АНЕМИЯ </vt:lpstr>
      <vt:lpstr>ПРИЧИНЫ ДЕФИЦИТА ВИТАМИНА В12 В ОРГАНИЗМЕ</vt:lpstr>
      <vt:lpstr>Поражение ЖКТ. </vt:lpstr>
      <vt:lpstr>Поражение нервной системы </vt:lpstr>
      <vt:lpstr>ДИАГНОСТИКА </vt:lpstr>
      <vt:lpstr>Слайд 11</vt:lpstr>
      <vt:lpstr>ЛЕЧЕНИЕ В12- ДЕФИЦИТНОЙ АНЕМИИ</vt:lpstr>
      <vt:lpstr>Гемолитические анемии </vt:lpstr>
      <vt:lpstr>ПРИОБРЕТЕННЫЕ ГЕМОЛИТИЧЕСКИЕ АНЕМИИ </vt:lpstr>
      <vt:lpstr>Слайд 15</vt:lpstr>
      <vt:lpstr>Слайд 16</vt:lpstr>
      <vt:lpstr>АПЛАСТИЧЕСКИЕ АНЕМИИ </vt:lpstr>
      <vt:lpstr>причиной аплазии костного мозга могут быть разные факторы </vt:lpstr>
      <vt:lpstr>Лабораторные данные </vt:lpstr>
      <vt:lpstr>АНЕМИИ, АССОЦИИРОВАННЫЕ С ХРОНИЧЕСКИМИ ЗАБОЛЕВАНИЯМИ ВНУТРЕННИХ ОРГАНОВ (Симптоматические).</vt:lpstr>
    </vt:vector>
  </TitlesOfParts>
  <Company>VG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АНЕМИИ </dc:title>
  <dc:creator>VG</dc:creator>
  <cp:lastModifiedBy>Admin</cp:lastModifiedBy>
  <cp:revision>11</cp:revision>
  <dcterms:created xsi:type="dcterms:W3CDTF">2007-10-24T16:47:24Z</dcterms:created>
  <dcterms:modified xsi:type="dcterms:W3CDTF">2012-03-24T11:51:05Z</dcterms:modified>
</cp:coreProperties>
</file>