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95" r:id="rId3"/>
    <p:sldId id="260" r:id="rId4"/>
    <p:sldId id="261" r:id="rId5"/>
    <p:sldId id="312" r:id="rId6"/>
    <p:sldId id="311" r:id="rId7"/>
    <p:sldId id="310" r:id="rId8"/>
    <p:sldId id="303" r:id="rId9"/>
    <p:sldId id="302" r:id="rId10"/>
    <p:sldId id="313" r:id="rId11"/>
    <p:sldId id="307" r:id="rId12"/>
    <p:sldId id="308" r:id="rId13"/>
    <p:sldId id="314" r:id="rId14"/>
  </p:sldIdLst>
  <p:sldSz cx="9144000" cy="6858000" type="screen4x3"/>
  <p:notesSz cx="6934200" cy="9398000"/>
  <p:custDataLst>
    <p:tags r:id="rId17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b="1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b="1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b="1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b="1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b="1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b="1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b="1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b="1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b="1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70A0D"/>
    <a:srgbClr val="FF9900"/>
    <a:srgbClr val="FFFFCC"/>
    <a:srgbClr val="121820"/>
    <a:srgbClr val="333399"/>
    <a:srgbClr val="FF9933"/>
    <a:srgbClr val="008000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848" y="-72"/>
      </p:cViewPr>
      <p:guideLst>
        <p:guide orient="horz" pos="2960"/>
        <p:guide pos="21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b="0" u="none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b="0" u="none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b="0" u="none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 u="none">
                <a:effectLst/>
              </a:defRPr>
            </a:lvl1pPr>
          </a:lstStyle>
          <a:p>
            <a:pPr>
              <a:defRPr/>
            </a:pPr>
            <a:fld id="{1375B5CC-2530-4244-85CB-C8D93A0B5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Щелчок правит 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9F925D6C-D5E3-443A-9447-8F90A7AE2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2"/>
          <p:cNvSpPr>
            <a:spLocks/>
          </p:cNvSpPr>
          <p:nvPr/>
        </p:nvSpPr>
        <p:spPr bwMode="auto">
          <a:xfrm>
            <a:off x="3175" y="463550"/>
            <a:ext cx="400050" cy="6400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21600"/>
              <a:gd name="T1" fmla="*/ 43200 h 43200"/>
              <a:gd name="T2" fmla="*/ 21600 w 21600"/>
              <a:gd name="T3" fmla="*/ 0 h 43200"/>
              <a:gd name="T4" fmla="*/ 2160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43200" stroke="0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Arc 3"/>
          <p:cNvSpPr>
            <a:spLocks/>
          </p:cNvSpPr>
          <p:nvPr/>
        </p:nvSpPr>
        <p:spPr bwMode="auto">
          <a:xfrm>
            <a:off x="1333500" y="463550"/>
            <a:ext cx="400050" cy="6400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200"/>
              <a:gd name="T2" fmla="*/ 0 w 21600"/>
              <a:gd name="T3" fmla="*/ 43200 h 43200"/>
              <a:gd name="T4" fmla="*/ 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</a:path>
              <a:path w="21600" h="432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0"/>
            <a:ext cx="1066800" cy="685641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AutoShape 1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 rot="5400000">
            <a:off x="611188" y="6156325"/>
            <a:ext cx="539750" cy="41275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chemeClr val="accent1"/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rot="10800000" vert="eaVert" wrap="none" lIns="92075" tIns="46038" rIns="92075" bIns="46038" anchor="ctr"/>
          <a:lstStyle/>
          <a:p>
            <a:pPr algn="l">
              <a:spcBef>
                <a:spcPct val="50000"/>
              </a:spcBef>
              <a:defRPr/>
            </a:pPr>
            <a:endParaRPr lang="ru-RU" b="0" u="non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304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1447800"/>
            <a:ext cx="7086600" cy="533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905000" y="2133600"/>
            <a:ext cx="2286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3200" u="none">
                <a:effectLst/>
                <a:latin typeface="+mn-lt"/>
              </a:defRPr>
            </a:lvl1pPr>
          </a:lstStyle>
          <a:p>
            <a:pPr>
              <a:defRPr/>
            </a:pPr>
            <a:fld id="{D280CA29-9720-4079-BF8C-8AD7009595F2}" type="datetime1">
              <a:rPr lang="ru-RU"/>
              <a:pPr>
                <a:defRPr/>
              </a:pPr>
              <a:t>16.04.2012</a:t>
            </a:fld>
            <a:endParaRPr lang="ru-RU" b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347D-FD10-48B2-A131-254286BF8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D6901-3CBC-4FB6-99B5-2A9B3C37B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9313" y="376238"/>
            <a:ext cx="1943100" cy="5414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76238"/>
            <a:ext cx="5676900" cy="5414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A6342-68A6-4A29-9E77-6CEFED23B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762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A5372-3A72-46F4-919D-868E9D283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8AE19-2D37-4CD4-B625-E8A30198A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AD538-F50F-4D2E-AAE8-41F8C90C4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A3099-CCA2-4B10-83CE-68F1300FA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65ECD-77CF-4D2E-833A-567525A15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D7BAD-878D-46C5-B888-E6EA2A160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F3C3E-B703-42A4-B4AC-73898A0C4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7D122-697E-48D3-81FD-C9DBEC775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9388F-7668-4BE3-B7B1-B88138EE3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3175" y="463550"/>
            <a:ext cx="400050" cy="6400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21600"/>
              <a:gd name="T1" fmla="*/ 43200 h 43200"/>
              <a:gd name="T2" fmla="*/ 21600 w 21600"/>
              <a:gd name="T3" fmla="*/ 0 h 43200"/>
              <a:gd name="T4" fmla="*/ 2160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43200" stroke="0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7" name="Arc 3"/>
          <p:cNvSpPr>
            <a:spLocks/>
          </p:cNvSpPr>
          <p:nvPr/>
        </p:nvSpPr>
        <p:spPr bwMode="auto">
          <a:xfrm>
            <a:off x="1333500" y="463550"/>
            <a:ext cx="400050" cy="6400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200"/>
              <a:gd name="T2" fmla="*/ 0 w 21600"/>
              <a:gd name="T3" fmla="*/ 43200 h 43200"/>
              <a:gd name="T4" fmla="*/ 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</a:path>
              <a:path w="21600" h="432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23850" y="0"/>
            <a:ext cx="1066800" cy="6856413"/>
          </a:xfrm>
          <a:prstGeom prst="rect">
            <a:avLst/>
          </a:prstGeom>
          <a:blipFill dpi="0" rotWithShape="0">
            <a:blip r:embed="rId1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762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735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 u="none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 u="none">
                <a:effectLst/>
              </a:defRPr>
            </a:lvl1pPr>
          </a:lstStyle>
          <a:p>
            <a:pPr>
              <a:defRPr/>
            </a:pPr>
            <a:fld id="{821617C1-CEFC-4985-9CA4-10C16EA0F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4" name="AutoShape 1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 rot="5400000">
            <a:off x="611188" y="6156325"/>
            <a:ext cx="539750" cy="41275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chemeClr val="accent1"/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rot="10800000" vert="eaVert" wrap="none" lIns="92075" tIns="46038" rIns="92075" bIns="46038" anchor="ctr"/>
          <a:lstStyle/>
          <a:p>
            <a:pPr algn="l">
              <a:spcBef>
                <a:spcPct val="50000"/>
              </a:spcBef>
              <a:defRPr/>
            </a:pPr>
            <a:endParaRPr lang="ru-RU" b="0" u="none"/>
          </a:p>
        </p:txBody>
      </p:sp>
      <p:sp>
        <p:nvSpPr>
          <p:cNvPr id="1035" name="AutoShape 11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 rot="16200000" flipH="1">
            <a:off x="49213" y="6156325"/>
            <a:ext cx="539750" cy="41275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chemeClr val="hlink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eaVert" wrap="none" lIns="92075" tIns="46038" rIns="92075" bIns="46038" anchor="ctr"/>
          <a:lstStyle/>
          <a:p>
            <a:pPr algn="l">
              <a:spcBef>
                <a:spcPct val="50000"/>
              </a:spcBef>
              <a:defRPr/>
            </a:pPr>
            <a:endParaRPr lang="ru-RU" b="0" u="none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6492875" y="147638"/>
            <a:ext cx="188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b="0" i="1" u="none"/>
              <a:t>Меню</a:t>
            </a:r>
            <a:endParaRPr lang="ru-RU" b="0" u="none"/>
          </a:p>
        </p:txBody>
      </p:sp>
      <p:sp>
        <p:nvSpPr>
          <p:cNvPr id="1037" name="Oval 13"/>
          <p:cNvSpPr>
            <a:spLocks noChangeArrowheads="1"/>
          </p:cNvSpPr>
          <p:nvPr/>
        </p:nvSpPr>
        <p:spPr bwMode="auto">
          <a:xfrm>
            <a:off x="8518525" y="125413"/>
            <a:ext cx="539750" cy="538162"/>
          </a:xfrm>
          <a:prstGeom prst="ellipse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8" name="Oval 14"/>
          <p:cNvSpPr>
            <a:spLocks noChangeArrowheads="1"/>
          </p:cNvSpPr>
          <p:nvPr/>
        </p:nvSpPr>
        <p:spPr bwMode="auto">
          <a:xfrm>
            <a:off x="8470900" y="58738"/>
            <a:ext cx="541338" cy="534987"/>
          </a:xfrm>
          <a:prstGeom prst="ellipse">
            <a:avLst/>
          </a:prstGeom>
          <a:blipFill dpi="0" rotWithShape="0">
            <a:blip r:embed="rId1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9" name="Arc 15"/>
          <p:cNvSpPr>
            <a:spLocks/>
          </p:cNvSpPr>
          <p:nvPr/>
        </p:nvSpPr>
        <p:spPr bwMode="auto">
          <a:xfrm>
            <a:off x="8729663" y="63500"/>
            <a:ext cx="284162" cy="533400"/>
          </a:xfrm>
          <a:custGeom>
            <a:avLst/>
            <a:gdLst>
              <a:gd name="G0" fmla="+- 1130 0 0"/>
              <a:gd name="G1" fmla="+- 21600 0 0"/>
              <a:gd name="G2" fmla="+- 21600 0 0"/>
              <a:gd name="T0" fmla="*/ 1130 w 22730"/>
              <a:gd name="T1" fmla="*/ 0 h 43200"/>
              <a:gd name="T2" fmla="*/ 0 w 22730"/>
              <a:gd name="T3" fmla="*/ 43170 h 43200"/>
              <a:gd name="T4" fmla="*/ 1130 w 2273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30" h="43200" fill="none" extrusionOk="0">
                <a:moveTo>
                  <a:pt x="1129" y="0"/>
                </a:moveTo>
                <a:cubicBezTo>
                  <a:pt x="13059" y="0"/>
                  <a:pt x="22730" y="9670"/>
                  <a:pt x="22730" y="21600"/>
                </a:cubicBezTo>
                <a:cubicBezTo>
                  <a:pt x="22730" y="33529"/>
                  <a:pt x="13059" y="43200"/>
                  <a:pt x="1130" y="43200"/>
                </a:cubicBezTo>
                <a:cubicBezTo>
                  <a:pt x="753" y="43200"/>
                  <a:pt x="376" y="43190"/>
                  <a:pt x="-1" y="43170"/>
                </a:cubicBezTo>
              </a:path>
              <a:path w="22730" h="43200" stroke="0" extrusionOk="0">
                <a:moveTo>
                  <a:pt x="1129" y="0"/>
                </a:moveTo>
                <a:cubicBezTo>
                  <a:pt x="13059" y="0"/>
                  <a:pt x="22730" y="9670"/>
                  <a:pt x="22730" y="21600"/>
                </a:cubicBezTo>
                <a:cubicBezTo>
                  <a:pt x="22730" y="33529"/>
                  <a:pt x="13059" y="43200"/>
                  <a:pt x="1130" y="43200"/>
                </a:cubicBezTo>
                <a:cubicBezTo>
                  <a:pt x="753" y="43200"/>
                  <a:pt x="376" y="43190"/>
                  <a:pt x="-1" y="43170"/>
                </a:cubicBezTo>
                <a:lnTo>
                  <a:pt x="1130" y="216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0" name="Arc 16"/>
          <p:cNvSpPr>
            <a:spLocks/>
          </p:cNvSpPr>
          <p:nvPr/>
        </p:nvSpPr>
        <p:spPr bwMode="auto">
          <a:xfrm>
            <a:off x="8472488" y="63500"/>
            <a:ext cx="284162" cy="5334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2730 w 22730"/>
              <a:gd name="T1" fmla="*/ 43170 h 43200"/>
              <a:gd name="T2" fmla="*/ 21600 w 22730"/>
              <a:gd name="T3" fmla="*/ 0 h 43200"/>
              <a:gd name="T4" fmla="*/ 21600 w 2273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30" h="43200" fill="none" extrusionOk="0">
                <a:moveTo>
                  <a:pt x="22730" y="43170"/>
                </a:moveTo>
                <a:cubicBezTo>
                  <a:pt x="22353" y="43190"/>
                  <a:pt x="21976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2730" h="43200" stroke="0" extrusionOk="0">
                <a:moveTo>
                  <a:pt x="22730" y="43170"/>
                </a:moveTo>
                <a:cubicBezTo>
                  <a:pt x="22353" y="43190"/>
                  <a:pt x="21976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1" name="Oval 17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8555038" y="142875"/>
            <a:ext cx="377825" cy="373063"/>
          </a:xfrm>
          <a:prstGeom prst="ellipse">
            <a:avLst/>
          </a:prstGeom>
          <a:blipFill dpi="0" rotWithShape="0">
            <a:blip r:embed="rId1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6" descr="Дуб"/>
          <p:cNvSpPr>
            <a:spLocks noChangeArrowheads="1" noChangeShapeType="1" noTextEdit="1"/>
          </p:cNvSpPr>
          <p:nvPr/>
        </p:nvSpPr>
        <p:spPr bwMode="auto">
          <a:xfrm rot="721293">
            <a:off x="250547" y="1229097"/>
            <a:ext cx="8068639" cy="2891542"/>
          </a:xfrm>
          <a:prstGeom prst="rect">
            <a:avLst/>
          </a:prstGeom>
        </p:spPr>
        <p:txBody>
          <a:bodyPr wrap="none" fromWordArt="1">
            <a:prstTxWarp prst="textWave1">
              <a:avLst/>
            </a:prstTxWarp>
          </a:bodyPr>
          <a:lstStyle/>
          <a:p>
            <a:pPr>
              <a:defRPr/>
            </a:pPr>
            <a:r>
              <a:rPr lang="ru-RU" sz="3200" u="none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Культура  Киевской </a:t>
            </a:r>
          </a:p>
          <a:p>
            <a:pPr>
              <a:defRPr/>
            </a:pPr>
            <a:r>
              <a:rPr lang="ru-RU" sz="3200" u="none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Руси в 10-11вв.</a:t>
            </a:r>
            <a:endParaRPr lang="ru-RU" sz="3200" u="none" kern="1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2132" y="5226784"/>
            <a:ext cx="35718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0" u="none" dirty="0" smtClean="0">
                <a:solidFill>
                  <a:srgbClr val="070A0D"/>
                </a:solidFill>
              </a:rPr>
              <a:t>Разработка:</a:t>
            </a:r>
          </a:p>
          <a:p>
            <a:r>
              <a:rPr lang="ru-RU" sz="2000" b="0" u="none" dirty="0" err="1" smtClean="0">
                <a:solidFill>
                  <a:srgbClr val="070A0D"/>
                </a:solidFill>
              </a:rPr>
              <a:t>Карплюк</a:t>
            </a:r>
            <a:r>
              <a:rPr lang="ru-RU" sz="2000" b="0" u="none" dirty="0" smtClean="0">
                <a:solidFill>
                  <a:srgbClr val="070A0D"/>
                </a:solidFill>
              </a:rPr>
              <a:t> Татьяны Викторовны, старшего учителя спецшколы №16 г.Симферополя</a:t>
            </a:r>
            <a:endParaRPr lang="ru-RU" sz="2000" b="0" u="none" dirty="0">
              <a:solidFill>
                <a:srgbClr val="070A0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7" name="Picture 7" descr="Рисунок5"/>
          <p:cNvPicPr>
            <a:picLocks noChangeAspect="1" noChangeArrowheads="1"/>
          </p:cNvPicPr>
          <p:nvPr/>
        </p:nvPicPr>
        <p:blipFill>
          <a:blip r:embed="rId2" cstate="print">
            <a:lum bright="6000" contrast="24000"/>
          </a:blip>
          <a:srcRect/>
          <a:stretch>
            <a:fillRect/>
          </a:stretch>
        </p:blipFill>
        <p:spPr bwMode="auto">
          <a:xfrm>
            <a:off x="0" y="857232"/>
            <a:ext cx="4089297" cy="6000768"/>
          </a:xfrm>
          <a:prstGeom prst="rect">
            <a:avLst/>
          </a:prstGeom>
          <a:ln>
            <a:solidFill>
              <a:srgbClr val="070A0D"/>
            </a:solidFill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0"/>
            <a:ext cx="5364176" cy="523220"/>
          </a:xfrm>
          <a:prstGeom prst="rect">
            <a:avLst/>
          </a:prstGeom>
        </p:spPr>
        <p:txBody>
          <a:bodyPr>
            <a:prstTxWarp prst="textWave1">
              <a:avLst/>
            </a:prstTxWarp>
            <a:spAutoFit/>
          </a:bodyPr>
          <a:lstStyle/>
          <a:p>
            <a:pPr>
              <a:defRPr/>
            </a:pPr>
            <a:r>
              <a:rPr lang="ru-RU" sz="2800" i="1" u="none" kern="0" dirty="0">
                <a:solidFill>
                  <a:srgbClr val="070A0D"/>
                </a:solidFill>
                <a:latin typeface="Times New Roman"/>
                <a:ea typeface="+mj-ea"/>
                <a:cs typeface="+mj-cs"/>
              </a:rPr>
              <a:t>3.Развитие письменности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2285992"/>
            <a:ext cx="4929190" cy="3120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>
              <a:spcBef>
                <a:spcPct val="20000"/>
              </a:spcBef>
              <a:defRPr/>
            </a:pPr>
            <a:r>
              <a:rPr lang="ru-RU" i="1" u="none" kern="0" dirty="0" smtClean="0">
                <a:solidFill>
                  <a:srgbClr val="070A0D"/>
                </a:solidFill>
                <a:latin typeface="Times New Roman"/>
              </a:rPr>
              <a:t>С принятием христианства</a:t>
            </a:r>
          </a:p>
          <a:p>
            <a:pPr marL="342900" lvl="0" indent="-342900" algn="l">
              <a:spcBef>
                <a:spcPct val="20000"/>
              </a:spcBef>
              <a:defRPr/>
            </a:pPr>
            <a:r>
              <a:rPr lang="ru-RU" i="1" u="none" kern="0" dirty="0" smtClean="0">
                <a:solidFill>
                  <a:srgbClr val="070A0D"/>
                </a:solidFill>
                <a:latin typeface="Times New Roman"/>
              </a:rPr>
              <a:t>на  Руси началось </a:t>
            </a:r>
            <a:r>
              <a:rPr lang="ru-RU" i="1" u="none" kern="0" dirty="0" err="1" smtClean="0">
                <a:solidFill>
                  <a:srgbClr val="070A0D"/>
                </a:solidFill>
                <a:latin typeface="Times New Roman"/>
              </a:rPr>
              <a:t>книгописание</a:t>
            </a:r>
            <a:r>
              <a:rPr lang="ru-RU" i="1" u="none" kern="0" dirty="0" smtClean="0">
                <a:solidFill>
                  <a:srgbClr val="070A0D"/>
                </a:solidFill>
                <a:latin typeface="Times New Roman"/>
              </a:rPr>
              <a:t>.</a:t>
            </a:r>
          </a:p>
          <a:p>
            <a:pPr marL="342900" lvl="0" indent="-342900" algn="l">
              <a:spcBef>
                <a:spcPct val="20000"/>
              </a:spcBef>
              <a:defRPr/>
            </a:pPr>
            <a:r>
              <a:rPr lang="ru-RU" i="1" u="none" kern="0" dirty="0" smtClean="0">
                <a:solidFill>
                  <a:srgbClr val="070A0D"/>
                </a:solidFill>
                <a:latin typeface="Times New Roman"/>
              </a:rPr>
              <a:t>Книги создавались на </a:t>
            </a:r>
          </a:p>
          <a:p>
            <a:pPr marL="342900" lvl="0" indent="-342900" algn="l">
              <a:spcBef>
                <a:spcPct val="20000"/>
              </a:spcBef>
              <a:defRPr/>
            </a:pPr>
            <a:r>
              <a:rPr lang="ru-RU" i="1" u="none" kern="0" dirty="0" smtClean="0">
                <a:solidFill>
                  <a:srgbClr val="070A0D"/>
                </a:solidFill>
                <a:latin typeface="Times New Roman"/>
              </a:rPr>
              <a:t>религиозной основе или это </a:t>
            </a:r>
          </a:p>
          <a:p>
            <a:pPr marL="342900" lvl="0" indent="-342900" algn="l">
              <a:spcBef>
                <a:spcPct val="20000"/>
              </a:spcBef>
              <a:defRPr/>
            </a:pPr>
            <a:r>
              <a:rPr lang="ru-RU" i="1" u="none" kern="0" dirty="0" smtClean="0">
                <a:solidFill>
                  <a:srgbClr val="070A0D"/>
                </a:solidFill>
                <a:latin typeface="Times New Roman"/>
              </a:rPr>
              <a:t>были летописи.</a:t>
            </a:r>
          </a:p>
          <a:p>
            <a:pPr marL="342900" lvl="0" indent="-342900" algn="l">
              <a:spcBef>
                <a:spcPct val="20000"/>
              </a:spcBef>
              <a:defRPr/>
            </a:pPr>
            <a:r>
              <a:rPr lang="ru-RU" i="1" u="none" kern="0" dirty="0" smtClean="0">
                <a:solidFill>
                  <a:srgbClr val="070A0D"/>
                </a:solidFill>
                <a:latin typeface="Times New Roman"/>
              </a:rPr>
              <a:t>Каждая книга украшалась </a:t>
            </a:r>
          </a:p>
          <a:p>
            <a:pPr marL="342900" lvl="0" indent="-342900" algn="l">
              <a:spcBef>
                <a:spcPct val="20000"/>
              </a:spcBef>
              <a:defRPr/>
            </a:pPr>
            <a:r>
              <a:rPr lang="ru-RU" i="1" u="none" kern="0" dirty="0" smtClean="0">
                <a:solidFill>
                  <a:srgbClr val="070A0D"/>
                </a:solidFill>
                <a:latin typeface="Times New Roman"/>
              </a:rPr>
              <a:t>миниатюрами.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5" descr="Рисунок6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/>
          <a:stretch>
            <a:fillRect/>
          </a:stretch>
        </p:blipFill>
        <p:spPr bwMode="auto">
          <a:xfrm>
            <a:off x="0" y="0"/>
            <a:ext cx="6481763" cy="2795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Горизонтальный свиток 3"/>
          <p:cNvSpPr/>
          <p:nvPr/>
        </p:nvSpPr>
        <p:spPr bwMode="auto">
          <a:xfrm>
            <a:off x="428596" y="3000372"/>
            <a:ext cx="7858180" cy="3390726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 w="12700" cap="sq" cmpd="sng" algn="ctr">
            <a:solidFill>
              <a:srgbClr val="070A0D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buFontTx/>
              <a:buNone/>
              <a:defRPr/>
            </a:pPr>
            <a:r>
              <a:rPr lang="ru-RU" i="1" u="none" dirty="0" smtClean="0">
                <a:solidFill>
                  <a:srgbClr val="070A0D"/>
                </a:solidFill>
                <a:latin typeface="+mj-lt"/>
              </a:rPr>
              <a:t>Начало нового абзаца украшалось </a:t>
            </a:r>
            <a:r>
              <a:rPr lang="ru-RU" sz="2800" i="1" u="none" dirty="0" err="1" smtClean="0">
                <a:solidFill>
                  <a:srgbClr val="070A0D"/>
                </a:solidFill>
                <a:latin typeface="+mj-lt"/>
              </a:rPr>
              <a:t>инициалом</a:t>
            </a:r>
            <a:r>
              <a:rPr lang="ru-RU" i="1" u="none" dirty="0" err="1" smtClean="0">
                <a:solidFill>
                  <a:srgbClr val="070A0D"/>
                </a:solidFill>
                <a:latin typeface="+mj-lt"/>
              </a:rPr>
              <a:t>-затейливой</a:t>
            </a:r>
            <a:r>
              <a:rPr lang="ru-RU" i="1" u="none" dirty="0" smtClean="0">
                <a:solidFill>
                  <a:srgbClr val="070A0D"/>
                </a:solidFill>
                <a:latin typeface="+mj-lt"/>
              </a:rPr>
              <a:t> заглавной буквой выполненной в виде людей, животных, или сложного орнамента.</a:t>
            </a:r>
          </a:p>
          <a:p>
            <a:pPr algn="l">
              <a:buFontTx/>
              <a:buNone/>
              <a:defRPr/>
            </a:pPr>
            <a:r>
              <a:rPr lang="ru-RU" i="1" u="none" dirty="0" smtClean="0">
                <a:solidFill>
                  <a:srgbClr val="070A0D"/>
                </a:solidFill>
                <a:latin typeface="+mj-lt"/>
              </a:rPr>
              <a:t>В их раскраске преобладал красный цвет, поэтому отступ в начале абзаца называется красной строкой.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0"/>
            <a:ext cx="6091252" cy="523220"/>
          </a:xfrm>
          <a:prstGeom prst="rect">
            <a:avLst/>
          </a:prstGeom>
        </p:spPr>
        <p:txBody>
          <a:bodyPr>
            <a:prstTxWarp prst="textWave1">
              <a:avLst/>
            </a:prstTxWarp>
            <a:spAutoFit/>
          </a:bodyPr>
          <a:lstStyle/>
          <a:p>
            <a:pPr>
              <a:defRPr/>
            </a:pPr>
            <a:r>
              <a:rPr lang="ru-RU" sz="2800" i="1" u="none" kern="0" dirty="0">
                <a:solidFill>
                  <a:srgbClr val="070A0D"/>
                </a:solidFill>
                <a:latin typeface="Times New Roman"/>
                <a:ea typeface="+mj-ea"/>
                <a:cs typeface="+mj-cs"/>
              </a:rPr>
              <a:t>4.Ювелирное искусство</a:t>
            </a:r>
          </a:p>
        </p:txBody>
      </p:sp>
      <p:pic>
        <p:nvPicPr>
          <p:cNvPr id="25604" name="Рисунок 6" descr="Рисунок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2032000"/>
            <a:ext cx="4071938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ертикальный свиток 5"/>
          <p:cNvSpPr/>
          <p:nvPr/>
        </p:nvSpPr>
        <p:spPr bwMode="auto">
          <a:xfrm>
            <a:off x="214282" y="1428736"/>
            <a:ext cx="4786346" cy="3357586"/>
          </a:xfrm>
          <a:prstGeom prst="verticalScroll">
            <a:avLst/>
          </a:prstGeom>
          <a:blipFill>
            <a:blip r:embed="rId3"/>
            <a:tile tx="0" ty="0" sx="100000" sy="100000" flip="none" algn="tl"/>
          </a:blipFill>
          <a:ln w="12700" cap="sq" cmpd="sng" algn="ctr">
            <a:solidFill>
              <a:srgbClr val="070A0D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buFontTx/>
              <a:buNone/>
              <a:defRPr/>
            </a:pPr>
            <a:r>
              <a:rPr lang="ru-RU" i="1" u="none" dirty="0" smtClean="0">
                <a:solidFill>
                  <a:srgbClr val="070A0D"/>
                </a:solidFill>
                <a:latin typeface="+mj-lt"/>
              </a:rPr>
              <a:t>Жители древнерусского </a:t>
            </a:r>
          </a:p>
          <a:p>
            <a:pPr algn="l">
              <a:buFontTx/>
              <a:buNone/>
              <a:defRPr/>
            </a:pPr>
            <a:r>
              <a:rPr lang="ru-RU" i="1" u="none" dirty="0" smtClean="0">
                <a:solidFill>
                  <a:srgbClr val="070A0D"/>
                </a:solidFill>
                <a:latin typeface="+mj-lt"/>
              </a:rPr>
              <a:t>государства достигли </a:t>
            </a:r>
          </a:p>
          <a:p>
            <a:pPr algn="l">
              <a:buFontTx/>
              <a:buNone/>
              <a:defRPr/>
            </a:pPr>
            <a:r>
              <a:rPr lang="ru-RU" i="1" u="none" dirty="0" smtClean="0">
                <a:solidFill>
                  <a:srgbClr val="070A0D"/>
                </a:solidFill>
                <a:latin typeface="+mj-lt"/>
              </a:rPr>
              <a:t>высокого мастерства в </a:t>
            </a:r>
          </a:p>
          <a:p>
            <a:pPr algn="l">
              <a:buFontTx/>
              <a:buNone/>
              <a:defRPr/>
            </a:pPr>
            <a:r>
              <a:rPr lang="ru-RU" i="1" u="none" dirty="0" smtClean="0">
                <a:solidFill>
                  <a:srgbClr val="070A0D"/>
                </a:solidFill>
                <a:latin typeface="+mj-lt"/>
              </a:rPr>
              <a:t>ювелирном деле.</a:t>
            </a:r>
          </a:p>
          <a:p>
            <a:pPr algn="l">
              <a:buFontTx/>
              <a:buNone/>
              <a:defRPr/>
            </a:pPr>
            <a:r>
              <a:rPr lang="ru-RU" i="1" u="none" dirty="0" smtClean="0">
                <a:solidFill>
                  <a:srgbClr val="070A0D"/>
                </a:solidFill>
                <a:latin typeface="+mj-lt"/>
              </a:rPr>
              <a:t>До нас дошли височные </a:t>
            </a:r>
          </a:p>
          <a:p>
            <a:pPr algn="l">
              <a:buFontTx/>
              <a:buNone/>
              <a:defRPr/>
            </a:pPr>
            <a:r>
              <a:rPr lang="ru-RU" i="1" u="none" dirty="0" smtClean="0">
                <a:solidFill>
                  <a:srgbClr val="070A0D"/>
                </a:solidFill>
                <a:latin typeface="+mj-lt"/>
              </a:rPr>
              <a:t>кольца с использованием </a:t>
            </a:r>
          </a:p>
          <a:p>
            <a:pPr algn="l">
              <a:buFontTx/>
              <a:buNone/>
              <a:defRPr/>
            </a:pPr>
            <a:r>
              <a:rPr lang="ru-RU" i="1" u="none" dirty="0" smtClean="0">
                <a:solidFill>
                  <a:srgbClr val="070A0D"/>
                </a:solidFill>
                <a:latin typeface="+mj-lt"/>
              </a:rPr>
              <a:t>чернения, и др.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1" i="0" u="none" strike="noStrike" cap="none" normalizeH="0" baseline="0" dirty="0" smtClean="0">
              <a:ln>
                <a:noFill/>
              </a:ln>
              <a:solidFill>
                <a:srgbClr val="070A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811288">
            <a:off x="379670" y="1175464"/>
            <a:ext cx="5003030" cy="7023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Ресурсы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571744"/>
            <a:ext cx="84296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u="none" dirty="0" smtClean="0">
                <a:solidFill>
                  <a:srgbClr val="000000"/>
                </a:solidFill>
              </a:rPr>
              <a:t> </a:t>
            </a:r>
            <a:r>
              <a:rPr lang="ru-RU" u="none" dirty="0" err="1" smtClean="0">
                <a:solidFill>
                  <a:srgbClr val="000000"/>
                </a:solidFill>
              </a:rPr>
              <a:t>Свидерский</a:t>
            </a:r>
            <a:r>
              <a:rPr lang="ru-RU" u="none" dirty="0" smtClean="0">
                <a:solidFill>
                  <a:srgbClr val="000000"/>
                </a:solidFill>
              </a:rPr>
              <a:t> Ю.Ю. История Украины. Учебник для 7 </a:t>
            </a:r>
            <a:r>
              <a:rPr lang="ru-RU" u="none" dirty="0" err="1" smtClean="0">
                <a:solidFill>
                  <a:srgbClr val="000000"/>
                </a:solidFill>
              </a:rPr>
              <a:t>кл</a:t>
            </a:r>
            <a:r>
              <a:rPr lang="ru-RU" u="none" dirty="0" smtClean="0">
                <a:solidFill>
                  <a:srgbClr val="000000"/>
                </a:solidFill>
              </a:rPr>
              <a:t>. </a:t>
            </a:r>
          </a:p>
          <a:p>
            <a:pPr algn="l"/>
            <a:r>
              <a:rPr lang="ru-RU" u="none" dirty="0" smtClean="0">
                <a:solidFill>
                  <a:srgbClr val="000000"/>
                </a:solidFill>
              </a:rPr>
              <a:t>– К.: Грамота, 2007.</a:t>
            </a:r>
          </a:p>
          <a:p>
            <a:pPr algn="l">
              <a:buFont typeface="Wingdings" pitchFamily="2" charset="2"/>
              <a:buChar char="Ø"/>
            </a:pPr>
            <a:r>
              <a:rPr lang="en-US" u="none" dirty="0" smtClean="0">
                <a:solidFill>
                  <a:srgbClr val="000000"/>
                </a:solidFill>
              </a:rPr>
              <a:t>http://images.yandex.ua/yandsearch?text=%D0%BA%D1%83%D0%BB%D1%8C%D1%82%D1%83%D1%80%D0%B0%20%D0%BA%D0%B8%D0%B5%D0%B2%D1%81%D0%BA%D0%BE%D0%B9%20%D1%80%D1%83%D1%81%D0%B8&amp;img_url=young.rzd.ru%2Fdbmm%2Fimages%2F41%2F4080%2F2185150&amp;pos=0&amp;rpt=simage</a:t>
            </a:r>
            <a:r>
              <a:rPr lang="ru-RU" u="none" dirty="0" smtClean="0">
                <a:solidFill>
                  <a:srgbClr val="000000"/>
                </a:solidFill>
              </a:rPr>
              <a:t> (картинки)</a:t>
            </a:r>
          </a:p>
          <a:p>
            <a:pPr algn="l">
              <a:buFont typeface="Wingdings" pitchFamily="2" charset="2"/>
              <a:buChar char="Ø"/>
            </a:pPr>
            <a:endParaRPr lang="ru-RU" u="none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5410200" y="609600"/>
            <a:ext cx="3581400" cy="461963"/>
          </a:xfrm>
          <a:prstGeom prst="rect">
            <a:avLst/>
          </a:prstGeom>
          <a:solidFill>
            <a:srgbClr val="FFCCFF"/>
          </a:solidFill>
          <a:ln w="28575" cap="sq">
            <a:solidFill>
              <a:srgbClr val="66003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Игорь и Ольга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5410200" y="1116013"/>
            <a:ext cx="3581400" cy="461962"/>
          </a:xfrm>
          <a:prstGeom prst="rect">
            <a:avLst/>
          </a:prstGeom>
          <a:solidFill>
            <a:srgbClr val="FFCCFF"/>
          </a:solidFill>
          <a:ln w="28575" cap="sq">
            <a:solidFill>
              <a:srgbClr val="66003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Борис и Глеб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410200" y="1622425"/>
            <a:ext cx="3581400" cy="461963"/>
          </a:xfrm>
          <a:prstGeom prst="rect">
            <a:avLst/>
          </a:prstGeom>
          <a:solidFill>
            <a:srgbClr val="FFCCFF"/>
          </a:solidFill>
          <a:ln w="28575" cap="sq">
            <a:solidFill>
              <a:srgbClr val="66003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Владимир</a:t>
            </a: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5410200" y="2127250"/>
            <a:ext cx="3581400" cy="461963"/>
          </a:xfrm>
          <a:prstGeom prst="rect">
            <a:avLst/>
          </a:prstGeom>
          <a:solidFill>
            <a:srgbClr val="CCECFF"/>
          </a:solidFill>
          <a:ln w="28575" cap="sq">
            <a:solidFill>
              <a:srgbClr val="3333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Князя</a:t>
            </a: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5410200" y="2633663"/>
            <a:ext cx="3581400" cy="461962"/>
          </a:xfrm>
          <a:prstGeom prst="rect">
            <a:avLst/>
          </a:prstGeom>
          <a:solidFill>
            <a:srgbClr val="CCECFF"/>
          </a:solidFill>
          <a:ln w="28575" cap="sq">
            <a:solidFill>
              <a:srgbClr val="3333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Знати</a:t>
            </a:r>
          </a:p>
        </p:txBody>
      </p:sp>
      <p:sp>
        <p:nvSpPr>
          <p:cNvPr id="14343" name="Text Box 10"/>
          <p:cNvSpPr txBox="1">
            <a:spLocks noChangeArrowheads="1"/>
          </p:cNvSpPr>
          <p:nvPr/>
        </p:nvSpPr>
        <p:spPr bwMode="auto">
          <a:xfrm>
            <a:off x="5410200" y="3138488"/>
            <a:ext cx="3581400" cy="461962"/>
          </a:xfrm>
          <a:prstGeom prst="rect">
            <a:avLst/>
          </a:prstGeom>
          <a:solidFill>
            <a:srgbClr val="CCECFF"/>
          </a:solidFill>
          <a:ln w="28575" cap="sq">
            <a:solidFill>
              <a:srgbClr val="3333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Всего населения</a:t>
            </a:r>
          </a:p>
        </p:txBody>
      </p:sp>
      <p:sp>
        <p:nvSpPr>
          <p:cNvPr id="14344" name="Text Box 11"/>
          <p:cNvSpPr txBox="1">
            <a:spLocks noChangeArrowheads="1"/>
          </p:cNvSpPr>
          <p:nvPr/>
        </p:nvSpPr>
        <p:spPr bwMode="auto">
          <a:xfrm>
            <a:off x="5410200" y="3644900"/>
            <a:ext cx="3581400" cy="461963"/>
          </a:xfrm>
          <a:prstGeom prst="rect">
            <a:avLst/>
          </a:prstGeom>
          <a:solidFill>
            <a:srgbClr val="CCFFCC"/>
          </a:solidFill>
          <a:ln w="28575" cap="sq">
            <a:solidFill>
              <a:srgbClr val="008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Хазар </a:t>
            </a:r>
          </a:p>
        </p:txBody>
      </p:sp>
      <p:sp>
        <p:nvSpPr>
          <p:cNvPr id="14345" name="Text Box 12"/>
          <p:cNvSpPr txBox="1">
            <a:spLocks noChangeArrowheads="1"/>
          </p:cNvSpPr>
          <p:nvPr/>
        </p:nvSpPr>
        <p:spPr bwMode="auto">
          <a:xfrm>
            <a:off x="5410200" y="4149725"/>
            <a:ext cx="3581400" cy="461963"/>
          </a:xfrm>
          <a:prstGeom prst="rect">
            <a:avLst/>
          </a:prstGeom>
          <a:solidFill>
            <a:srgbClr val="CCFFCC"/>
          </a:solidFill>
          <a:ln w="28575" cap="sq">
            <a:solidFill>
              <a:srgbClr val="008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Печенегов</a:t>
            </a:r>
          </a:p>
        </p:txBody>
      </p:sp>
      <p:sp>
        <p:nvSpPr>
          <p:cNvPr id="14346" name="Text Box 13"/>
          <p:cNvSpPr txBox="1">
            <a:spLocks noChangeArrowheads="1"/>
          </p:cNvSpPr>
          <p:nvPr/>
        </p:nvSpPr>
        <p:spPr bwMode="auto">
          <a:xfrm>
            <a:off x="5410200" y="4656138"/>
            <a:ext cx="3581400" cy="461962"/>
          </a:xfrm>
          <a:prstGeom prst="rect">
            <a:avLst/>
          </a:prstGeom>
          <a:solidFill>
            <a:srgbClr val="CCFFCC"/>
          </a:solidFill>
          <a:ln w="28575" cap="sq">
            <a:solidFill>
              <a:srgbClr val="008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Половцев</a:t>
            </a:r>
          </a:p>
        </p:txBody>
      </p:sp>
      <p:sp>
        <p:nvSpPr>
          <p:cNvPr id="14347" name="Text Box 14"/>
          <p:cNvSpPr txBox="1">
            <a:spLocks noChangeArrowheads="1"/>
          </p:cNvSpPr>
          <p:nvPr/>
        </p:nvSpPr>
        <p:spPr bwMode="auto">
          <a:xfrm>
            <a:off x="5410200" y="5160963"/>
            <a:ext cx="3581400" cy="461962"/>
          </a:xfrm>
          <a:prstGeom prst="rect">
            <a:avLst/>
          </a:prstGeom>
          <a:solidFill>
            <a:srgbClr val="FFFFCC"/>
          </a:solidFill>
          <a:ln w="28575" cap="sq">
            <a:solidFill>
              <a:srgbClr val="FF993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1093-1125 гг.</a:t>
            </a:r>
          </a:p>
        </p:txBody>
      </p:sp>
      <p:sp>
        <p:nvSpPr>
          <p:cNvPr id="14348" name="Text Box 15"/>
          <p:cNvSpPr txBox="1">
            <a:spLocks noChangeArrowheads="1"/>
          </p:cNvSpPr>
          <p:nvPr/>
        </p:nvSpPr>
        <p:spPr bwMode="auto">
          <a:xfrm>
            <a:off x="5410200" y="5667375"/>
            <a:ext cx="3581400" cy="461963"/>
          </a:xfrm>
          <a:prstGeom prst="rect">
            <a:avLst/>
          </a:prstGeom>
          <a:solidFill>
            <a:srgbClr val="FFFFCC"/>
          </a:solidFill>
          <a:ln w="28575" cap="sq">
            <a:solidFill>
              <a:srgbClr val="FF993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1113-1132 гг.</a:t>
            </a:r>
          </a:p>
        </p:txBody>
      </p:sp>
      <p:sp>
        <p:nvSpPr>
          <p:cNvPr id="14349" name="Text Box 16"/>
          <p:cNvSpPr txBox="1">
            <a:spLocks noChangeArrowheads="1"/>
          </p:cNvSpPr>
          <p:nvPr/>
        </p:nvSpPr>
        <p:spPr bwMode="auto">
          <a:xfrm>
            <a:off x="5410200" y="6172200"/>
            <a:ext cx="3581400" cy="461963"/>
          </a:xfrm>
          <a:prstGeom prst="rect">
            <a:avLst/>
          </a:prstGeom>
          <a:solidFill>
            <a:srgbClr val="FFFFCC"/>
          </a:solidFill>
          <a:ln w="28575" cap="sq">
            <a:solidFill>
              <a:srgbClr val="FF993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FF0000"/>
                </a:solidFill>
              </a:rPr>
              <a:t>1113-1125 гг.</a:t>
            </a:r>
          </a:p>
        </p:txBody>
      </p:sp>
      <p:sp>
        <p:nvSpPr>
          <p:cNvPr id="14350" name="Text Box 19"/>
          <p:cNvSpPr txBox="1">
            <a:spLocks noChangeArrowheads="1"/>
          </p:cNvSpPr>
          <p:nvPr/>
        </p:nvSpPr>
        <p:spPr bwMode="auto">
          <a:xfrm>
            <a:off x="152400" y="1066800"/>
            <a:ext cx="3581400" cy="850900"/>
          </a:xfrm>
          <a:prstGeom prst="rect">
            <a:avLst/>
          </a:prstGeom>
          <a:solidFill>
            <a:srgbClr val="FFCCFF"/>
          </a:solidFill>
          <a:ln w="28575" cap="sq">
            <a:solidFill>
              <a:srgbClr val="66003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121820"/>
                </a:solidFill>
              </a:rPr>
              <a:t>Первыми святыми на Руси были...</a:t>
            </a:r>
          </a:p>
        </p:txBody>
      </p:sp>
      <p:sp>
        <p:nvSpPr>
          <p:cNvPr id="14351" name="Text Box 20"/>
          <p:cNvSpPr txBox="1">
            <a:spLocks noChangeArrowheads="1"/>
          </p:cNvSpPr>
          <p:nvPr/>
        </p:nvSpPr>
        <p:spPr bwMode="auto">
          <a:xfrm>
            <a:off x="152400" y="2590800"/>
            <a:ext cx="3581400" cy="850900"/>
          </a:xfrm>
          <a:prstGeom prst="rect">
            <a:avLst/>
          </a:prstGeom>
          <a:solidFill>
            <a:srgbClr val="CCECFF"/>
          </a:solidFill>
          <a:ln w="28575" cap="sq">
            <a:solidFill>
              <a:srgbClr val="3333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121820"/>
                </a:solidFill>
              </a:rPr>
              <a:t>«Русская правда» была составлена в интересах</a:t>
            </a:r>
          </a:p>
        </p:txBody>
      </p:sp>
      <p:sp>
        <p:nvSpPr>
          <p:cNvPr id="14352" name="Text Box 21"/>
          <p:cNvSpPr txBox="1">
            <a:spLocks noChangeArrowheads="1"/>
          </p:cNvSpPr>
          <p:nvPr/>
        </p:nvSpPr>
        <p:spPr bwMode="auto">
          <a:xfrm>
            <a:off x="152400" y="4114800"/>
            <a:ext cx="3581400" cy="850900"/>
          </a:xfrm>
          <a:prstGeom prst="rect">
            <a:avLst/>
          </a:prstGeom>
          <a:solidFill>
            <a:srgbClr val="CCFFCC"/>
          </a:solidFill>
          <a:ln w="28575" cap="sq">
            <a:solidFill>
              <a:srgbClr val="008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121820"/>
                </a:solidFill>
              </a:rPr>
              <a:t>Ярослав Мудрый разгромил... </a:t>
            </a:r>
          </a:p>
        </p:txBody>
      </p:sp>
      <p:sp>
        <p:nvSpPr>
          <p:cNvPr id="14353" name="Text Box 22"/>
          <p:cNvSpPr txBox="1">
            <a:spLocks noChangeArrowheads="1"/>
          </p:cNvSpPr>
          <p:nvPr/>
        </p:nvSpPr>
        <p:spPr bwMode="auto">
          <a:xfrm>
            <a:off x="152400" y="5638800"/>
            <a:ext cx="3581400" cy="850900"/>
          </a:xfrm>
          <a:prstGeom prst="rect">
            <a:avLst/>
          </a:prstGeom>
          <a:solidFill>
            <a:srgbClr val="FFFFCC"/>
          </a:solidFill>
          <a:ln w="28575" cap="sq">
            <a:solidFill>
              <a:srgbClr val="FF993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u="none">
                <a:solidFill>
                  <a:srgbClr val="121820"/>
                </a:solidFill>
              </a:rPr>
              <a:t>Владимир Мономах правил в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28597" y="0"/>
            <a:ext cx="59293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u="none" kern="0" dirty="0" smtClean="0">
                <a:solidFill>
                  <a:schemeClr val="accent4"/>
                </a:solidFill>
                <a:latin typeface="Times New Roman"/>
                <a:ea typeface="+mj-ea"/>
                <a:cs typeface="+mj-cs"/>
              </a:rPr>
              <a:t>Решите тест для повторения</a:t>
            </a:r>
            <a:endParaRPr lang="ru-RU" sz="3200" u="none" kern="0" dirty="0">
              <a:solidFill>
                <a:schemeClr val="accent4"/>
              </a:solidFill>
              <a:latin typeface="Times New Roman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833898">
            <a:off x="2905525" y="591807"/>
            <a:ext cx="5051423" cy="1015663"/>
          </a:xfrm>
          <a:prstGeom prst="rect">
            <a:avLst/>
          </a:prstGeom>
        </p:spPr>
        <p:txBody>
          <a:bodyPr>
            <a:prstTxWarp prst="textWave1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>
              <a:defRPr/>
            </a:pPr>
            <a:r>
              <a:rPr lang="ru-RU" sz="5400" kern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ea typeface="+mj-ea"/>
                <a:cs typeface="+mj-cs"/>
              </a:rPr>
              <a:t>План урока</a:t>
            </a:r>
          </a:p>
        </p:txBody>
      </p:sp>
      <p:sp>
        <p:nvSpPr>
          <p:cNvPr id="4" name="Горизонтальный свиток 3"/>
          <p:cNvSpPr/>
          <p:nvPr/>
        </p:nvSpPr>
        <p:spPr bwMode="auto">
          <a:xfrm>
            <a:off x="857224" y="2357430"/>
            <a:ext cx="6357982" cy="4357718"/>
          </a:xfrm>
          <a:prstGeom prst="horizontalScroll">
            <a:avLst/>
          </a:prstGeom>
          <a:blipFill>
            <a:blip r:embed="rId2"/>
            <a:tile tx="0" ty="0" sx="100000" sy="100000" flip="none" algn="tl"/>
          </a:blipFill>
          <a:ln w="12700" cap="sq" cmpd="sng" algn="ctr">
            <a:solidFill>
              <a:srgbClr val="070A0D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buFontTx/>
              <a:buNone/>
              <a:defRPr/>
            </a:pPr>
            <a:r>
              <a:rPr lang="ru-RU" sz="3600" i="1" u="none" dirty="0" smtClean="0">
                <a:solidFill>
                  <a:srgbClr val="070A0D"/>
                </a:solidFill>
              </a:rPr>
              <a:t>1.Города. Крепостное строительство.</a:t>
            </a:r>
          </a:p>
          <a:p>
            <a:pPr algn="l">
              <a:buFontTx/>
              <a:buNone/>
              <a:defRPr/>
            </a:pPr>
            <a:r>
              <a:rPr lang="ru-RU" sz="3600" i="1" u="none" dirty="0" smtClean="0">
                <a:solidFill>
                  <a:srgbClr val="070A0D"/>
                </a:solidFill>
              </a:rPr>
              <a:t>2.Архитектура.</a:t>
            </a:r>
          </a:p>
          <a:p>
            <a:pPr algn="l">
              <a:buFontTx/>
              <a:buNone/>
              <a:defRPr/>
            </a:pPr>
            <a:r>
              <a:rPr lang="ru-RU" sz="3600" i="1" u="none" dirty="0" smtClean="0">
                <a:solidFill>
                  <a:srgbClr val="070A0D"/>
                </a:solidFill>
              </a:rPr>
              <a:t>3.Развитие письменности.</a:t>
            </a:r>
          </a:p>
          <a:p>
            <a:pPr algn="l">
              <a:buFontTx/>
              <a:buNone/>
              <a:defRPr/>
            </a:pPr>
            <a:r>
              <a:rPr lang="ru-RU" sz="3600" i="1" u="none" dirty="0" smtClean="0">
                <a:solidFill>
                  <a:srgbClr val="070A0D"/>
                </a:solidFill>
              </a:rPr>
              <a:t>4.Ювелирное искусство.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857232"/>
            <a:ext cx="6297638" cy="769441"/>
          </a:xfrm>
          <a:prstGeom prst="rect">
            <a:avLst/>
          </a:prstGeom>
        </p:spPr>
        <p:txBody>
          <a:bodyPr>
            <a:prstTxWarp prst="textCanUp">
              <a:avLst/>
            </a:prstTxWarp>
            <a:spAutoFit/>
          </a:bodyPr>
          <a:lstStyle/>
          <a:p>
            <a:pPr>
              <a:defRPr/>
            </a:pPr>
            <a:r>
              <a:rPr lang="ru-RU" sz="4400" kern="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+mj-ea"/>
                <a:cs typeface="+mj-cs"/>
              </a:rPr>
              <a:t>Задание на урок</a:t>
            </a:r>
          </a:p>
        </p:txBody>
      </p:sp>
      <p:sp>
        <p:nvSpPr>
          <p:cNvPr id="5" name="Вертикальный свиток 4"/>
          <p:cNvSpPr/>
          <p:nvPr/>
        </p:nvSpPr>
        <p:spPr bwMode="auto">
          <a:xfrm>
            <a:off x="642910" y="2357430"/>
            <a:ext cx="5286412" cy="3857652"/>
          </a:xfrm>
          <a:prstGeom prst="verticalScroll">
            <a:avLst/>
          </a:prstGeom>
          <a:blipFill>
            <a:blip r:embed="rId2"/>
            <a:tile tx="0" ty="0" sx="100000" sy="100000" flip="none" algn="tl"/>
          </a:blipFill>
          <a:ln w="12700" cap="sq" cmpd="sng" algn="ctr">
            <a:solidFill>
              <a:srgbClr val="070A0D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4000" i="1" u="none" dirty="0" smtClean="0">
                <a:solidFill>
                  <a:srgbClr val="070A0D"/>
                </a:solidFill>
                <a:latin typeface="+mj-lt"/>
              </a:rPr>
              <a:t>Подумайте, с чем был связан взлёт русской культуры в </a:t>
            </a:r>
            <a:r>
              <a:rPr lang="en-US" sz="4000" i="1" u="none" dirty="0" smtClean="0">
                <a:solidFill>
                  <a:srgbClr val="070A0D"/>
                </a:solidFill>
                <a:latin typeface="+mj-lt"/>
              </a:rPr>
              <a:t>X-XI</a:t>
            </a:r>
            <a:r>
              <a:rPr lang="ru-RU" sz="4000" i="1" u="none" dirty="0" smtClean="0">
                <a:solidFill>
                  <a:srgbClr val="070A0D"/>
                </a:solidFill>
                <a:latin typeface="+mj-lt"/>
              </a:rPr>
              <a:t> веках?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6" descr="Рисунок4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5072066" y="2150677"/>
            <a:ext cx="3857620" cy="4707323"/>
          </a:xfrm>
          <a:prstGeom prst="rect">
            <a:avLst/>
          </a:prstGeom>
          <a:ln>
            <a:solidFill>
              <a:srgbClr val="070A0D"/>
            </a:solidFill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6500826" cy="523220"/>
          </a:xfrm>
          <a:prstGeom prst="rect">
            <a:avLst/>
          </a:prstGeom>
        </p:spPr>
        <p:txBody>
          <a:bodyPr>
            <a:prstTxWarp prst="textWave1">
              <a:avLst/>
            </a:prstTxWarp>
            <a:spAutoFit/>
          </a:bodyPr>
          <a:lstStyle/>
          <a:p>
            <a:pPr algn="l">
              <a:defRPr/>
            </a:pPr>
            <a:r>
              <a:rPr lang="ru-RU" sz="2800" i="1" u="none" kern="0" dirty="0">
                <a:solidFill>
                  <a:srgbClr val="070A0D"/>
                </a:solidFill>
                <a:latin typeface="+mj-lt"/>
              </a:rPr>
              <a:t>1.Города.Крепостное строительство</a:t>
            </a:r>
            <a:endParaRPr lang="ru-RU" i="1" dirty="0">
              <a:solidFill>
                <a:srgbClr val="070A0D"/>
              </a:solidFill>
              <a:latin typeface="+mj-lt"/>
            </a:endParaRPr>
          </a:p>
        </p:txBody>
      </p:sp>
      <p:sp>
        <p:nvSpPr>
          <p:cNvPr id="5" name="Вертикальный свиток 4"/>
          <p:cNvSpPr/>
          <p:nvPr/>
        </p:nvSpPr>
        <p:spPr bwMode="auto">
          <a:xfrm>
            <a:off x="0" y="1643050"/>
            <a:ext cx="5214974" cy="5072098"/>
          </a:xfrm>
          <a:prstGeom prst="verticalScroll">
            <a:avLst/>
          </a:prstGeom>
          <a:blipFill>
            <a:blip r:embed="rId3"/>
            <a:tile tx="0" ty="0" sx="100000" sy="100000" flip="none" algn="tl"/>
          </a:blipFill>
          <a:ln w="12700" cap="sq" cmpd="sng" algn="ctr">
            <a:solidFill>
              <a:srgbClr val="070A0D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Несмотря на кажущееся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единство Киевской Руси,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отдельные ее территории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пользовались большой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самостоятельностью.</a:t>
            </a:r>
            <a:r>
              <a:rPr lang="ru-RU" b="0" u="none" dirty="0" smtClean="0">
                <a:solidFill>
                  <a:srgbClr val="FFFF00"/>
                </a:solidFill>
                <a:latin typeface="+mj-lt"/>
              </a:rPr>
              <a:t> </a:t>
            </a:r>
            <a:endParaRPr lang="ru-RU" b="0" i="1" u="none" dirty="0" smtClean="0">
              <a:solidFill>
                <a:srgbClr val="070A0D"/>
              </a:solidFill>
              <a:latin typeface="+mj-lt"/>
            </a:endParaRP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Центром этих земель были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города. Каждый город был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хорошо укрепленной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крепостью и становился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замком для жителей всей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округи.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8" name="Picture 6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2212975"/>
            <a:ext cx="4500562" cy="4430713"/>
          </a:xfrm>
          <a:prstGeom prst="rect">
            <a:avLst/>
          </a:prstGeom>
          <a:ln>
            <a:solidFill>
              <a:srgbClr val="070A0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0" y="0"/>
            <a:ext cx="5214974" cy="461665"/>
          </a:xfrm>
          <a:prstGeom prst="rect">
            <a:avLst/>
          </a:prstGeom>
        </p:spPr>
        <p:txBody>
          <a:bodyPr>
            <a:prstTxWarp prst="textWave1">
              <a:avLst/>
            </a:prstTxWarp>
            <a:spAutoFit/>
          </a:bodyPr>
          <a:lstStyle/>
          <a:p>
            <a:pPr>
              <a:defRPr/>
            </a:pPr>
            <a:r>
              <a:rPr lang="ru-RU" u="none" dirty="0">
                <a:solidFill>
                  <a:srgbClr val="070A0D"/>
                </a:solidFill>
              </a:rPr>
              <a:t>План Киевского Кремля в </a:t>
            </a:r>
            <a:r>
              <a:rPr lang="en-US" u="none" dirty="0">
                <a:solidFill>
                  <a:srgbClr val="070A0D"/>
                </a:solidFill>
              </a:rPr>
              <a:t>XII </a:t>
            </a:r>
            <a:r>
              <a:rPr lang="ru-RU" u="none" dirty="0">
                <a:solidFill>
                  <a:srgbClr val="070A0D"/>
                </a:solidFill>
              </a:rPr>
              <a:t>в.</a:t>
            </a:r>
          </a:p>
        </p:txBody>
      </p:sp>
      <p:sp>
        <p:nvSpPr>
          <p:cNvPr id="5" name="Вертикальный свиток 4"/>
          <p:cNvSpPr/>
          <p:nvPr/>
        </p:nvSpPr>
        <p:spPr bwMode="auto">
          <a:xfrm>
            <a:off x="0" y="1428736"/>
            <a:ext cx="5072066" cy="5000660"/>
          </a:xfrm>
          <a:prstGeom prst="verticalScroll">
            <a:avLst/>
          </a:prstGeom>
          <a:blipFill>
            <a:blip r:embed="rId3"/>
            <a:tile tx="0" ty="0" sx="100000" sy="100000" flip="none" algn="tl"/>
          </a:blipFill>
          <a:ln w="12700" cap="sq" cmpd="sng" algn="ctr">
            <a:solidFill>
              <a:srgbClr val="070A0D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Города обносились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деревянными стенами и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башнями, которые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возводились на высоком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земляном валу. Перед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крепостными стенами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вырывали глубокий ров.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Внутри располагались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каменные соборы, хоромы,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улицы мостились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деревянным настилом.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4" name="Picture 6" descr="Рисунок2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214282" y="1258153"/>
            <a:ext cx="4500562" cy="5599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Вертикальный свиток 3"/>
          <p:cNvSpPr/>
          <p:nvPr/>
        </p:nvSpPr>
        <p:spPr bwMode="auto">
          <a:xfrm flipH="1">
            <a:off x="4286248" y="2071678"/>
            <a:ext cx="4714908" cy="4572032"/>
          </a:xfrm>
          <a:prstGeom prst="verticalScroll">
            <a:avLst/>
          </a:prstGeom>
          <a:blipFill>
            <a:blip r:embed="rId3"/>
            <a:tile tx="0" ty="0" sx="100000" sy="100000" flip="none" algn="tl"/>
          </a:blipFill>
          <a:ln w="12700" cap="sq" cmpd="sng" algn="ctr">
            <a:solidFill>
              <a:srgbClr val="070A0D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В городах возникали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рынки. Здесь торговали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крестьяне окрестных </a:t>
            </a:r>
            <a:r>
              <a:rPr lang="ru-RU" b="0" i="1" u="none" dirty="0" err="1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сел,иностранные</a:t>
            </a:r>
            <a:r>
              <a:rPr lang="ru-RU" b="0" i="1" u="none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 купцы.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Среди товаров: оружие,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пряности, ткани,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украшения. Большую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часть жителей города </a:t>
            </a:r>
          </a:p>
          <a:p>
            <a:pPr algn="l">
              <a:buFontTx/>
              <a:buNone/>
              <a:defRPr/>
            </a:pPr>
            <a:r>
              <a:rPr lang="ru-RU" b="0" i="1" u="none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составляли ремесленники.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4594233" cy="584775"/>
          </a:xfrm>
          <a:prstGeom prst="rect">
            <a:avLst/>
          </a:prstGeom>
        </p:spPr>
        <p:txBody>
          <a:bodyPr>
            <a:prstTxWarp prst="textWave1">
              <a:avLst/>
            </a:prstTxWarp>
            <a:spAutoFit/>
          </a:bodyPr>
          <a:lstStyle/>
          <a:p>
            <a:pPr>
              <a:defRPr/>
            </a:pPr>
            <a:r>
              <a:rPr lang="ru-RU" sz="3200" i="1" u="none" kern="0" dirty="0">
                <a:solidFill>
                  <a:srgbClr val="070A0D"/>
                </a:solidFill>
                <a:latin typeface="Times New Roman"/>
                <a:ea typeface="+mj-ea"/>
                <a:cs typeface="+mj-cs"/>
              </a:rPr>
              <a:t>2.Архитектура</a:t>
            </a:r>
          </a:p>
        </p:txBody>
      </p:sp>
      <p:pic>
        <p:nvPicPr>
          <p:cNvPr id="21508" name="Рисунок 7" descr="Рисунок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2286000"/>
            <a:ext cx="4903787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429124" y="2143116"/>
            <a:ext cx="4572000" cy="830997"/>
          </a:xfrm>
          <a:prstGeom prst="rect">
            <a:avLst/>
          </a:prstGeom>
        </p:spPr>
        <p:txBody>
          <a:bodyPr>
            <a:prstTxWarp prst="textChevron">
              <a:avLst/>
            </a:prstTxWarp>
            <a:spAutoFit/>
          </a:bodyPr>
          <a:lstStyle/>
          <a:p>
            <a:pPr>
              <a:defRPr/>
            </a:pPr>
            <a:r>
              <a:rPr lang="ru-RU" u="none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Спасо-Преображенский</a:t>
            </a:r>
            <a:endParaRPr lang="ru-RU" u="none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defRPr/>
            </a:pPr>
            <a:r>
              <a:rPr lang="ru-RU" u="none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собор в </a:t>
            </a:r>
            <a:r>
              <a:rPr lang="ru-RU" u="none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Чернигове</a:t>
            </a:r>
            <a:endParaRPr lang="ru-RU" u="none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Вертикальный свиток 6"/>
          <p:cNvSpPr/>
          <p:nvPr/>
        </p:nvSpPr>
        <p:spPr bwMode="auto">
          <a:xfrm>
            <a:off x="0" y="1428736"/>
            <a:ext cx="4786346" cy="4572032"/>
          </a:xfrm>
          <a:prstGeom prst="verticalScroll">
            <a:avLst/>
          </a:prstGeom>
          <a:blipFill>
            <a:blip r:embed="rId3"/>
            <a:tile tx="0" ty="0" sx="100000" sy="100000" flip="none" algn="tl"/>
          </a:blipFill>
          <a:ln w="12700" cap="sq" cmpd="sng" algn="ctr">
            <a:solidFill>
              <a:srgbClr val="070A0D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В Киевской Руси стали 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появляться каменные 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постройки-церкви и 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соборы. Помимо Софии 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киевской, одним из 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древнейших, дошедшим 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до нас, является 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err="1" smtClean="0">
                <a:solidFill>
                  <a:srgbClr val="070A0D"/>
                </a:solidFill>
                <a:latin typeface="+mj-lt"/>
              </a:rPr>
              <a:t>Спасо</a:t>
            </a: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- Преображенский 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собор в Чернигове 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построенный в 11 в.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В его облике влияние </a:t>
            </a:r>
          </a:p>
          <a:p>
            <a:pPr algn="l">
              <a:lnSpc>
                <a:spcPct val="90000"/>
              </a:lnSpc>
              <a:buFontTx/>
              <a:buNone/>
              <a:defRPr/>
            </a:pPr>
            <a:r>
              <a:rPr lang="ru-RU" b="0" i="1" u="none" dirty="0" smtClean="0">
                <a:solidFill>
                  <a:srgbClr val="070A0D"/>
                </a:solidFill>
                <a:latin typeface="+mj-lt"/>
              </a:rPr>
              <a:t>архитектуры Византии.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1027"/>
          <p:cNvSpPr>
            <a:spLocks noGrp="1" noChangeArrowheads="1"/>
          </p:cNvSpPr>
          <p:nvPr>
            <p:ph type="body" sz="half" idx="2"/>
          </p:nvPr>
        </p:nvSpPr>
        <p:spPr>
          <a:xfrm>
            <a:off x="4714875" y="2286000"/>
            <a:ext cx="4205288" cy="4281488"/>
          </a:xfrm>
          <a:ln w="76200"/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i="1" dirty="0" smtClean="0">
                <a:solidFill>
                  <a:srgbClr val="070A0D"/>
                </a:solidFill>
                <a:latin typeface="+mj-lt"/>
              </a:rPr>
              <a:t>Внутренне убранство храма </a:t>
            </a:r>
          </a:p>
          <a:p>
            <a:pPr>
              <a:buFontTx/>
              <a:buNone/>
              <a:defRPr/>
            </a:pPr>
            <a:r>
              <a:rPr lang="ru-RU" sz="2400" i="1" dirty="0" smtClean="0">
                <a:solidFill>
                  <a:srgbClr val="070A0D"/>
                </a:solidFill>
                <a:latin typeface="+mj-lt"/>
              </a:rPr>
              <a:t>отличалось богатой </a:t>
            </a:r>
          </a:p>
          <a:p>
            <a:pPr>
              <a:buFontTx/>
              <a:buNone/>
              <a:defRPr/>
            </a:pPr>
            <a:r>
              <a:rPr lang="ru-RU" sz="2400" i="1" dirty="0" smtClean="0">
                <a:solidFill>
                  <a:srgbClr val="070A0D"/>
                </a:solidFill>
                <a:latin typeface="+mj-lt"/>
              </a:rPr>
              <a:t>росписью.  Русские </a:t>
            </a:r>
          </a:p>
          <a:p>
            <a:pPr>
              <a:buFontTx/>
              <a:buNone/>
              <a:defRPr/>
            </a:pPr>
            <a:r>
              <a:rPr lang="ru-RU" sz="2400" i="1" dirty="0" smtClean="0">
                <a:solidFill>
                  <a:srgbClr val="070A0D"/>
                </a:solidFill>
                <a:latin typeface="+mj-lt"/>
              </a:rPr>
              <a:t>художники использовали в </a:t>
            </a:r>
          </a:p>
          <a:p>
            <a:pPr>
              <a:buFontTx/>
              <a:buNone/>
              <a:defRPr/>
            </a:pPr>
            <a:r>
              <a:rPr lang="ru-RU" sz="2400" i="1" dirty="0" smtClean="0">
                <a:solidFill>
                  <a:srgbClr val="070A0D"/>
                </a:solidFill>
                <a:latin typeface="+mj-lt"/>
              </a:rPr>
              <a:t>храмах синие и розовые </a:t>
            </a:r>
          </a:p>
          <a:p>
            <a:pPr>
              <a:buFontTx/>
              <a:buNone/>
              <a:defRPr/>
            </a:pPr>
            <a:r>
              <a:rPr lang="ru-RU" sz="2400" i="1" dirty="0" smtClean="0">
                <a:solidFill>
                  <a:srgbClr val="070A0D"/>
                </a:solidFill>
                <a:latin typeface="+mj-lt"/>
              </a:rPr>
              <a:t>оттенки. Церковные </a:t>
            </a:r>
          </a:p>
          <a:p>
            <a:pPr>
              <a:buFontTx/>
              <a:buNone/>
              <a:defRPr/>
            </a:pPr>
            <a:r>
              <a:rPr lang="ru-RU" sz="2400" i="1" dirty="0" smtClean="0">
                <a:solidFill>
                  <a:srgbClr val="070A0D"/>
                </a:solidFill>
                <a:latin typeface="+mj-lt"/>
              </a:rPr>
              <a:t>сооружения отличались </a:t>
            </a:r>
          </a:p>
          <a:p>
            <a:pPr>
              <a:buFontTx/>
              <a:buNone/>
              <a:defRPr/>
            </a:pPr>
            <a:r>
              <a:rPr lang="ru-RU" sz="2400" i="1" dirty="0" smtClean="0">
                <a:solidFill>
                  <a:srgbClr val="070A0D"/>
                </a:solidFill>
                <a:latin typeface="+mj-lt"/>
              </a:rPr>
              <a:t>превосходной акустикой (в </a:t>
            </a:r>
          </a:p>
          <a:p>
            <a:pPr>
              <a:buFontTx/>
              <a:buNone/>
              <a:defRPr/>
            </a:pPr>
            <a:r>
              <a:rPr lang="ru-RU" sz="2400" i="1" dirty="0" smtClean="0">
                <a:solidFill>
                  <a:srgbClr val="070A0D"/>
                </a:solidFill>
                <a:latin typeface="+mj-lt"/>
              </a:rPr>
              <a:t>стены были вмонтированы </a:t>
            </a:r>
          </a:p>
          <a:p>
            <a:pPr>
              <a:buFontTx/>
              <a:buNone/>
              <a:defRPr/>
            </a:pPr>
            <a:r>
              <a:rPr lang="ru-RU" sz="2400" i="1" dirty="0" smtClean="0">
                <a:solidFill>
                  <a:srgbClr val="070A0D"/>
                </a:solidFill>
                <a:latin typeface="+mj-lt"/>
              </a:rPr>
              <a:t>горшки).</a:t>
            </a:r>
          </a:p>
        </p:txBody>
      </p:sp>
      <p:pic>
        <p:nvPicPr>
          <p:cNvPr id="86023" name="Picture 1031" descr="3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0" y="1214422"/>
            <a:ext cx="4455654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0"/>
            <a:ext cx="6143668" cy="461665"/>
          </a:xfrm>
          <a:prstGeom prst="rect">
            <a:avLst/>
          </a:prstGeom>
        </p:spPr>
        <p:txBody>
          <a:bodyPr>
            <a:prstTxWarp prst="textWave1">
              <a:avLst/>
            </a:prstTxWarp>
            <a:spAutoFit/>
          </a:bodyPr>
          <a:lstStyle/>
          <a:p>
            <a:pPr algn="l">
              <a:defRPr/>
            </a:pPr>
            <a:r>
              <a:rPr lang="ru-RU" i="1" u="none" dirty="0">
                <a:solidFill>
                  <a:srgbClr val="070A0D"/>
                </a:solidFill>
              </a:rPr>
              <a:t>Интерьер собора Святой Софии в Киеве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uiExpand="1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57"/>
</p:tagLst>
</file>

<file path=ppt/theme/theme1.xml><?xml version="1.0" encoding="utf-8"?>
<a:theme xmlns:a="http://schemas.openxmlformats.org/drawingml/2006/main" name="План продаж (интерактивная)">
  <a:themeElements>
    <a:clrScheme name="План продаж (интерактивная) 2">
      <a:dk1>
        <a:srgbClr val="003366"/>
      </a:dk1>
      <a:lt1>
        <a:srgbClr val="CCECFF"/>
      </a:lt1>
      <a:dk2>
        <a:srgbClr val="4B3384"/>
      </a:dk2>
      <a:lt2>
        <a:srgbClr val="849CBB"/>
      </a:lt2>
      <a:accent1>
        <a:srgbClr val="90DBFF"/>
      </a:accent1>
      <a:accent2>
        <a:srgbClr val="99FFCC"/>
      </a:accent2>
      <a:accent3>
        <a:srgbClr val="E2F4FF"/>
      </a:accent3>
      <a:accent4>
        <a:srgbClr val="002A56"/>
      </a:accent4>
      <a:accent5>
        <a:srgbClr val="C6EAFF"/>
      </a:accent5>
      <a:accent6>
        <a:srgbClr val="8AE7B9"/>
      </a:accent6>
      <a:hlink>
        <a:srgbClr val="DFC0FF"/>
      </a:hlink>
      <a:folHlink>
        <a:srgbClr val="6DC5DE"/>
      </a:folHlink>
    </a:clrScheme>
    <a:fontScheme name="План продаж (интерактивная)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План продаж (интерактивная)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продаж (интерактивная)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продаж (интерактивная)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Office\Шаблоны\Презентации\План продаж (интерактивная).pot</Template>
  <TotalTime>1330</TotalTime>
  <Words>395</Words>
  <Application>Microsoft Office PowerPoint</Application>
  <PresentationFormat>Экран (4:3)</PresentationFormat>
  <Paragraphs>108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План продаж (интерактивная)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Школа 46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elior</dc:creator>
  <cp:lastModifiedBy>Татуся</cp:lastModifiedBy>
  <cp:revision>109</cp:revision>
  <cp:lastPrinted>1997-01-19T19:09:28Z</cp:lastPrinted>
  <dcterms:created xsi:type="dcterms:W3CDTF">1999-02-10T21:55:04Z</dcterms:created>
  <dcterms:modified xsi:type="dcterms:W3CDTF">2012-04-16T16:59:17Z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