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5" r:id="rId7"/>
    <p:sldId id="266" r:id="rId8"/>
    <p:sldId id="267" r:id="rId9"/>
    <p:sldId id="268" r:id="rId10"/>
    <p:sldId id="261" r:id="rId11"/>
    <p:sldId id="262" r:id="rId12"/>
    <p:sldId id="263" r:id="rId13"/>
    <p:sldId id="264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kiosk/>
    <p:sldAll/>
    <p:penClr>
      <a:srgbClr val="FF0000"/>
    </p:penClr>
  </p:showPr>
  <p:clrMru>
    <a:srgbClr val="33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65" autoAdjust="0"/>
    <p:restoredTop sz="86418" autoAdjust="0"/>
  </p:normalViewPr>
  <p:slideViewPr>
    <p:cSldViewPr>
      <p:cViewPr varScale="1">
        <p:scale>
          <a:sx n="64" d="100"/>
          <a:sy n="64" d="100"/>
        </p:scale>
        <p:origin x="-132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0C810E5-D03D-46BA-804C-77D57606FD3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776F93-7CE8-4EFA-A1D8-CFD51FE2054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1B8C5E-E557-4E06-B62B-05D7F3487D7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A1400D-A902-4A76-AAB2-25152C77D48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E7F1D0-A314-4585-A435-C1BAD43FC06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ADF547-3F07-47CE-A244-F50C0EBF86C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F9C9C6-2696-4899-92FD-1836CE7351B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7DB2F2-3C94-4FD3-9499-1DD2E25E235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60030A-34F0-424F-80CC-F7BF7684EEF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74E707-B7A7-42AD-A1FF-094060DD717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0A17C3-8D3C-4F9C-B80B-AA8B8843FB0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4E287BF3-4A90-4C73-92B0-6E6CDE6A02F4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7" Type="http://schemas.openxmlformats.org/officeDocument/2006/relationships/image" Target="../media/image2.gif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.xml"/><Relationship Id="rId5" Type="http://schemas.openxmlformats.org/officeDocument/2006/relationships/slide" Target="slide9.xml"/><Relationship Id="rId4" Type="http://schemas.openxmlformats.org/officeDocument/2006/relationships/slide" Target="slide2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slide" Target="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gif"/><Relationship Id="rId4" Type="http://schemas.openxmlformats.org/officeDocument/2006/relationships/slide" Target="slide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slide" Target="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gif"/><Relationship Id="rId5" Type="http://schemas.openxmlformats.org/officeDocument/2006/relationships/slide" Target="slide9.xml"/><Relationship Id="rId4" Type="http://schemas.openxmlformats.org/officeDocument/2006/relationships/slide" Target="slide1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slide" Target="slide16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13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13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slide" Target="slide1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gif"/><Relationship Id="rId5" Type="http://schemas.openxmlformats.org/officeDocument/2006/relationships/slide" Target="slide9.xml"/><Relationship Id="rId4" Type="http://schemas.openxmlformats.org/officeDocument/2006/relationships/slide" Target="slide2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1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18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18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9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slide" Target="slide10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slide" Target="slide1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7" Type="http://schemas.openxmlformats.org/officeDocument/2006/relationships/image" Target="../media/image3.gif"/><Relationship Id="rId2" Type="http://schemas.openxmlformats.org/officeDocument/2006/relationships/slide" Target="slide5.xml"/><Relationship Id="rId1" Type="http://schemas.openxmlformats.org/officeDocument/2006/relationships/slideLayout" Target="../slideLayouts/slideLayout1.xml"/><Relationship Id="rId6" Type="http://schemas.openxmlformats.org/officeDocument/2006/relationships/slide" Target="slide8.xml"/><Relationship Id="rId5" Type="http://schemas.openxmlformats.org/officeDocument/2006/relationships/slide" Target="slide4.xml"/><Relationship Id="rId4" Type="http://schemas.openxmlformats.org/officeDocument/2006/relationships/slide" Target="slide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slide" Target="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gif"/><Relationship Id="rId5" Type="http://schemas.openxmlformats.org/officeDocument/2006/relationships/slide" Target="slide22.xml"/><Relationship Id="rId4" Type="http://schemas.openxmlformats.org/officeDocument/2006/relationships/slide" Target="slide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927042" y="1916832"/>
            <a:ext cx="6216958" cy="1015663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ГОСУДАРСТВО</a:t>
            </a:r>
            <a:endParaRPr lang="ru-RU" sz="6000" b="1" cap="none" spc="200" dirty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chemeClr val="accent3">
                  <a:satMod val="200000"/>
                  <a:alpha val="50000"/>
                </a:schemeClr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</p:txBody>
      </p:sp>
      <p:sp>
        <p:nvSpPr>
          <p:cNvPr id="7" name="Багетная рамка 6">
            <a:hlinkClick r:id="rId2" action="ppaction://hlinksldjump"/>
          </p:cNvPr>
          <p:cNvSpPr/>
          <p:nvPr/>
        </p:nvSpPr>
        <p:spPr>
          <a:xfrm>
            <a:off x="0" y="0"/>
            <a:ext cx="2699792" cy="1152128"/>
          </a:xfrm>
          <a:prstGeom prst="bevel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ОСНОВНОЕ ПОНЯТИЕ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8" name="Багетная рамка 7">
            <a:hlinkClick r:id="rId3" action="ppaction://hlinksldjump"/>
          </p:cNvPr>
          <p:cNvSpPr/>
          <p:nvPr/>
        </p:nvSpPr>
        <p:spPr>
          <a:xfrm>
            <a:off x="0" y="2852936"/>
            <a:ext cx="2699792" cy="1152128"/>
          </a:xfrm>
          <a:prstGeom prst="bevel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ПРИЗНАКИ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9" name="Багетная рамка 8">
            <a:hlinkClick r:id="rId4" action="ppaction://hlinksldjump"/>
          </p:cNvPr>
          <p:cNvSpPr/>
          <p:nvPr/>
        </p:nvSpPr>
        <p:spPr>
          <a:xfrm>
            <a:off x="0" y="4293096"/>
            <a:ext cx="2699792" cy="1152128"/>
          </a:xfrm>
          <a:prstGeom prst="bevel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ФУНКЦИИ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10" name="Багетная рамка 9">
            <a:hlinkClick r:id="rId5" action="ppaction://hlinksldjump"/>
          </p:cNvPr>
          <p:cNvSpPr/>
          <p:nvPr/>
        </p:nvSpPr>
        <p:spPr>
          <a:xfrm>
            <a:off x="0" y="5705872"/>
            <a:ext cx="2699792" cy="1152128"/>
          </a:xfrm>
          <a:prstGeom prst="bevel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ФОРМЫ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11" name="Багетная рамка 10">
            <a:hlinkClick r:id="rId6" action="ppaction://hlinksldjump"/>
          </p:cNvPr>
          <p:cNvSpPr/>
          <p:nvPr/>
        </p:nvSpPr>
        <p:spPr>
          <a:xfrm>
            <a:off x="0" y="1412776"/>
            <a:ext cx="2699792" cy="1152128"/>
          </a:xfrm>
          <a:prstGeom prst="bevel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ПРОИСХОЖДЕНИЕ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28287" y="4710623"/>
            <a:ext cx="4224233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Учитель обществознания </a:t>
            </a:r>
          </a:p>
          <a:p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Алексеев Михаил Валерьевич</a:t>
            </a:r>
            <a:b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МКОУ СОШ № 5 с. Шумное </a:t>
            </a:r>
          </a:p>
          <a:p>
            <a:r>
              <a:rPr lang="ru-RU" sz="2800" dirty="0" err="1" smtClean="0">
                <a:solidFill>
                  <a:schemeClr val="bg1"/>
                </a:solidFill>
                <a:latin typeface="Monotype Corsiva" pitchFamily="66" charset="0"/>
              </a:rPr>
              <a:t>Чугуевского</a:t>
            </a: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 района </a:t>
            </a:r>
          </a:p>
          <a:p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Приморского края</a:t>
            </a:r>
            <a:endParaRPr lang="ru-RU" sz="2800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pic>
        <p:nvPicPr>
          <p:cNvPr id="14" name="Рисунок 13" descr="knigi-186.gif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859560" y="2852936"/>
            <a:ext cx="1944688" cy="194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shade val="30000"/>
                <a:satMod val="115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1547664" y="404664"/>
            <a:ext cx="6048672" cy="2016224"/>
          </a:xfrm>
          <a:prstGeom prst="ellipse">
            <a:avLst/>
          </a:prstGeom>
          <a:solidFill>
            <a:schemeClr val="accent5">
              <a:lumMod val="25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Формы государственного правления</a:t>
            </a:r>
            <a:endParaRPr lang="ru-RU" sz="3600" b="1" dirty="0"/>
          </a:p>
        </p:txBody>
      </p:sp>
      <p:sp>
        <p:nvSpPr>
          <p:cNvPr id="3" name="Овал 2">
            <a:hlinkClick r:id="rId2" action="ppaction://hlinksldjump"/>
          </p:cNvPr>
          <p:cNvSpPr/>
          <p:nvPr/>
        </p:nvSpPr>
        <p:spPr>
          <a:xfrm>
            <a:off x="179512" y="3068960"/>
            <a:ext cx="4104456" cy="1368152"/>
          </a:xfrm>
          <a:prstGeom prst="ellipse">
            <a:avLst/>
          </a:prstGeom>
          <a:solidFill>
            <a:schemeClr val="accent5">
              <a:lumMod val="25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Монархия</a:t>
            </a:r>
            <a:endParaRPr lang="ru-RU" sz="3600" b="1" dirty="0"/>
          </a:p>
        </p:txBody>
      </p:sp>
      <p:sp>
        <p:nvSpPr>
          <p:cNvPr id="4" name="Овал 3">
            <a:hlinkClick r:id="rId3" action="ppaction://hlinksldjump"/>
          </p:cNvPr>
          <p:cNvSpPr/>
          <p:nvPr/>
        </p:nvSpPr>
        <p:spPr>
          <a:xfrm>
            <a:off x="4067944" y="4077072"/>
            <a:ext cx="4464496" cy="1368152"/>
          </a:xfrm>
          <a:prstGeom prst="ellipse">
            <a:avLst/>
          </a:prstGeom>
          <a:solidFill>
            <a:schemeClr val="accent5">
              <a:lumMod val="25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Республика</a:t>
            </a:r>
            <a:endParaRPr lang="ru-RU" sz="3600" b="1" dirty="0"/>
          </a:p>
        </p:txBody>
      </p:sp>
      <p:sp>
        <p:nvSpPr>
          <p:cNvPr id="5" name="Выгнутая влево стрелка 4"/>
          <p:cNvSpPr/>
          <p:nvPr/>
        </p:nvSpPr>
        <p:spPr>
          <a:xfrm>
            <a:off x="683568" y="1772816"/>
            <a:ext cx="1080120" cy="1584176"/>
          </a:xfrm>
          <a:prstGeom prst="curvedRightArrow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Выгнутая вправо стрелка 5"/>
          <p:cNvSpPr/>
          <p:nvPr/>
        </p:nvSpPr>
        <p:spPr>
          <a:xfrm rot="21361293">
            <a:off x="7351547" y="1679722"/>
            <a:ext cx="1566903" cy="2850484"/>
          </a:xfrm>
          <a:prstGeom prst="curvedLeftArrow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Управляющая кнопка: возврат 6">
            <a:hlinkClick r:id="rId4" action="ppaction://hlinksldjump" highlightClick="1"/>
          </p:cNvPr>
          <p:cNvSpPr/>
          <p:nvPr/>
        </p:nvSpPr>
        <p:spPr>
          <a:xfrm>
            <a:off x="4427984" y="6309320"/>
            <a:ext cx="576064" cy="54868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2050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19696917" flipH="1">
            <a:off x="539552" y="4725144"/>
            <a:ext cx="960107" cy="360040"/>
          </a:xfrm>
          <a:prstGeom prst="rect">
            <a:avLst/>
          </a:prstGeom>
        </p:spPr>
      </p:pic>
      <p:sp>
        <p:nvSpPr>
          <p:cNvPr id="9" name="Управляющая кнопка: домой 8">
            <a:hlinkClick r:id="" action="ppaction://hlinkshowjump?jump=firstslide" highlightClick="1"/>
          </p:cNvPr>
          <p:cNvSpPr/>
          <p:nvPr/>
        </p:nvSpPr>
        <p:spPr>
          <a:xfrm>
            <a:off x="7020272" y="6309320"/>
            <a:ext cx="504056" cy="54868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 descr="2050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1856863">
            <a:off x="7404358" y="5520728"/>
            <a:ext cx="952635" cy="357238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shade val="30000"/>
                <a:satMod val="115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2411760" y="332656"/>
            <a:ext cx="4104456" cy="1368152"/>
          </a:xfrm>
          <a:prstGeom prst="ellipse">
            <a:avLst/>
          </a:prstGeom>
          <a:solidFill>
            <a:schemeClr val="accent5">
              <a:lumMod val="25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Монархия</a:t>
            </a:r>
            <a:endParaRPr lang="ru-RU" sz="3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051720" y="1916832"/>
            <a:ext cx="784887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Форма правления, при которой власть передаётся по наследству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6" name="Рисунок 5" descr="2049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1844824"/>
            <a:ext cx="1314450" cy="1314450"/>
          </a:xfrm>
          <a:prstGeom prst="rect">
            <a:avLst/>
          </a:prstGeom>
        </p:spPr>
      </p:pic>
      <p:sp>
        <p:nvSpPr>
          <p:cNvPr id="9" name="Скругленный прямоугольник 8"/>
          <p:cNvSpPr/>
          <p:nvPr/>
        </p:nvSpPr>
        <p:spPr>
          <a:xfrm>
            <a:off x="251520" y="3284984"/>
            <a:ext cx="8712968" cy="2952328"/>
          </a:xfrm>
          <a:prstGeom prst="roundRect">
            <a:avLst/>
          </a:prstGeom>
          <a:solidFill>
            <a:schemeClr val="accent4">
              <a:lumMod val="75000"/>
              <a:lumOff val="25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Wingdings" pitchFamily="2" charset="2"/>
              <a:buChar char="Ø"/>
            </a:pPr>
            <a:r>
              <a:rPr lang="ru-RU" sz="3600" b="1" dirty="0" smtClean="0">
                <a:solidFill>
                  <a:schemeClr val="bg1"/>
                </a:solidFill>
              </a:rPr>
              <a:t>сословно – представительная</a:t>
            </a:r>
          </a:p>
          <a:p>
            <a:pPr>
              <a:buFont typeface="Wingdings" pitchFamily="2" charset="2"/>
              <a:buChar char="Ø"/>
            </a:pPr>
            <a:r>
              <a:rPr lang="ru-RU" sz="3600" b="1" dirty="0" smtClean="0">
                <a:solidFill>
                  <a:schemeClr val="bg1"/>
                </a:solidFill>
              </a:rPr>
              <a:t> абсолютная</a:t>
            </a:r>
          </a:p>
          <a:p>
            <a:pPr>
              <a:buFont typeface="Wingdings" pitchFamily="2" charset="2"/>
              <a:buChar char="Ø"/>
            </a:pPr>
            <a:r>
              <a:rPr lang="ru-RU" sz="3600" b="1" dirty="0" smtClean="0">
                <a:solidFill>
                  <a:schemeClr val="bg1"/>
                </a:solidFill>
              </a:rPr>
              <a:t> ограниченная (конституционная, парламентская)</a:t>
            </a:r>
          </a:p>
          <a:p>
            <a:pPr algn="ctr"/>
            <a:endParaRPr lang="ru-RU" dirty="0"/>
          </a:p>
        </p:txBody>
      </p:sp>
      <p:sp>
        <p:nvSpPr>
          <p:cNvPr id="10" name="Управляющая кнопка: возврат 9">
            <a:hlinkClick r:id="" action="ppaction://hlinkshowjump?jump=lastslideviewed" highlightClick="1"/>
          </p:cNvPr>
          <p:cNvSpPr/>
          <p:nvPr/>
        </p:nvSpPr>
        <p:spPr>
          <a:xfrm>
            <a:off x="4067944" y="6381328"/>
            <a:ext cx="576064" cy="476672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shade val="30000"/>
                <a:satMod val="115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2411760" y="332656"/>
            <a:ext cx="4104456" cy="1368152"/>
          </a:xfrm>
          <a:prstGeom prst="ellipse">
            <a:avLst/>
          </a:prstGeom>
          <a:solidFill>
            <a:schemeClr val="accent5">
              <a:lumMod val="25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Республика</a:t>
            </a:r>
            <a:endParaRPr lang="ru-RU" sz="3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051720" y="1916832"/>
            <a:ext cx="784887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Форма правления, при которой власть избирается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6" name="Рисунок 5" descr="2049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1844824"/>
            <a:ext cx="1314450" cy="1314450"/>
          </a:xfrm>
          <a:prstGeom prst="rect">
            <a:avLst/>
          </a:prstGeom>
        </p:spPr>
      </p:pic>
      <p:sp>
        <p:nvSpPr>
          <p:cNvPr id="7" name="Скругленный прямоугольник 6"/>
          <p:cNvSpPr/>
          <p:nvPr/>
        </p:nvSpPr>
        <p:spPr>
          <a:xfrm>
            <a:off x="251520" y="3284984"/>
            <a:ext cx="8712968" cy="2952328"/>
          </a:xfrm>
          <a:prstGeom prst="roundRect">
            <a:avLst/>
          </a:prstGeom>
          <a:solidFill>
            <a:schemeClr val="accent4">
              <a:lumMod val="75000"/>
              <a:lumOff val="25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Wingdings" pitchFamily="2" charset="2"/>
              <a:buChar char="Ø"/>
            </a:pPr>
            <a:r>
              <a:rPr lang="ru-RU" sz="3600" b="1" dirty="0" smtClean="0">
                <a:solidFill>
                  <a:schemeClr val="bg1"/>
                </a:solidFill>
              </a:rPr>
              <a:t>президентская</a:t>
            </a:r>
          </a:p>
          <a:p>
            <a:pPr>
              <a:buFont typeface="Wingdings" pitchFamily="2" charset="2"/>
              <a:buChar char="Ø"/>
            </a:pPr>
            <a:r>
              <a:rPr lang="ru-RU" sz="3600" b="1" dirty="0" smtClean="0">
                <a:solidFill>
                  <a:schemeClr val="bg1"/>
                </a:solidFill>
              </a:rPr>
              <a:t> парламентская</a:t>
            </a:r>
          </a:p>
          <a:p>
            <a:pPr>
              <a:buFont typeface="Wingdings" pitchFamily="2" charset="2"/>
              <a:buChar char="Ø"/>
            </a:pPr>
            <a:r>
              <a:rPr lang="ru-RU" sz="3600" b="1" dirty="0" smtClean="0">
                <a:solidFill>
                  <a:schemeClr val="bg1"/>
                </a:solidFill>
              </a:rPr>
              <a:t> смешанная</a:t>
            </a:r>
          </a:p>
          <a:p>
            <a:pPr algn="ctr"/>
            <a:endParaRPr lang="ru-RU" dirty="0"/>
          </a:p>
        </p:txBody>
      </p:sp>
      <p:sp>
        <p:nvSpPr>
          <p:cNvPr id="8" name="Управляющая кнопка: возврат 7">
            <a:hlinkClick r:id="" action="ppaction://hlinkshowjump?jump=lastslideviewed" highlightClick="1"/>
          </p:cNvPr>
          <p:cNvSpPr/>
          <p:nvPr/>
        </p:nvSpPr>
        <p:spPr>
          <a:xfrm>
            <a:off x="3995936" y="6309320"/>
            <a:ext cx="720080" cy="54868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shade val="30000"/>
                <a:satMod val="115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1547664" y="188640"/>
            <a:ext cx="6048672" cy="2016224"/>
          </a:xfrm>
          <a:prstGeom prst="ellipse">
            <a:avLst/>
          </a:prstGeom>
          <a:solidFill>
            <a:schemeClr val="accent5">
              <a:lumMod val="25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Формы государственного устройства</a:t>
            </a:r>
            <a:endParaRPr lang="ru-RU" sz="3600" b="1" dirty="0"/>
          </a:p>
        </p:txBody>
      </p:sp>
      <p:sp>
        <p:nvSpPr>
          <p:cNvPr id="5" name="Скругленный прямоугольник 4">
            <a:hlinkClick r:id="rId2" action="ppaction://hlinksldjump"/>
          </p:cNvPr>
          <p:cNvSpPr/>
          <p:nvPr/>
        </p:nvSpPr>
        <p:spPr>
          <a:xfrm>
            <a:off x="1835696" y="2708920"/>
            <a:ext cx="6624736" cy="936104"/>
          </a:xfrm>
          <a:prstGeom prst="roundRect">
            <a:avLst/>
          </a:prstGeom>
          <a:solidFill>
            <a:schemeClr val="tx2">
              <a:lumMod val="75000"/>
              <a:lumOff val="2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УНИТАРНАЯ</a:t>
            </a:r>
            <a:endParaRPr lang="ru-RU" sz="4000" b="1" dirty="0"/>
          </a:p>
        </p:txBody>
      </p:sp>
      <p:sp>
        <p:nvSpPr>
          <p:cNvPr id="6" name="Скругленный прямоугольник 5">
            <a:hlinkClick r:id="rId3" action="ppaction://hlinksldjump"/>
          </p:cNvPr>
          <p:cNvSpPr/>
          <p:nvPr/>
        </p:nvSpPr>
        <p:spPr>
          <a:xfrm>
            <a:off x="1835696" y="3861048"/>
            <a:ext cx="6624736" cy="936104"/>
          </a:xfrm>
          <a:prstGeom prst="roundRect">
            <a:avLst/>
          </a:prstGeom>
          <a:solidFill>
            <a:schemeClr val="tx2">
              <a:lumMod val="75000"/>
              <a:lumOff val="2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ФЕДЕРАЦИЯ</a:t>
            </a:r>
            <a:endParaRPr lang="ru-RU" sz="4000" b="1" dirty="0"/>
          </a:p>
        </p:txBody>
      </p:sp>
      <p:sp>
        <p:nvSpPr>
          <p:cNvPr id="7" name="Скругленный прямоугольник 6">
            <a:hlinkClick r:id="rId4" action="ppaction://hlinksldjump"/>
          </p:cNvPr>
          <p:cNvSpPr/>
          <p:nvPr/>
        </p:nvSpPr>
        <p:spPr>
          <a:xfrm>
            <a:off x="1835696" y="5085184"/>
            <a:ext cx="6624736" cy="936104"/>
          </a:xfrm>
          <a:prstGeom prst="roundRect">
            <a:avLst/>
          </a:prstGeom>
          <a:solidFill>
            <a:schemeClr val="tx2">
              <a:lumMod val="75000"/>
              <a:lumOff val="2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КОНФЕДЕРАЦИЯ</a:t>
            </a:r>
            <a:endParaRPr lang="ru-RU" sz="4000" dirty="0"/>
          </a:p>
        </p:txBody>
      </p:sp>
      <p:sp>
        <p:nvSpPr>
          <p:cNvPr id="8" name="Управляющая кнопка: возврат 7">
            <a:hlinkClick r:id="rId5" action="ppaction://hlinksldjump" highlightClick="1"/>
          </p:cNvPr>
          <p:cNvSpPr/>
          <p:nvPr/>
        </p:nvSpPr>
        <p:spPr>
          <a:xfrm>
            <a:off x="4139952" y="6309320"/>
            <a:ext cx="576064" cy="54868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 descr="2049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21246" y="2690614"/>
            <a:ext cx="1314450" cy="1314450"/>
          </a:xfrm>
          <a:prstGeom prst="rect">
            <a:avLst/>
          </a:prstGeom>
        </p:spPr>
      </p:pic>
      <p:pic>
        <p:nvPicPr>
          <p:cNvPr id="10" name="Рисунок 9" descr="2049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21246" y="3842742"/>
            <a:ext cx="1314450" cy="1314450"/>
          </a:xfrm>
          <a:prstGeom prst="rect">
            <a:avLst/>
          </a:prstGeom>
        </p:spPr>
      </p:pic>
      <p:pic>
        <p:nvPicPr>
          <p:cNvPr id="11" name="Рисунок 10" descr="2049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21246" y="4941168"/>
            <a:ext cx="1314450" cy="131445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shade val="30000"/>
                <a:satMod val="115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179512" y="188640"/>
            <a:ext cx="8712968" cy="2952328"/>
          </a:xfrm>
          <a:prstGeom prst="roundRect">
            <a:avLst/>
          </a:prstGeom>
          <a:solidFill>
            <a:schemeClr val="accent4">
              <a:lumMod val="75000"/>
              <a:lumOff val="25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b="1" dirty="0" smtClean="0">
                <a:solidFill>
                  <a:srgbClr val="FFC000"/>
                </a:solidFill>
                <a:latin typeface="Corbel" pitchFamily="34" charset="0"/>
              </a:rPr>
              <a:t>Унитарное государство </a:t>
            </a:r>
            <a:r>
              <a:rPr lang="ru-RU" sz="3600" b="1" dirty="0" smtClean="0">
                <a:solidFill>
                  <a:schemeClr val="bg1"/>
                </a:solidFill>
                <a:latin typeface="Corbel" pitchFamily="34" charset="0"/>
              </a:rPr>
              <a:t>– это простое, единое государство, не имеющее в своём составе иных государственных образований, обладающих политической самостоятельностью </a:t>
            </a:r>
            <a:endParaRPr lang="ru-RU" sz="3600" b="1" dirty="0" smtClean="0">
              <a:solidFill>
                <a:schemeClr val="bg1"/>
              </a:solidFill>
            </a:endParaRPr>
          </a:p>
          <a:p>
            <a:pPr algn="ctr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23528" y="3212976"/>
            <a:ext cx="22541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Признаки:</a:t>
            </a:r>
            <a:endParaRPr lang="ru-RU" sz="3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0" y="3833172"/>
            <a:ext cx="946854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 smtClean="0">
                <a:solidFill>
                  <a:srgbClr val="FF0000"/>
                </a:solidFill>
              </a:rPr>
              <a:t>- территория делится на административно – территориальные единицы , не обладающие  признаками суверенитета</a:t>
            </a:r>
          </a:p>
          <a:p>
            <a:endParaRPr lang="ru-RU" sz="2200" dirty="0"/>
          </a:p>
        </p:txBody>
      </p:sp>
      <p:sp>
        <p:nvSpPr>
          <p:cNvPr id="9" name="TextBox 8"/>
          <p:cNvSpPr txBox="1"/>
          <p:nvPr/>
        </p:nvSpPr>
        <p:spPr>
          <a:xfrm>
            <a:off x="0" y="4686816"/>
            <a:ext cx="914400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 smtClean="0">
                <a:solidFill>
                  <a:srgbClr val="FF0000"/>
                </a:solidFill>
              </a:rPr>
              <a:t>- административно – территориальные единицы подчиняются центральным органам власти</a:t>
            </a:r>
          </a:p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5550912"/>
            <a:ext cx="914400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 smtClean="0">
                <a:solidFill>
                  <a:srgbClr val="FF0000"/>
                </a:solidFill>
              </a:rPr>
              <a:t>- действует одна конституция , одна система высших органов власти</a:t>
            </a:r>
          </a:p>
          <a:p>
            <a:endParaRPr lang="ru-RU" dirty="0"/>
          </a:p>
        </p:txBody>
      </p:sp>
      <p:sp>
        <p:nvSpPr>
          <p:cNvPr id="11" name="Управляющая кнопка: возврат 10">
            <a:hlinkClick r:id="" action="ppaction://hlinkshowjump?jump=lastslideviewed" highlightClick="1"/>
          </p:cNvPr>
          <p:cNvSpPr/>
          <p:nvPr/>
        </p:nvSpPr>
        <p:spPr>
          <a:xfrm>
            <a:off x="4932040" y="6309320"/>
            <a:ext cx="504056" cy="54868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shade val="30000"/>
                <a:satMod val="115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79512" y="188640"/>
            <a:ext cx="8784976" cy="6480720"/>
          </a:xfrm>
          <a:prstGeom prst="roundRect">
            <a:avLst/>
          </a:prstGeom>
          <a:solidFill>
            <a:schemeClr val="accent4">
              <a:lumMod val="75000"/>
              <a:lumOff val="25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 smtClean="0">
                <a:solidFill>
                  <a:srgbClr val="FFC000"/>
                </a:solidFill>
              </a:rPr>
              <a:t>Федерация</a:t>
            </a:r>
          </a:p>
          <a:p>
            <a:r>
              <a:rPr lang="ru-RU" sz="3200" b="1" dirty="0" smtClean="0">
                <a:solidFill>
                  <a:schemeClr val="bg1"/>
                </a:solidFill>
              </a:rPr>
              <a:t> –это сложное союзное государство, возникшее в результате объединения ряда государств или государственных образований (субъектов федерации), обладающих относительной политической самостоятельностью;</a:t>
            </a:r>
          </a:p>
          <a:p>
            <a:pPr>
              <a:buFontTx/>
              <a:buChar char="-"/>
            </a:pPr>
            <a:r>
              <a:rPr lang="ru-RU" sz="3200" b="1" dirty="0" smtClean="0">
                <a:solidFill>
                  <a:schemeClr val="bg1"/>
                </a:solidFill>
              </a:rPr>
              <a:t>это децентрализованное государство, в котором разграничивается компетенция между  центральными (федеральными) органами власти и органами его составных частей(субъектов).</a:t>
            </a:r>
            <a:endParaRPr lang="ru-RU" sz="3200" b="1" dirty="0">
              <a:solidFill>
                <a:schemeClr val="bg1"/>
              </a:solidFill>
            </a:endParaRPr>
          </a:p>
        </p:txBody>
      </p:sp>
      <p:pic>
        <p:nvPicPr>
          <p:cNvPr id="5" name="Рисунок 4" descr="2050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8183893" y="6497960"/>
            <a:ext cx="960107" cy="36004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shade val="30000"/>
                <a:satMod val="115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71600" y="260648"/>
            <a:ext cx="46484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Признаки федерации</a:t>
            </a:r>
            <a:r>
              <a:rPr lang="ru-RU" sz="3200" dirty="0" smtClean="0"/>
              <a:t>: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141984" y="1357025"/>
            <a:ext cx="9002016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- единое социально – экономическое  пространство, единая денежная  система, единое гражданство, единые для всех субъектов федерации органы государственной власти (федеральной), федеральная конституция и законы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51520" y="3382541"/>
            <a:ext cx="8352928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- субъекты федерации имеют собственное административное деление, собственные конституции или уставы, законодательные и исполнительные органы</a:t>
            </a: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51521" y="5118283"/>
            <a:ext cx="88924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- разграничение полномочий между субъектами федерации и федеральным центром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8" name="Управляющая кнопка: возврат 7">
            <a:hlinkClick r:id="rId2" action="ppaction://hlinksldjump" highlightClick="1"/>
          </p:cNvPr>
          <p:cNvSpPr/>
          <p:nvPr/>
        </p:nvSpPr>
        <p:spPr>
          <a:xfrm>
            <a:off x="4139952" y="6237312"/>
            <a:ext cx="576064" cy="62068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shade val="30000"/>
                <a:satMod val="115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79512" y="908720"/>
            <a:ext cx="8784976" cy="3456384"/>
          </a:xfrm>
          <a:prstGeom prst="roundRect">
            <a:avLst/>
          </a:prstGeom>
          <a:solidFill>
            <a:schemeClr val="accent4">
              <a:lumMod val="75000"/>
              <a:lumOff val="25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 smtClean="0">
                <a:solidFill>
                  <a:srgbClr val="FFC000"/>
                </a:solidFill>
              </a:rPr>
              <a:t>Конфедерация </a:t>
            </a:r>
            <a:r>
              <a:rPr lang="ru-RU" sz="3200" b="1" dirty="0" smtClean="0">
                <a:solidFill>
                  <a:schemeClr val="bg1"/>
                </a:solidFill>
              </a:rPr>
              <a:t> – </a:t>
            </a:r>
            <a:r>
              <a:rPr lang="ru-RU" sz="3200" b="1" dirty="0" smtClean="0">
                <a:solidFill>
                  <a:schemeClr val="bg1"/>
                </a:solidFill>
                <a:latin typeface="Corbel" pitchFamily="34" charset="0"/>
              </a:rPr>
              <a:t>это постоянный союз суверенных государств, созданный для достижения каких- либо общих целей (экономических, военных и др.)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5" name="Управляющая кнопка: возврат 4">
            <a:hlinkClick r:id="rId2" action="ppaction://hlinksldjump" highlightClick="1"/>
          </p:cNvPr>
          <p:cNvSpPr/>
          <p:nvPr/>
        </p:nvSpPr>
        <p:spPr>
          <a:xfrm>
            <a:off x="3995936" y="6165304"/>
            <a:ext cx="792088" cy="69269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shade val="30000"/>
                <a:satMod val="115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1547664" y="188640"/>
            <a:ext cx="6048672" cy="2016224"/>
          </a:xfrm>
          <a:prstGeom prst="ellipse">
            <a:avLst/>
          </a:prstGeom>
          <a:solidFill>
            <a:schemeClr val="accent5">
              <a:lumMod val="25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Формы политического режима</a:t>
            </a:r>
            <a:endParaRPr lang="ru-RU" sz="3600" b="1" dirty="0"/>
          </a:p>
        </p:txBody>
      </p:sp>
      <p:sp>
        <p:nvSpPr>
          <p:cNvPr id="6" name="Скругленный прямоугольник 5">
            <a:hlinkClick r:id="rId2" action="ppaction://hlinksldjump"/>
          </p:cNvPr>
          <p:cNvSpPr/>
          <p:nvPr/>
        </p:nvSpPr>
        <p:spPr>
          <a:xfrm>
            <a:off x="1890514" y="2708920"/>
            <a:ext cx="6624736" cy="936104"/>
          </a:xfrm>
          <a:prstGeom prst="roundRect">
            <a:avLst/>
          </a:prstGeom>
          <a:solidFill>
            <a:schemeClr val="tx2">
              <a:lumMod val="75000"/>
              <a:lumOff val="2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Демократия</a:t>
            </a:r>
            <a:endParaRPr lang="ru-RU" sz="4000" b="1" dirty="0"/>
          </a:p>
        </p:txBody>
      </p:sp>
      <p:sp>
        <p:nvSpPr>
          <p:cNvPr id="7" name="Скругленный прямоугольник 6">
            <a:hlinkClick r:id="rId3" action="ppaction://hlinksldjump"/>
          </p:cNvPr>
          <p:cNvSpPr/>
          <p:nvPr/>
        </p:nvSpPr>
        <p:spPr>
          <a:xfrm>
            <a:off x="1890514" y="3861048"/>
            <a:ext cx="6624736" cy="936104"/>
          </a:xfrm>
          <a:prstGeom prst="roundRect">
            <a:avLst/>
          </a:prstGeom>
          <a:solidFill>
            <a:schemeClr val="tx2">
              <a:lumMod val="75000"/>
              <a:lumOff val="2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Авторитаризм</a:t>
            </a:r>
            <a:endParaRPr lang="ru-RU" sz="4000" b="1" dirty="0"/>
          </a:p>
        </p:txBody>
      </p:sp>
      <p:sp>
        <p:nvSpPr>
          <p:cNvPr id="8" name="Скругленный прямоугольник 7">
            <a:hlinkClick r:id="rId4" action="ppaction://hlinksldjump"/>
          </p:cNvPr>
          <p:cNvSpPr/>
          <p:nvPr/>
        </p:nvSpPr>
        <p:spPr>
          <a:xfrm>
            <a:off x="1979712" y="5085184"/>
            <a:ext cx="6624736" cy="936104"/>
          </a:xfrm>
          <a:prstGeom prst="roundRect">
            <a:avLst/>
          </a:prstGeom>
          <a:solidFill>
            <a:schemeClr val="tx2">
              <a:lumMod val="75000"/>
              <a:lumOff val="2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Тоталитаризм</a:t>
            </a:r>
            <a:endParaRPr lang="ru-RU" sz="4000" dirty="0"/>
          </a:p>
        </p:txBody>
      </p:sp>
      <p:sp>
        <p:nvSpPr>
          <p:cNvPr id="9" name="Управляющая кнопка: возврат 8">
            <a:hlinkClick r:id="rId5" action="ppaction://hlinksldjump" highlightClick="1"/>
          </p:cNvPr>
          <p:cNvSpPr/>
          <p:nvPr/>
        </p:nvSpPr>
        <p:spPr>
          <a:xfrm>
            <a:off x="4572000" y="6309320"/>
            <a:ext cx="576064" cy="54868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 descr="2049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76064" y="2636912"/>
            <a:ext cx="1314450" cy="1314450"/>
          </a:xfrm>
          <a:prstGeom prst="rect">
            <a:avLst/>
          </a:prstGeom>
        </p:spPr>
      </p:pic>
      <p:pic>
        <p:nvPicPr>
          <p:cNvPr id="11" name="Рисунок 10" descr="2049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39552" y="3861048"/>
            <a:ext cx="1314450" cy="1314450"/>
          </a:xfrm>
          <a:prstGeom prst="rect">
            <a:avLst/>
          </a:prstGeom>
        </p:spPr>
      </p:pic>
      <p:pic>
        <p:nvPicPr>
          <p:cNvPr id="12" name="Рисунок 11" descr="2049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11560" y="5013176"/>
            <a:ext cx="1314450" cy="131445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shade val="30000"/>
                <a:satMod val="115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179512" y="836712"/>
            <a:ext cx="8784976" cy="4392488"/>
          </a:xfrm>
          <a:prstGeom prst="roundRect">
            <a:avLst/>
          </a:prstGeom>
          <a:solidFill>
            <a:schemeClr val="accent4">
              <a:lumMod val="75000"/>
              <a:lumOff val="25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b="1" dirty="0" smtClean="0">
                <a:solidFill>
                  <a:srgbClr val="FF0000"/>
                </a:solidFill>
                <a:latin typeface="Corbel" pitchFamily="34" charset="0"/>
              </a:rPr>
              <a:t>Демократический режим </a:t>
            </a:r>
            <a:r>
              <a:rPr lang="ru-RU" sz="4000" b="1" dirty="0" smtClean="0">
                <a:solidFill>
                  <a:schemeClr val="bg1"/>
                </a:solidFill>
                <a:latin typeface="Corbel" pitchFamily="34" charset="0"/>
              </a:rPr>
              <a:t>–это </a:t>
            </a:r>
            <a:r>
              <a:rPr lang="ru-RU" sz="4000" b="1" dirty="0" err="1" smtClean="0">
                <a:solidFill>
                  <a:schemeClr val="bg1"/>
                </a:solidFill>
                <a:latin typeface="Corbel" pitchFamily="34" charset="0"/>
              </a:rPr>
              <a:t>политико</a:t>
            </a:r>
            <a:r>
              <a:rPr lang="ru-RU" sz="4000" b="1" dirty="0" smtClean="0">
                <a:solidFill>
                  <a:schemeClr val="bg1"/>
                </a:solidFill>
                <a:latin typeface="Corbel" pitchFamily="34" charset="0"/>
              </a:rPr>
              <a:t> – правовой режим, основанный на признании народа источником и субъектом власти</a:t>
            </a:r>
            <a:endParaRPr lang="ru-RU" sz="4000" b="1" dirty="0" smtClean="0">
              <a:solidFill>
                <a:schemeClr val="bg1"/>
              </a:solidFill>
            </a:endParaRPr>
          </a:p>
          <a:p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4" name="Управляющая кнопка: возврат 3">
            <a:hlinkClick r:id="rId2" action="ppaction://hlinksldjump" highlightClick="1"/>
          </p:cNvPr>
          <p:cNvSpPr/>
          <p:nvPr/>
        </p:nvSpPr>
        <p:spPr>
          <a:xfrm>
            <a:off x="4139952" y="6237312"/>
            <a:ext cx="648072" cy="62068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shade val="30000"/>
                <a:satMod val="115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Управляющая кнопка: возврат 4">
            <a:hlinkClick r:id="" action="ppaction://hlinkshowjump?jump=lastslideviewed" highlightClick="1"/>
          </p:cNvPr>
          <p:cNvSpPr/>
          <p:nvPr/>
        </p:nvSpPr>
        <p:spPr>
          <a:xfrm>
            <a:off x="4427984" y="6381328"/>
            <a:ext cx="504056" cy="476672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79512" y="548680"/>
            <a:ext cx="8784976" cy="4824536"/>
          </a:xfrm>
          <a:prstGeom prst="roundRect">
            <a:avLst/>
          </a:prstGeom>
          <a:solidFill>
            <a:schemeClr val="accent4">
              <a:lumMod val="75000"/>
              <a:lumOff val="25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Государство</a:t>
            </a:r>
            <a:r>
              <a:rPr lang="ru-RU" sz="3200" b="1" dirty="0" smtClean="0"/>
              <a:t> – это особый институт </a:t>
            </a:r>
          </a:p>
          <a:p>
            <a:pPr algn="ctr"/>
            <a:r>
              <a:rPr lang="ru-RU" sz="3200" b="1" dirty="0" smtClean="0"/>
              <a:t>политической системы, организующий, </a:t>
            </a:r>
          </a:p>
          <a:p>
            <a:pPr algn="ctr"/>
            <a:r>
              <a:rPr lang="ru-RU" sz="3200" b="1" dirty="0" smtClean="0"/>
              <a:t>направляющий и контролирующий</a:t>
            </a:r>
          </a:p>
          <a:p>
            <a:pPr algn="ctr"/>
            <a:r>
              <a:rPr lang="ru-RU" sz="3200" b="1" dirty="0" smtClean="0"/>
              <a:t>совместную деятельность </a:t>
            </a:r>
          </a:p>
          <a:p>
            <a:pPr algn="ctr"/>
            <a:r>
              <a:rPr lang="ru-RU" sz="3200" b="1" dirty="0" smtClean="0"/>
              <a:t>и отношения индивидов, </a:t>
            </a:r>
          </a:p>
          <a:p>
            <a:pPr algn="ctr"/>
            <a:r>
              <a:rPr lang="ru-RU" sz="3200" b="1" dirty="0" smtClean="0"/>
              <a:t>общественных групп, классов. </a:t>
            </a:r>
          </a:p>
          <a:p>
            <a:endParaRPr lang="ru-RU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shade val="30000"/>
                <a:satMod val="115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79512" y="404664"/>
            <a:ext cx="8784976" cy="4824536"/>
          </a:xfrm>
          <a:prstGeom prst="roundRect">
            <a:avLst/>
          </a:prstGeom>
          <a:solidFill>
            <a:schemeClr val="accent4">
              <a:lumMod val="75000"/>
              <a:lumOff val="25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400" b="1" dirty="0" smtClean="0">
                <a:solidFill>
                  <a:srgbClr val="FF0000"/>
                </a:solidFill>
                <a:latin typeface="Corbel" pitchFamily="34" charset="0"/>
              </a:rPr>
              <a:t>Авторитарный режим </a:t>
            </a:r>
            <a:r>
              <a:rPr lang="ru-RU" sz="4000" dirty="0" smtClean="0">
                <a:solidFill>
                  <a:schemeClr val="bg1"/>
                </a:solidFill>
                <a:latin typeface="Corbel" pitchFamily="34" charset="0"/>
              </a:rPr>
              <a:t>– это  политический режим, сохраняющий монополию на власть и контроль над политической жизнью государства, но не претендующий  на тотальный контроль над обществом.</a:t>
            </a:r>
          </a:p>
          <a:p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3" name="Управляющая кнопка: возврат 2">
            <a:hlinkClick r:id="rId2" action="ppaction://hlinksldjump" highlightClick="1"/>
          </p:cNvPr>
          <p:cNvSpPr/>
          <p:nvPr/>
        </p:nvSpPr>
        <p:spPr>
          <a:xfrm>
            <a:off x="3995936" y="6093296"/>
            <a:ext cx="864096" cy="76470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shade val="30000"/>
                <a:satMod val="115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79512" y="404664"/>
            <a:ext cx="8784976" cy="4824536"/>
          </a:xfrm>
          <a:prstGeom prst="roundRect">
            <a:avLst/>
          </a:prstGeom>
          <a:solidFill>
            <a:schemeClr val="accent4">
              <a:lumMod val="75000"/>
              <a:lumOff val="25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800" b="1" dirty="0" smtClean="0">
                <a:solidFill>
                  <a:srgbClr val="FF0000"/>
                </a:solidFill>
                <a:latin typeface="Corbel" pitchFamily="34" charset="0"/>
              </a:rPr>
              <a:t>Тоталитарный режим </a:t>
            </a:r>
            <a:r>
              <a:rPr lang="ru-RU" sz="4400" dirty="0" smtClean="0">
                <a:solidFill>
                  <a:schemeClr val="bg1"/>
                </a:solidFill>
                <a:latin typeface="Corbel" pitchFamily="34" charset="0"/>
              </a:rPr>
              <a:t>-  это политический режим, претендующий на полный контроль над личностью со стороны государства.</a:t>
            </a:r>
          </a:p>
          <a:p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3" name="Управляющая кнопка: возврат 2">
            <a:hlinkClick r:id="rId2" action="ppaction://hlinksldjump" highlightClick="1"/>
          </p:cNvPr>
          <p:cNvSpPr/>
          <p:nvPr/>
        </p:nvSpPr>
        <p:spPr>
          <a:xfrm>
            <a:off x="3923928" y="6021288"/>
            <a:ext cx="1008112" cy="836712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shade val="30000"/>
                <a:satMod val="115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1547664" y="188640"/>
            <a:ext cx="6048672" cy="2016224"/>
          </a:xfrm>
          <a:prstGeom prst="ellipse">
            <a:avLst/>
          </a:prstGeom>
          <a:solidFill>
            <a:schemeClr val="accent5">
              <a:lumMod val="25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Правовое государство</a:t>
            </a:r>
            <a:endParaRPr lang="ru-RU" sz="36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79512" y="2204864"/>
            <a:ext cx="44454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Основные признаки:</a:t>
            </a:r>
            <a:endParaRPr lang="ru-RU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0" y="2780928"/>
            <a:ext cx="9144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ru-RU" sz="2400" b="1" dirty="0" smtClean="0">
                <a:solidFill>
                  <a:srgbClr val="FF0000"/>
                </a:solidFill>
              </a:rPr>
              <a:t>Верховенство закона (закон над властью, а не власть над законом;</a:t>
            </a:r>
          </a:p>
          <a:p>
            <a:pPr>
              <a:buFontTx/>
              <a:buChar char="-"/>
            </a:pPr>
            <a:endParaRPr lang="ru-RU" sz="2400" b="1" dirty="0" smtClean="0">
              <a:solidFill>
                <a:srgbClr val="FF0000"/>
              </a:solidFill>
            </a:endParaRPr>
          </a:p>
          <a:p>
            <a:pPr>
              <a:buFontTx/>
              <a:buChar char="-"/>
            </a:pPr>
            <a:r>
              <a:rPr lang="ru-RU" sz="2400" b="1" dirty="0" smtClean="0">
                <a:solidFill>
                  <a:srgbClr val="FF0000"/>
                </a:solidFill>
              </a:rPr>
              <a:t>Равенство всех перед законом;</a:t>
            </a:r>
          </a:p>
          <a:p>
            <a:pPr>
              <a:buFontTx/>
              <a:buChar char="-"/>
            </a:pPr>
            <a:endParaRPr lang="ru-RU" sz="2400" b="1" dirty="0" smtClean="0">
              <a:solidFill>
                <a:srgbClr val="FF0000"/>
              </a:solidFill>
            </a:endParaRPr>
          </a:p>
          <a:p>
            <a:pPr>
              <a:buFontTx/>
              <a:buChar char="-"/>
            </a:pPr>
            <a:r>
              <a:rPr lang="ru-RU" sz="2400" b="1" dirty="0" smtClean="0">
                <a:solidFill>
                  <a:srgbClr val="FF0000"/>
                </a:solidFill>
              </a:rPr>
              <a:t>Разделение властей на законодательную, исполнительную и судебную;</a:t>
            </a:r>
          </a:p>
          <a:p>
            <a:pPr>
              <a:buFontTx/>
              <a:buChar char="-"/>
            </a:pPr>
            <a:endParaRPr lang="ru-RU" sz="2400" b="1" dirty="0" smtClean="0">
              <a:solidFill>
                <a:srgbClr val="FF0000"/>
              </a:solidFill>
            </a:endParaRPr>
          </a:p>
          <a:p>
            <a:pPr>
              <a:buFontTx/>
              <a:buChar char="-"/>
            </a:pPr>
            <a:r>
              <a:rPr lang="ru-RU" sz="2400" b="1" dirty="0" smtClean="0">
                <a:solidFill>
                  <a:srgbClr val="FF0000"/>
                </a:solidFill>
              </a:rPr>
              <a:t>Гарантированность прав и свобод граждан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5" name="Управляющая кнопка: возврат 4">
            <a:hlinkClick r:id="rId2" action="ppaction://hlinksldjump" highlightClick="1"/>
          </p:cNvPr>
          <p:cNvSpPr/>
          <p:nvPr/>
        </p:nvSpPr>
        <p:spPr>
          <a:xfrm>
            <a:off x="3923928" y="6165304"/>
            <a:ext cx="720080" cy="69269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shade val="30000"/>
                <a:satMod val="115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864096"/>
            <a:ext cx="8064896" cy="908720"/>
          </a:xfrm>
          <a:prstGeom prst="rect">
            <a:avLst/>
          </a:prstGeom>
          <a:solidFill>
            <a:schemeClr val="accent4">
              <a:lumMod val="75000"/>
              <a:lumOff val="25000"/>
            </a:schemeClr>
          </a:solidFill>
          <a:ln>
            <a:noFill/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Функции государства</a:t>
            </a:r>
          </a:p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Блок-схема: перфолента 2">
            <a:hlinkClick r:id="rId2" action="ppaction://hlinksldjump"/>
          </p:cNvPr>
          <p:cNvSpPr/>
          <p:nvPr/>
        </p:nvSpPr>
        <p:spPr>
          <a:xfrm>
            <a:off x="539552" y="2276872"/>
            <a:ext cx="3600400" cy="1368152"/>
          </a:xfrm>
          <a:prstGeom prst="flowChartPunchedTape">
            <a:avLst/>
          </a:prstGeom>
          <a:solidFill>
            <a:srgbClr val="333300"/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ВНУТРЕННИЕ</a:t>
            </a:r>
            <a:endParaRPr lang="ru-RU" sz="2400" b="1" dirty="0"/>
          </a:p>
        </p:txBody>
      </p:sp>
      <p:sp>
        <p:nvSpPr>
          <p:cNvPr id="4" name="Блок-схема: перфолента 3">
            <a:hlinkClick r:id="rId2" action="ppaction://hlinksldjump"/>
          </p:cNvPr>
          <p:cNvSpPr/>
          <p:nvPr/>
        </p:nvSpPr>
        <p:spPr>
          <a:xfrm>
            <a:off x="5508104" y="2276872"/>
            <a:ext cx="3600400" cy="1368152"/>
          </a:xfrm>
          <a:prstGeom prst="flowChartPunchedTape">
            <a:avLst/>
          </a:prstGeom>
          <a:solidFill>
            <a:srgbClr val="333300"/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ВНЕШНИЕ</a:t>
            </a:r>
            <a:endParaRPr lang="ru-RU" sz="2400" b="1" dirty="0"/>
          </a:p>
        </p:txBody>
      </p:sp>
      <p:sp>
        <p:nvSpPr>
          <p:cNvPr id="5" name="Скругленный прямоугольник 4">
            <a:hlinkClick r:id="rId3" action="ppaction://hlinksldjump"/>
          </p:cNvPr>
          <p:cNvSpPr/>
          <p:nvPr/>
        </p:nvSpPr>
        <p:spPr>
          <a:xfrm>
            <a:off x="395536" y="4077072"/>
            <a:ext cx="3888432" cy="936104"/>
          </a:xfrm>
          <a:prstGeom prst="roundRect">
            <a:avLst/>
          </a:prstGeom>
          <a:solidFill>
            <a:schemeClr val="tx2">
              <a:lumMod val="75000"/>
              <a:lumOff val="2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Охранительные</a:t>
            </a:r>
            <a:endParaRPr lang="ru-RU" sz="3200" b="1" dirty="0"/>
          </a:p>
        </p:txBody>
      </p:sp>
      <p:sp>
        <p:nvSpPr>
          <p:cNvPr id="6" name="Скругленный прямоугольник 5">
            <a:hlinkClick r:id="rId3" action="ppaction://hlinksldjump"/>
          </p:cNvPr>
          <p:cNvSpPr/>
          <p:nvPr/>
        </p:nvSpPr>
        <p:spPr>
          <a:xfrm>
            <a:off x="395536" y="5373216"/>
            <a:ext cx="3888432" cy="936104"/>
          </a:xfrm>
          <a:prstGeom prst="roundRect">
            <a:avLst/>
          </a:prstGeom>
          <a:solidFill>
            <a:schemeClr val="tx2">
              <a:lumMod val="75000"/>
              <a:lumOff val="2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Регулятивные</a:t>
            </a:r>
            <a:endParaRPr lang="ru-RU" sz="3200" b="1" dirty="0"/>
          </a:p>
        </p:txBody>
      </p:sp>
      <p:sp>
        <p:nvSpPr>
          <p:cNvPr id="7" name="Скругленный прямоугольник 6">
            <a:hlinkClick r:id="rId3" action="ppaction://hlinksldjump"/>
          </p:cNvPr>
          <p:cNvSpPr/>
          <p:nvPr/>
        </p:nvSpPr>
        <p:spPr>
          <a:xfrm>
            <a:off x="4788024" y="5373216"/>
            <a:ext cx="4211960" cy="936104"/>
          </a:xfrm>
          <a:prstGeom prst="roundRect">
            <a:avLst/>
          </a:prstGeom>
          <a:solidFill>
            <a:schemeClr val="tx2">
              <a:lumMod val="75000"/>
              <a:lumOff val="2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Внешнеполитическая деятельность</a:t>
            </a:r>
            <a:endParaRPr lang="ru-RU" sz="2800" b="1" dirty="0"/>
          </a:p>
        </p:txBody>
      </p:sp>
      <p:sp>
        <p:nvSpPr>
          <p:cNvPr id="8" name="Скругленный прямоугольник 7">
            <a:hlinkClick r:id="rId3" action="ppaction://hlinksldjump"/>
          </p:cNvPr>
          <p:cNvSpPr/>
          <p:nvPr/>
        </p:nvSpPr>
        <p:spPr>
          <a:xfrm>
            <a:off x="4932040" y="4077072"/>
            <a:ext cx="3888432" cy="936104"/>
          </a:xfrm>
          <a:prstGeom prst="roundRect">
            <a:avLst/>
          </a:prstGeom>
          <a:solidFill>
            <a:schemeClr val="tx2">
              <a:lumMod val="75000"/>
              <a:lumOff val="2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Оборонительные</a:t>
            </a:r>
            <a:endParaRPr lang="ru-RU" sz="3200" b="1" dirty="0"/>
          </a:p>
        </p:txBody>
      </p:sp>
      <p:sp>
        <p:nvSpPr>
          <p:cNvPr id="9" name="Выгнутая вправо стрелка 8"/>
          <p:cNvSpPr/>
          <p:nvPr/>
        </p:nvSpPr>
        <p:spPr>
          <a:xfrm>
            <a:off x="2411760" y="3284984"/>
            <a:ext cx="576064" cy="936104"/>
          </a:xfrm>
          <a:prstGeom prst="curvedLeftArrow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Выгнутая вправо стрелка 9"/>
          <p:cNvSpPr/>
          <p:nvPr/>
        </p:nvSpPr>
        <p:spPr>
          <a:xfrm>
            <a:off x="7380312" y="3284984"/>
            <a:ext cx="576064" cy="936104"/>
          </a:xfrm>
          <a:prstGeom prst="curvedLeftArrow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Управляющая кнопка: домой 10">
            <a:hlinkClick r:id="" action="ppaction://hlinkshowjump?jump=firstslide" highlightClick="1"/>
          </p:cNvPr>
          <p:cNvSpPr/>
          <p:nvPr/>
        </p:nvSpPr>
        <p:spPr>
          <a:xfrm>
            <a:off x="4211960" y="6309320"/>
            <a:ext cx="648072" cy="54868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shade val="30000"/>
                <a:satMod val="115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864096"/>
            <a:ext cx="8064896" cy="908720"/>
          </a:xfrm>
          <a:prstGeom prst="rect">
            <a:avLst/>
          </a:prstGeom>
          <a:solidFill>
            <a:schemeClr val="accent4">
              <a:lumMod val="75000"/>
              <a:lumOff val="25000"/>
            </a:schemeClr>
          </a:solidFill>
          <a:ln>
            <a:noFill/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Признаки государства</a:t>
            </a:r>
          </a:p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кругленный прямоугольник 2">
            <a:hlinkClick r:id="rId2" action="ppaction://hlinksldjump"/>
          </p:cNvPr>
          <p:cNvSpPr/>
          <p:nvPr/>
        </p:nvSpPr>
        <p:spPr>
          <a:xfrm>
            <a:off x="1691680" y="4149080"/>
            <a:ext cx="6840760" cy="936104"/>
          </a:xfrm>
          <a:prstGeom prst="roundRect">
            <a:avLst/>
          </a:prstGeom>
          <a:solidFill>
            <a:schemeClr val="tx2">
              <a:lumMod val="75000"/>
              <a:lumOff val="2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err="1" smtClean="0"/>
              <a:t>Суверинетет</a:t>
            </a:r>
            <a:endParaRPr lang="ru-RU" sz="3200" b="1" dirty="0"/>
          </a:p>
        </p:txBody>
      </p:sp>
      <p:sp>
        <p:nvSpPr>
          <p:cNvPr id="4" name="Скругленный прямоугольник 3">
            <a:hlinkClick r:id="rId2" action="ppaction://hlinksldjump"/>
          </p:cNvPr>
          <p:cNvSpPr/>
          <p:nvPr/>
        </p:nvSpPr>
        <p:spPr>
          <a:xfrm>
            <a:off x="1547664" y="3140968"/>
            <a:ext cx="7128792" cy="936104"/>
          </a:xfrm>
          <a:prstGeom prst="roundRect">
            <a:avLst/>
          </a:prstGeom>
          <a:solidFill>
            <a:schemeClr val="tx2">
              <a:lumMod val="75000"/>
              <a:lumOff val="2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Территория, подчинённая власти</a:t>
            </a:r>
            <a:endParaRPr lang="ru-RU" sz="3200" b="1" dirty="0"/>
          </a:p>
        </p:txBody>
      </p:sp>
      <p:sp>
        <p:nvSpPr>
          <p:cNvPr id="5" name="Скругленный прямоугольник 4">
            <a:hlinkClick r:id="rId2" action="ppaction://hlinksldjump"/>
          </p:cNvPr>
          <p:cNvSpPr/>
          <p:nvPr/>
        </p:nvSpPr>
        <p:spPr>
          <a:xfrm>
            <a:off x="1691680" y="5157192"/>
            <a:ext cx="6912768" cy="936104"/>
          </a:xfrm>
          <a:prstGeom prst="roundRect">
            <a:avLst/>
          </a:prstGeom>
          <a:solidFill>
            <a:schemeClr val="tx2">
              <a:lumMod val="75000"/>
              <a:lumOff val="2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Система права</a:t>
            </a:r>
            <a:endParaRPr lang="ru-RU" sz="3200" b="1" dirty="0"/>
          </a:p>
        </p:txBody>
      </p:sp>
      <p:sp>
        <p:nvSpPr>
          <p:cNvPr id="7" name="Скругленный прямоугольник 6">
            <a:hlinkClick r:id="rId2" action="ppaction://hlinksldjump"/>
          </p:cNvPr>
          <p:cNvSpPr/>
          <p:nvPr/>
        </p:nvSpPr>
        <p:spPr>
          <a:xfrm>
            <a:off x="1691680" y="2132856"/>
            <a:ext cx="6768752" cy="936104"/>
          </a:xfrm>
          <a:prstGeom prst="roundRect">
            <a:avLst/>
          </a:prstGeom>
          <a:solidFill>
            <a:schemeClr val="tx2">
              <a:lumMod val="75000"/>
              <a:lumOff val="2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Наличие аппарата власти</a:t>
            </a:r>
            <a:endParaRPr lang="ru-RU" sz="3200" b="1" dirty="0"/>
          </a:p>
        </p:txBody>
      </p:sp>
      <p:sp>
        <p:nvSpPr>
          <p:cNvPr id="8" name="Управляющая кнопка: домой 7">
            <a:hlinkClick r:id="" action="ppaction://hlinkshowjump?jump=firstslide" highlightClick="1"/>
          </p:cNvPr>
          <p:cNvSpPr/>
          <p:nvPr/>
        </p:nvSpPr>
        <p:spPr>
          <a:xfrm>
            <a:off x="4139952" y="6309320"/>
            <a:ext cx="576064" cy="54868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 descr="204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1970534"/>
            <a:ext cx="1314450" cy="1314450"/>
          </a:xfrm>
          <a:prstGeom prst="rect">
            <a:avLst/>
          </a:prstGeom>
        </p:spPr>
      </p:pic>
      <p:pic>
        <p:nvPicPr>
          <p:cNvPr id="10" name="Рисунок 9" descr="204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4056" y="3068960"/>
            <a:ext cx="1314450" cy="1314450"/>
          </a:xfrm>
          <a:prstGeom prst="rect">
            <a:avLst/>
          </a:prstGeom>
        </p:spPr>
      </p:pic>
      <p:pic>
        <p:nvPicPr>
          <p:cNvPr id="11" name="Рисунок 10" descr="204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4056" y="4077072"/>
            <a:ext cx="1314450" cy="1314450"/>
          </a:xfrm>
          <a:prstGeom prst="rect">
            <a:avLst/>
          </a:prstGeom>
        </p:spPr>
      </p:pic>
      <p:pic>
        <p:nvPicPr>
          <p:cNvPr id="12" name="Рисунок 11" descr="204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4056" y="5085184"/>
            <a:ext cx="1314450" cy="131445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shade val="30000"/>
                <a:satMod val="115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3009146"/>
            <a:ext cx="8172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Презентация подготовлена на основе учебника «Обществознание» 10 -11 класс под ред. Л.Н. Боголюбова</a:t>
            </a:r>
            <a:endParaRPr lang="ru-RU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1149712"/>
            <a:ext cx="759633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Презентация по теме «Государство» предназначена для изучения в 8-9 классах и подготовки к ЕГЭ в 11 классе. Используя данную интерактивную презентацию учащийся может самостоятельно изучать (повторять) материал по данной теме, выбирая необходимые вопросы темы.</a:t>
            </a:r>
            <a:endParaRPr lang="ru-RU" sz="20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shade val="30000"/>
                <a:satMod val="115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Блок-схема: перфолента 8">
            <a:hlinkClick r:id="rId2" action="ppaction://hlinksldjump"/>
          </p:cNvPr>
          <p:cNvSpPr/>
          <p:nvPr/>
        </p:nvSpPr>
        <p:spPr>
          <a:xfrm>
            <a:off x="251520" y="3501008"/>
            <a:ext cx="3419872" cy="1368152"/>
          </a:xfrm>
          <a:prstGeom prst="flowChartPunchedTape">
            <a:avLst/>
          </a:prstGeom>
          <a:solidFill>
            <a:srgbClr val="333300"/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ПАТРИАРХАЛЬНАЯ</a:t>
            </a:r>
            <a:endParaRPr lang="ru-RU" sz="2400" b="1" dirty="0"/>
          </a:p>
        </p:txBody>
      </p:sp>
      <p:sp>
        <p:nvSpPr>
          <p:cNvPr id="10" name="Блок-схема: перфолента 9">
            <a:hlinkClick r:id="rId3" action="ppaction://hlinksldjump"/>
          </p:cNvPr>
          <p:cNvSpPr/>
          <p:nvPr/>
        </p:nvSpPr>
        <p:spPr>
          <a:xfrm>
            <a:off x="2664296" y="5085184"/>
            <a:ext cx="3131840" cy="1368152"/>
          </a:xfrm>
          <a:prstGeom prst="flowChartPunchedTape">
            <a:avLst/>
          </a:prstGeom>
          <a:solidFill>
            <a:srgbClr val="333300"/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ОБЩЕСТВЕННЫЙ </a:t>
            </a:r>
          </a:p>
          <a:p>
            <a:pPr algn="ctr"/>
            <a:r>
              <a:rPr lang="ru-RU" sz="2400" b="1" dirty="0" smtClean="0"/>
              <a:t>ДОГОВОР </a:t>
            </a:r>
            <a:endParaRPr lang="ru-RU" sz="2400" b="1" dirty="0"/>
          </a:p>
        </p:txBody>
      </p:sp>
      <p:sp>
        <p:nvSpPr>
          <p:cNvPr id="17" name="Управляющая кнопка: домой 16">
            <a:hlinkClick r:id="" action="ppaction://hlinkshowjump?jump=firstslide" highlightClick="1"/>
          </p:cNvPr>
          <p:cNvSpPr/>
          <p:nvPr/>
        </p:nvSpPr>
        <p:spPr>
          <a:xfrm>
            <a:off x="7380312" y="6381328"/>
            <a:ext cx="467544" cy="47667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539552" y="188640"/>
            <a:ext cx="8064896" cy="1224136"/>
          </a:xfrm>
          <a:prstGeom prst="rect">
            <a:avLst/>
          </a:prstGeom>
          <a:solidFill>
            <a:schemeClr val="accent4">
              <a:lumMod val="75000"/>
              <a:lumOff val="25000"/>
            </a:schemeClr>
          </a:solidFill>
          <a:ln>
            <a:noFill/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Концепции происхождения государства</a:t>
            </a:r>
          </a:p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8" name="Блок-схема: перфолента 17">
            <a:hlinkClick r:id="rId4" action="ppaction://hlinksldjump"/>
          </p:cNvPr>
          <p:cNvSpPr/>
          <p:nvPr/>
        </p:nvSpPr>
        <p:spPr>
          <a:xfrm>
            <a:off x="5004048" y="1556792"/>
            <a:ext cx="3419872" cy="1368152"/>
          </a:xfrm>
          <a:prstGeom prst="flowChartPunchedTape">
            <a:avLst/>
          </a:prstGeom>
          <a:solidFill>
            <a:srgbClr val="333300"/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ТЕОРИЯ НАСИЛИЯ</a:t>
            </a:r>
            <a:endParaRPr lang="ru-RU" sz="2400" b="1" dirty="0"/>
          </a:p>
        </p:txBody>
      </p:sp>
      <p:sp>
        <p:nvSpPr>
          <p:cNvPr id="19" name="Блок-схема: перфолента 18">
            <a:hlinkClick r:id="rId5" action="ppaction://hlinksldjump"/>
          </p:cNvPr>
          <p:cNvSpPr/>
          <p:nvPr/>
        </p:nvSpPr>
        <p:spPr>
          <a:xfrm>
            <a:off x="251520" y="1628800"/>
            <a:ext cx="3419872" cy="1368152"/>
          </a:xfrm>
          <a:prstGeom prst="flowChartPunchedTape">
            <a:avLst/>
          </a:prstGeom>
          <a:solidFill>
            <a:srgbClr val="333300"/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ТЕОЛОГИЧЕСКАЯ</a:t>
            </a:r>
            <a:endParaRPr lang="ru-RU" sz="2400" b="1" dirty="0"/>
          </a:p>
        </p:txBody>
      </p:sp>
      <p:sp>
        <p:nvSpPr>
          <p:cNvPr id="20" name="Блок-схема: перфолента 19">
            <a:hlinkClick r:id="rId6" action="ppaction://hlinksldjump"/>
          </p:cNvPr>
          <p:cNvSpPr/>
          <p:nvPr/>
        </p:nvSpPr>
        <p:spPr>
          <a:xfrm>
            <a:off x="5076056" y="3356992"/>
            <a:ext cx="3419872" cy="1368152"/>
          </a:xfrm>
          <a:prstGeom prst="flowChartPunchedTape">
            <a:avLst/>
          </a:prstGeom>
          <a:solidFill>
            <a:srgbClr val="333300"/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СОЦИАЛЬНО – </a:t>
            </a:r>
          </a:p>
          <a:p>
            <a:pPr algn="ctr"/>
            <a:r>
              <a:rPr lang="ru-RU" sz="2400" b="1" dirty="0" smtClean="0"/>
              <a:t>ЭКОНОМИЧЕСКАЯ</a:t>
            </a:r>
            <a:endParaRPr lang="ru-RU" sz="2400" b="1" dirty="0"/>
          </a:p>
        </p:txBody>
      </p:sp>
      <p:pic>
        <p:nvPicPr>
          <p:cNvPr id="11" name="Рисунок 10" descr="2050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rot="19696917" flipH="1">
            <a:off x="4234905" y="2790400"/>
            <a:ext cx="960107" cy="360040"/>
          </a:xfrm>
          <a:prstGeom prst="rect">
            <a:avLst/>
          </a:prstGeom>
        </p:spPr>
      </p:pic>
      <p:pic>
        <p:nvPicPr>
          <p:cNvPr id="12" name="Рисунок 11" descr="2050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rot="2067027">
            <a:off x="3079630" y="2762209"/>
            <a:ext cx="1077411" cy="404029"/>
          </a:xfrm>
          <a:prstGeom prst="rect">
            <a:avLst/>
          </a:prstGeom>
        </p:spPr>
      </p:pic>
      <p:pic>
        <p:nvPicPr>
          <p:cNvPr id="13" name="Рисунок 12" descr="2050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rot="19696917">
            <a:off x="3105712" y="3655288"/>
            <a:ext cx="990339" cy="455873"/>
          </a:xfrm>
          <a:prstGeom prst="rect">
            <a:avLst/>
          </a:prstGeom>
        </p:spPr>
      </p:pic>
      <p:pic>
        <p:nvPicPr>
          <p:cNvPr id="14" name="Рисунок 13" descr="2050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rot="5589754" flipH="1">
            <a:off x="3701146" y="4274290"/>
            <a:ext cx="960107" cy="441271"/>
          </a:xfrm>
          <a:prstGeom prst="rect">
            <a:avLst/>
          </a:prstGeom>
        </p:spPr>
      </p:pic>
      <p:pic>
        <p:nvPicPr>
          <p:cNvPr id="15" name="Рисунок 14" descr="2050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rot="1185966" flipH="1">
            <a:off x="4244555" y="3652747"/>
            <a:ext cx="960107" cy="36004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6" grpId="0" animBg="1"/>
      <p:bldP spid="18" grpId="0" animBg="1"/>
      <p:bldP spid="19" grpId="0" animBg="1"/>
      <p:bldP spid="2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shade val="30000"/>
                <a:satMod val="115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1907704" y="620688"/>
            <a:ext cx="5760640" cy="1368152"/>
          </a:xfrm>
          <a:prstGeom prst="ellipse">
            <a:avLst/>
          </a:prstGeom>
          <a:solidFill>
            <a:schemeClr val="accent5">
              <a:lumMod val="25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Теологическая теория</a:t>
            </a:r>
            <a:endParaRPr lang="ru-RU" sz="36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2813447"/>
            <a:ext cx="89644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/>
            <a:r>
              <a:rPr lang="ru-RU" b="1" dirty="0" smtClean="0"/>
              <a:t> </a:t>
            </a:r>
            <a:r>
              <a:rPr lang="ru-RU" sz="5400" b="1" dirty="0" smtClean="0">
                <a:solidFill>
                  <a:srgbClr val="C00000"/>
                </a:solidFill>
              </a:rPr>
              <a:t>Бог создал государство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302223" y="4797152"/>
            <a:ext cx="69401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Авторы: </a:t>
            </a:r>
            <a:r>
              <a:rPr lang="ru-RU" sz="2400" b="1" dirty="0" smtClean="0"/>
              <a:t>Фома Аквинский, </a:t>
            </a:r>
            <a:r>
              <a:rPr lang="ru-RU" sz="2400" b="1" dirty="0" err="1" smtClean="0"/>
              <a:t>Маритен</a:t>
            </a:r>
            <a:r>
              <a:rPr lang="ru-RU" sz="2400" b="1" dirty="0" smtClean="0"/>
              <a:t>, </a:t>
            </a:r>
            <a:r>
              <a:rPr lang="ru-RU" sz="2400" b="1" dirty="0" err="1" smtClean="0"/>
              <a:t>Мерсье</a:t>
            </a:r>
            <a:endParaRPr lang="ru-RU" sz="2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" name="Управляющая кнопка: возврат 7">
            <a:hlinkClick r:id="" action="ppaction://hlinkshowjump?jump=lastslideviewed" highlightClick="1"/>
          </p:cNvPr>
          <p:cNvSpPr/>
          <p:nvPr/>
        </p:nvSpPr>
        <p:spPr>
          <a:xfrm>
            <a:off x="3851920" y="6453336"/>
            <a:ext cx="576064" cy="40466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домой 8">
            <a:hlinkClick r:id="" action="ppaction://hlinkshowjump?jump=firstslide" highlightClick="1"/>
          </p:cNvPr>
          <p:cNvSpPr/>
          <p:nvPr/>
        </p:nvSpPr>
        <p:spPr>
          <a:xfrm>
            <a:off x="6732240" y="6453336"/>
            <a:ext cx="576064" cy="40466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shade val="30000"/>
                <a:satMod val="115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 4"/>
          <p:cNvSpPr/>
          <p:nvPr/>
        </p:nvSpPr>
        <p:spPr>
          <a:xfrm>
            <a:off x="1907704" y="620688"/>
            <a:ext cx="5760640" cy="1368152"/>
          </a:xfrm>
          <a:prstGeom prst="ellipse">
            <a:avLst/>
          </a:prstGeom>
          <a:solidFill>
            <a:schemeClr val="accent5">
              <a:lumMod val="25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Патриархальная теория</a:t>
            </a:r>
            <a:endParaRPr lang="ru-RU" sz="3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904020" y="2466762"/>
            <a:ext cx="8103437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Государство - продукт </a:t>
            </a:r>
          </a:p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развития семьи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67744" y="4797152"/>
            <a:ext cx="500912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Авторы: Аристотель, </a:t>
            </a:r>
            <a:r>
              <a:rPr lang="ru-RU" sz="24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Филмер</a:t>
            </a:r>
            <a:r>
              <a:rPr lang="ru-RU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,</a:t>
            </a:r>
          </a:p>
          <a:p>
            <a:pPr algn="ctr"/>
            <a:r>
              <a:rPr lang="ru-RU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Платон, Михайловский</a:t>
            </a:r>
            <a:endParaRPr lang="ru-RU" sz="2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" name="Управляющая кнопка: домой 9">
            <a:hlinkClick r:id="" action="ppaction://hlinkshowjump?jump=firstslide" highlightClick="1"/>
          </p:cNvPr>
          <p:cNvSpPr/>
          <p:nvPr/>
        </p:nvSpPr>
        <p:spPr>
          <a:xfrm>
            <a:off x="6156176" y="6381328"/>
            <a:ext cx="504056" cy="47667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возврат 10">
            <a:hlinkClick r:id="" action="ppaction://hlinkshowjump?jump=lastslideviewed" highlightClick="1"/>
          </p:cNvPr>
          <p:cNvSpPr/>
          <p:nvPr/>
        </p:nvSpPr>
        <p:spPr>
          <a:xfrm>
            <a:off x="4139952" y="6381328"/>
            <a:ext cx="504056" cy="476672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shade val="30000"/>
                <a:satMod val="115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1907704" y="620688"/>
            <a:ext cx="5760640" cy="1368152"/>
          </a:xfrm>
          <a:prstGeom prst="ellipse">
            <a:avLst/>
          </a:prstGeom>
          <a:solidFill>
            <a:schemeClr val="accent5">
              <a:lumMod val="25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Теория насилия</a:t>
            </a:r>
            <a:endParaRPr lang="ru-RU" sz="36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2204864"/>
            <a:ext cx="91440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/>
            <a:r>
              <a:rPr lang="ru-RU" b="1" dirty="0" smtClean="0"/>
              <a:t> </a:t>
            </a:r>
            <a:r>
              <a:rPr lang="ru-RU" sz="5400" b="1" dirty="0" smtClean="0">
                <a:solidFill>
                  <a:srgbClr val="C00000"/>
                </a:solidFill>
                <a:latin typeface="+mn-lt"/>
              </a:rPr>
              <a:t>Государство - результат завоевания одного племени другим.</a:t>
            </a:r>
          </a:p>
          <a:p>
            <a:pPr marL="800100" lvl="1" indent="-342900"/>
            <a:endParaRPr lang="ru-RU" sz="5400" b="1" dirty="0" smtClean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15616" y="5373216"/>
            <a:ext cx="72648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Авторы: Л. </a:t>
            </a:r>
            <a:r>
              <a:rPr lang="ru-RU" sz="24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Гумплович</a:t>
            </a:r>
            <a:r>
              <a:rPr lang="ru-RU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, К. Каутский, Е. Дюринг</a:t>
            </a:r>
            <a:endParaRPr lang="ru-RU" sz="2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" name="Управляющая кнопка: возврат 7">
            <a:hlinkClick r:id="" action="ppaction://hlinkshowjump?jump=lastslideviewed" highlightClick="1"/>
          </p:cNvPr>
          <p:cNvSpPr/>
          <p:nvPr/>
        </p:nvSpPr>
        <p:spPr>
          <a:xfrm>
            <a:off x="3851920" y="6453336"/>
            <a:ext cx="576064" cy="40466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домой 8">
            <a:hlinkClick r:id="" action="ppaction://hlinkshowjump?jump=firstslide" highlightClick="1"/>
          </p:cNvPr>
          <p:cNvSpPr/>
          <p:nvPr/>
        </p:nvSpPr>
        <p:spPr>
          <a:xfrm>
            <a:off x="6732240" y="6453336"/>
            <a:ext cx="576064" cy="40466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shade val="30000"/>
                <a:satMod val="115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1907704" y="620688"/>
            <a:ext cx="5760640" cy="1368152"/>
          </a:xfrm>
          <a:prstGeom prst="ellipse">
            <a:avLst/>
          </a:prstGeom>
          <a:solidFill>
            <a:schemeClr val="accent5">
              <a:lumMod val="25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Общественный договор</a:t>
            </a:r>
            <a:endParaRPr lang="ru-RU" sz="36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2060848"/>
            <a:ext cx="896448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/>
            <a:r>
              <a:rPr lang="ru-RU" sz="5400" b="1" dirty="0" smtClean="0">
                <a:solidFill>
                  <a:srgbClr val="C00000"/>
                </a:solidFill>
              </a:rPr>
              <a:t> </a:t>
            </a:r>
            <a:r>
              <a:rPr lang="ru-RU" sz="5400" b="1" dirty="0" smtClean="0">
                <a:solidFill>
                  <a:srgbClr val="C00000"/>
                </a:solidFill>
                <a:latin typeface="+mn-lt"/>
              </a:rPr>
              <a:t>Государство- результат договора между обществом и правителем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331640" y="5517232"/>
            <a:ext cx="66759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Авторы: Т. </a:t>
            </a:r>
            <a:r>
              <a:rPr lang="ru-RU" sz="24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Гобс</a:t>
            </a:r>
            <a:r>
              <a:rPr lang="ru-RU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, Д. Локк, Ж.-Ж. Руссо и др.</a:t>
            </a:r>
            <a:endParaRPr lang="ru-RU" sz="2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" name="Управляющая кнопка: возврат 7">
            <a:hlinkClick r:id="" action="ppaction://hlinkshowjump?jump=lastslideviewed" highlightClick="1"/>
          </p:cNvPr>
          <p:cNvSpPr/>
          <p:nvPr/>
        </p:nvSpPr>
        <p:spPr>
          <a:xfrm>
            <a:off x="3851920" y="6453336"/>
            <a:ext cx="576064" cy="40466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домой 8">
            <a:hlinkClick r:id="" action="ppaction://hlinkshowjump?jump=firstslide" highlightClick="1"/>
          </p:cNvPr>
          <p:cNvSpPr/>
          <p:nvPr/>
        </p:nvSpPr>
        <p:spPr>
          <a:xfrm>
            <a:off x="6732240" y="6453336"/>
            <a:ext cx="576064" cy="40466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shade val="30000"/>
                <a:satMod val="115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1907704" y="620688"/>
            <a:ext cx="5760640" cy="1368152"/>
          </a:xfrm>
          <a:prstGeom prst="ellipse">
            <a:avLst/>
          </a:prstGeom>
          <a:solidFill>
            <a:schemeClr val="accent5">
              <a:lumMod val="25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Социально экономическая</a:t>
            </a:r>
            <a:endParaRPr lang="ru-RU" sz="36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2204864"/>
            <a:ext cx="91440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/>
            <a:r>
              <a:rPr lang="ru-RU" b="1" dirty="0" smtClean="0"/>
              <a:t> </a:t>
            </a:r>
            <a:r>
              <a:rPr lang="ru-RU" sz="5400" b="1" dirty="0" smtClean="0">
                <a:solidFill>
                  <a:srgbClr val="C00000"/>
                </a:solidFill>
                <a:latin typeface="+mn-lt"/>
              </a:rPr>
              <a:t>Государство-результат экономического развития общества</a:t>
            </a:r>
          </a:p>
          <a:p>
            <a:pPr marL="800100" lvl="1" indent="-342900"/>
            <a:endParaRPr lang="ru-RU" sz="5400" b="1" dirty="0" smtClean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47664" y="5589240"/>
            <a:ext cx="64007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Авторы: </a:t>
            </a:r>
            <a:r>
              <a:rPr lang="ru-RU" sz="2400" b="1" dirty="0" smtClean="0"/>
              <a:t>Л. Морган, К. Маркс, Ф. Энгельс</a:t>
            </a:r>
            <a:endParaRPr lang="ru-RU" sz="2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" name="Управляющая кнопка: возврат 7">
            <a:hlinkClick r:id="" action="ppaction://hlinkshowjump?jump=lastslideviewed" highlightClick="1"/>
          </p:cNvPr>
          <p:cNvSpPr/>
          <p:nvPr/>
        </p:nvSpPr>
        <p:spPr>
          <a:xfrm>
            <a:off x="3851920" y="6453336"/>
            <a:ext cx="576064" cy="40466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домой 8">
            <a:hlinkClick r:id="" action="ppaction://hlinkshowjump?jump=firstslide" highlightClick="1"/>
          </p:cNvPr>
          <p:cNvSpPr/>
          <p:nvPr/>
        </p:nvSpPr>
        <p:spPr>
          <a:xfrm>
            <a:off x="6732240" y="6453336"/>
            <a:ext cx="576064" cy="40466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shade val="30000"/>
                <a:satMod val="115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Управляющая кнопка: домой 16">
            <a:hlinkClick r:id="" action="ppaction://hlinkshowjump?jump=firstslide" highlightClick="1"/>
          </p:cNvPr>
          <p:cNvSpPr/>
          <p:nvPr/>
        </p:nvSpPr>
        <p:spPr>
          <a:xfrm>
            <a:off x="7380312" y="6381328"/>
            <a:ext cx="467544" cy="47667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683568" y="260648"/>
            <a:ext cx="8064896" cy="908720"/>
          </a:xfrm>
          <a:prstGeom prst="rect">
            <a:avLst/>
          </a:prstGeom>
          <a:solidFill>
            <a:schemeClr val="accent4">
              <a:lumMod val="75000"/>
              <a:lumOff val="25000"/>
            </a:schemeClr>
          </a:solidFill>
          <a:ln>
            <a:noFill/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Формы государства</a:t>
            </a:r>
          </a:p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9" name="Блок-схема: перфолента 18">
            <a:hlinkClick r:id="rId2" action="ppaction://hlinksldjump"/>
          </p:cNvPr>
          <p:cNvSpPr/>
          <p:nvPr/>
        </p:nvSpPr>
        <p:spPr>
          <a:xfrm>
            <a:off x="2411760" y="1268760"/>
            <a:ext cx="3600400" cy="1368152"/>
          </a:xfrm>
          <a:prstGeom prst="flowChartPunchedTape">
            <a:avLst/>
          </a:prstGeom>
          <a:solidFill>
            <a:srgbClr val="333300"/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ГОСУДАРСТВЕННОГО УСТРОЙСТВА</a:t>
            </a:r>
            <a:endParaRPr lang="ru-RU" sz="2400" b="1" dirty="0"/>
          </a:p>
        </p:txBody>
      </p:sp>
      <p:sp>
        <p:nvSpPr>
          <p:cNvPr id="11" name="Блок-схема: перфолента 10">
            <a:hlinkClick r:id="rId3" action="ppaction://hlinksldjump"/>
          </p:cNvPr>
          <p:cNvSpPr/>
          <p:nvPr/>
        </p:nvSpPr>
        <p:spPr>
          <a:xfrm>
            <a:off x="323528" y="3212976"/>
            <a:ext cx="3600400" cy="1368152"/>
          </a:xfrm>
          <a:prstGeom prst="flowChartPunchedTape">
            <a:avLst/>
          </a:prstGeom>
          <a:solidFill>
            <a:srgbClr val="333300"/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ГОСУДАРСТВЕННОГО ПРАВЛЕНИЯ</a:t>
            </a:r>
            <a:endParaRPr lang="ru-RU" sz="2400" b="1" dirty="0"/>
          </a:p>
        </p:txBody>
      </p:sp>
      <p:sp>
        <p:nvSpPr>
          <p:cNvPr id="12" name="Блок-схема: перфолента 11">
            <a:hlinkClick r:id="rId4" action="ppaction://hlinksldjump"/>
          </p:cNvPr>
          <p:cNvSpPr/>
          <p:nvPr/>
        </p:nvSpPr>
        <p:spPr>
          <a:xfrm>
            <a:off x="5436096" y="2780928"/>
            <a:ext cx="3600400" cy="1368152"/>
          </a:xfrm>
          <a:prstGeom prst="flowChartPunchedTape">
            <a:avLst/>
          </a:prstGeom>
          <a:solidFill>
            <a:srgbClr val="333300"/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ПОЛИТИЧЕСКОГО РЕЖИМА</a:t>
            </a:r>
            <a:endParaRPr lang="ru-RU" sz="2400" b="1" dirty="0"/>
          </a:p>
        </p:txBody>
      </p:sp>
      <p:sp>
        <p:nvSpPr>
          <p:cNvPr id="13" name="Блок-схема: перфолента 12">
            <a:hlinkClick r:id="rId5" action="ppaction://hlinksldjump"/>
          </p:cNvPr>
          <p:cNvSpPr/>
          <p:nvPr/>
        </p:nvSpPr>
        <p:spPr>
          <a:xfrm>
            <a:off x="2555776" y="4941168"/>
            <a:ext cx="3600400" cy="1368152"/>
          </a:xfrm>
          <a:prstGeom prst="flowChartPunchedTape">
            <a:avLst/>
          </a:prstGeom>
          <a:solidFill>
            <a:srgbClr val="333300"/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ПРАВОВОЕ ГОСУДАРСТВО</a:t>
            </a:r>
            <a:endParaRPr lang="ru-RU" sz="2400" b="1" dirty="0"/>
          </a:p>
        </p:txBody>
      </p:sp>
      <p:pic>
        <p:nvPicPr>
          <p:cNvPr id="8" name="Рисунок 7" descr="2050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5139600" flipH="1">
            <a:off x="4234906" y="4340856"/>
            <a:ext cx="960107" cy="360040"/>
          </a:xfrm>
          <a:prstGeom prst="rect">
            <a:avLst/>
          </a:prstGeom>
        </p:spPr>
      </p:pic>
      <p:pic>
        <p:nvPicPr>
          <p:cNvPr id="9" name="Рисунок 8" descr="2050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15652454" flipH="1">
            <a:off x="3985786" y="2890467"/>
            <a:ext cx="960107" cy="360040"/>
          </a:xfrm>
          <a:prstGeom prst="rect">
            <a:avLst/>
          </a:prstGeom>
        </p:spPr>
      </p:pic>
      <p:pic>
        <p:nvPicPr>
          <p:cNvPr id="10" name="Рисунок 9" descr="2050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21249049">
            <a:off x="3364271" y="3627683"/>
            <a:ext cx="1092150" cy="377783"/>
          </a:xfrm>
          <a:prstGeom prst="rect">
            <a:avLst/>
          </a:prstGeom>
        </p:spPr>
      </p:pic>
      <p:pic>
        <p:nvPicPr>
          <p:cNvPr id="14" name="Рисунок 13" descr="2050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21314071" flipH="1">
            <a:off x="4678716" y="3533756"/>
            <a:ext cx="960107" cy="36004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9" grpId="0" animBg="1"/>
      <p:bldP spid="11" grpId="0" animBg="1"/>
      <p:bldP spid="12" grpId="0" animBg="1"/>
      <p:bldP spid="13" grpId="0" animBg="1"/>
    </p:bldLst>
  </p:timing>
</p:sld>
</file>

<file path=ppt/theme/theme1.xml><?xml version="1.0" encoding="utf-8"?>
<a:theme xmlns:a="http://schemas.openxmlformats.org/drawingml/2006/main" name="Шаблон оформления 'Красно-черная рельефная бумага'">
  <a:themeElements>
    <a:clrScheme name="Шаблон оформления 'Красно-черная рельефная бумага'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Шаблон оформления 'Красно-черная рельефная бумага'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Шаблон оформления 'Красно-черная рельефная бумага'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оформления 'Красно-черная рельефная бумага'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оформления 'Красно-черная рельефная бумага'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оформления 'Красно-черная рельефная бумага'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оформления 'Красно-черная рельефная бумага'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оформления 'Красно-черная рельефная бумага'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оформления 'Красно-черная рельефная бумага'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оформления 'Красно-черная рельефная бумага'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оформления 'Красно-черная рельефная бумага'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оформления 'Красно-черная рельефная бумага'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оформления 'Красно-черная рельефная бумага'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оформления 'Красно-черная рельефная бумага'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838</TotalTime>
  <Words>572</Words>
  <Application>Microsoft Office PowerPoint</Application>
  <PresentationFormat>Экран (4:3)</PresentationFormat>
  <Paragraphs>106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Шаблон оформления 'Красно-черная рельефная бумага'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Катя</dc:creator>
  <cp:lastModifiedBy>Master</cp:lastModifiedBy>
  <cp:revision>69</cp:revision>
  <dcterms:created xsi:type="dcterms:W3CDTF">2006-11-01T20:14:00Z</dcterms:created>
  <dcterms:modified xsi:type="dcterms:W3CDTF">2012-04-07T07:25:51Z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TC101080301049</vt:lpwstr>
  </property>
</Properties>
</file>