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60" r:id="rId6"/>
    <p:sldId id="270" r:id="rId7"/>
    <p:sldId id="261" r:id="rId8"/>
    <p:sldId id="266" r:id="rId9"/>
    <p:sldId id="271" r:id="rId10"/>
    <p:sldId id="273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ЗаголовокСлайда1"/>
          <p:cNvSpPr>
            <a:spLocks noGrp="1" noChangeArrowheads="1"/>
          </p:cNvSpPr>
          <p:nvPr>
            <p:ph type="title"/>
          </p:nvPr>
        </p:nvSpPr>
        <p:spPr>
          <a:xfrm>
            <a:off x="2786050" y="214290"/>
            <a:ext cx="3143272" cy="1539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0" dirty="0" smtClean="0">
                <a:solidFill>
                  <a:schemeClr val="tx1"/>
                </a:solidFill>
                <a:latin typeface="+mn-lt"/>
              </a:rPr>
              <a:t>Г.Лангепас</a:t>
            </a:r>
            <a:r>
              <a:rPr lang="ru-RU" sz="1100" b="0" dirty="0" smtClean="0">
                <a:solidFill>
                  <a:schemeClr val="tx1"/>
                </a:solidFill>
                <a:latin typeface="+mn-lt"/>
              </a:rPr>
              <a:t>. ХМАО .Урунова Н.М.</a:t>
            </a:r>
            <a:endParaRPr lang="en-US" sz="11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242887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600" b="1" i="1" dirty="0" smtClean="0">
                <a:solidFill>
                  <a:srgbClr val="FF0000"/>
                </a:solidFill>
                <a:latin typeface="Calibri" pitchFamily="34" charset="0"/>
              </a:rPr>
              <a:t>         </a:t>
            </a:r>
            <a:endParaRPr lang="ru-RU" sz="4000" b="1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63" y="500063"/>
            <a:ext cx="757237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Образовательная система «Школа 2100»  </a:t>
            </a:r>
            <a:r>
              <a:rPr lang="en-US" dirty="0">
                <a:latin typeface="+mn-lt"/>
              </a:rPr>
              <a:t>                     </a:t>
            </a:r>
            <a:r>
              <a:rPr lang="ru-RU" dirty="0">
                <a:latin typeface="+mn-lt"/>
              </a:rPr>
              <a:t>8 класс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928671"/>
            <a:ext cx="821531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Урок</a:t>
            </a:r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46</a:t>
            </a:r>
            <a:r>
              <a:rPr lang="ru-RU" sz="5400" dirty="0" smtClean="0">
                <a:solidFill>
                  <a:srgbClr val="002060"/>
                </a:solidFill>
              </a:rPr>
              <a:t>.</a:t>
            </a:r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Отмена крепостного права- «великая реформа»</a:t>
            </a:r>
          </a:p>
          <a:p>
            <a:pPr algn="ctr">
              <a:defRPr/>
            </a:pPr>
            <a:endParaRPr lang="en-US" sz="5400" b="1" dirty="0"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algn="ctr">
              <a:defRPr/>
            </a:pP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929190" y="4500570"/>
            <a:ext cx="3786184" cy="1754326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b="1" i="1" dirty="0">
                <a:ea typeface="Calibri" pitchFamily="34" charset="0"/>
                <a:cs typeface="Times New Roman" pitchFamily="18" charset="0"/>
              </a:rPr>
              <a:t>Урунова Насфия Миндиураловна</a:t>
            </a:r>
            <a:endParaRPr lang="ru-RU" sz="1400" b="1" i="1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i="1" dirty="0">
                <a:ea typeface="Calibri" pitchFamily="34" charset="0"/>
                <a:cs typeface="Times New Roman" pitchFamily="18" charset="0"/>
              </a:rPr>
              <a:t>учитель истории и обществознания</a:t>
            </a:r>
            <a:endParaRPr lang="ru-RU" sz="1400" b="1" i="1" dirty="0"/>
          </a:p>
          <a:p>
            <a:pPr eaLnBrk="0" hangingPunct="0">
              <a:defRPr/>
            </a:pPr>
            <a:r>
              <a:rPr lang="ru-RU" b="1" i="1" dirty="0">
                <a:solidFill>
                  <a:srgbClr val="222222"/>
                </a:solidFill>
                <a:ea typeface="Calibri" pitchFamily="34" charset="0"/>
                <a:cs typeface="Calibri" pitchFamily="34" charset="0"/>
              </a:rPr>
              <a:t>ЛГ МБОУ «Средняя общеобразовательная школа №3 г.Лангепас ХМАО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643314"/>
            <a:ext cx="3378200" cy="298450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57166"/>
            <a:ext cx="8229600" cy="107157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lIns="45720" tIns="0" rIns="45720" bIns="0" anchor="b">
            <a:normAutofit fontScale="7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800" b="1" i="1" cap="all" dirty="0">
              <a:ln w="6350">
                <a:noFill/>
              </a:ln>
              <a:solidFill>
                <a:schemeClr val="bg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000" b="1" cap="all" dirty="0">
                <a:ln w="6350">
                  <a:noFill/>
                </a:ln>
                <a:solidFill>
                  <a:srgbClr val="FFFF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Проблемный вопрос:</a:t>
            </a:r>
          </a:p>
        </p:txBody>
      </p:sp>
      <p:sp>
        <p:nvSpPr>
          <p:cNvPr id="11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cap="all" dirty="0">
                <a:ln w="6350">
                  <a:noFill/>
                </a:ln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j-ea"/>
                <a:cs typeface="+mj-cs"/>
              </a:rPr>
              <a:t>Г.Лангепас</a:t>
            </a:r>
            <a:r>
              <a:rPr lang="ru-RU" sz="1100" cap="all" dirty="0">
                <a:ln w="6350">
                  <a:noFill/>
                </a:ln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j-ea"/>
                <a:cs typeface="+mj-cs"/>
              </a:rPr>
              <a:t>. ХМАО .Урунова Н.М.</a:t>
            </a:r>
            <a:endParaRPr lang="en-US" sz="1100" cap="all" dirty="0">
              <a:ln w="6350">
                <a:noFill/>
              </a:ln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85720" y="1643050"/>
            <a:ext cx="8643962" cy="212365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324100" algn="l"/>
              </a:tabLst>
            </a:pPr>
            <a:r>
              <a:rPr lang="ru-RU" sz="4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Почему многие крестьяне и интеллигенция отрицательно восприняли реформу 1861 года?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929066"/>
            <a:ext cx="3636947" cy="2722283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Вывод по проблеме: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С одной стороны, отмена крепостного права устранила главное препятствие на пути модернизации России, но с другой – условия освобождения вызвали резкое недовольство крестьян и значительной части образованного общества России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Домашнее задание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5400" dirty="0" smtClean="0"/>
              <a:t>§15, </a:t>
            </a:r>
          </a:p>
          <a:p>
            <a:r>
              <a:rPr lang="ru-RU" sz="5400" dirty="0" smtClean="0"/>
              <a:t>ответить на вопросы перед §16.</a:t>
            </a:r>
          </a:p>
          <a:p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  <a:solidFill>
            <a:schemeClr val="accent4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4400" dirty="0" smtClean="0">
                <a:solidFill>
                  <a:srgbClr val="FFFF00"/>
                </a:solidFill>
              </a:rPr>
              <a:t>Справочные сведения: </a:t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094938"/>
          </a:xfrm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b="1" i="1" dirty="0" smtClean="0"/>
              <a:t>После смерти Александра II в России появилось много памятников «Александру II - Освободителю», поставленных на деньги, собранные крестьянами. </a:t>
            </a:r>
          </a:p>
          <a:p>
            <a:pPr>
              <a:buNone/>
            </a:pPr>
            <a:endParaRPr lang="ru-RU" sz="3200" b="1" dirty="0" smtClean="0"/>
          </a:p>
          <a:p>
            <a:r>
              <a:rPr lang="ru-RU" sz="3200" b="1" dirty="0" smtClean="0">
                <a:solidFill>
                  <a:srgbClr val="FF0000"/>
                </a:solidFill>
              </a:rPr>
              <a:t>Судя по этим сведениям, крестьянство было довольно тем, что царь от­менил крепостное право? 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57322"/>
          </a:xfrm>
          <a:solidFill>
            <a:schemeClr val="accent4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Крестьянские волнения (неповиновение властям, бунты) 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443914" cy="3314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3214710"/>
                <a:gridCol w="3657568"/>
              </a:tblGrid>
              <a:tr h="535783">
                <a:tc>
                  <a:txBody>
                    <a:bodyPr/>
                    <a:lstStyle/>
                    <a:p>
                      <a:pPr marL="88265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Годы 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572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Общее число крестьянских </a:t>
                      </a:r>
                    </a:p>
                    <a:p>
                      <a:pPr marR="4572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волнений 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Волнения, подавленные с </a:t>
                      </a:r>
                    </a:p>
                    <a:p>
                      <a:pPr marR="1778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помощью военных команд 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5783">
                <a:tc>
                  <a:txBody>
                    <a:bodyPr/>
                    <a:lstStyle/>
                    <a:p>
                      <a:pPr marL="88265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1859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4572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797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90 </a:t>
                      </a:r>
                    </a:p>
                  </a:txBody>
                  <a:tcPr marL="0" marR="0" marT="0" marB="0" anchor="ctr"/>
                </a:tc>
              </a:tr>
              <a:tr h="535783">
                <a:tc>
                  <a:txBody>
                    <a:bodyPr/>
                    <a:lstStyle/>
                    <a:p>
                      <a:pPr marL="88265"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1860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4572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900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108 </a:t>
                      </a:r>
                    </a:p>
                  </a:txBody>
                  <a:tcPr marL="0" marR="0" marT="0" marB="0" anchor="ctr"/>
                </a:tc>
              </a:tr>
              <a:tr h="535783">
                <a:tc>
                  <a:txBody>
                    <a:bodyPr/>
                    <a:lstStyle/>
                    <a:p>
                      <a:pPr marL="88265"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1861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45720"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1859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937 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5357826"/>
            <a:ext cx="8572560" cy="1077218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Как многие крестьяне отреагировали на отмену крепостного права.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5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Из прокламации (Барским крестьянам от их доброжелателей поклон»)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«Ждали вы, что даст вам царь волю, вот вам и вышла от царя</a:t>
            </a:r>
          </a:p>
          <a:p>
            <a:pPr>
              <a:buNone/>
            </a:pPr>
            <a:r>
              <a:rPr lang="ru-RU" dirty="0" smtClean="0"/>
              <a:t>воля. Хороша ли та воля, какую дал вам царь, сами вы теперь</a:t>
            </a:r>
          </a:p>
          <a:p>
            <a:pPr>
              <a:buNone/>
            </a:pPr>
            <a:r>
              <a:rPr lang="ru-RU" dirty="0" smtClean="0"/>
              <a:t>знаете .... В </a:t>
            </a:r>
            <a:r>
              <a:rPr lang="ru-RU" dirty="0" err="1" smtClean="0"/>
              <a:t>исправду-то</a:t>
            </a:r>
            <a:r>
              <a:rPr lang="ru-RU" dirty="0" smtClean="0"/>
              <a:t> воля бывает на свете: чтобы народ всему</a:t>
            </a:r>
          </a:p>
          <a:p>
            <a:pPr>
              <a:buNone/>
            </a:pPr>
            <a:r>
              <a:rPr lang="ru-RU" dirty="0" smtClean="0"/>
              <a:t>голова был ... и чтобы суд был праведный ... и чтобы </a:t>
            </a:r>
            <a:r>
              <a:rPr lang="ru-RU" dirty="0" err="1" smtClean="0"/>
              <a:t>пачпортов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не было, и подушной подати не было, и чтобы рекрутчины не</a:t>
            </a:r>
          </a:p>
          <a:p>
            <a:pPr>
              <a:buNone/>
            </a:pPr>
            <a:r>
              <a:rPr lang="ru-RU" dirty="0" smtClean="0"/>
              <a:t>было. А коли того нет, значит и воли нет, а одно обольщение на</a:t>
            </a:r>
          </a:p>
          <a:p>
            <a:pPr>
              <a:buNone/>
            </a:pPr>
            <a:r>
              <a:rPr lang="ru-RU" dirty="0" smtClean="0"/>
              <a:t>словах. Ружьями запасайтесь, кто может, да всяким оружием ...</a:t>
            </a:r>
          </a:p>
          <a:p>
            <a:pPr>
              <a:buNone/>
            </a:pPr>
            <a:r>
              <a:rPr lang="ru-RU" dirty="0" smtClean="0"/>
              <a:t>Надо мужикам всем промеж себя согласие иметь, чтобы заодно</a:t>
            </a:r>
          </a:p>
          <a:p>
            <a:pPr>
              <a:buNone/>
            </a:pPr>
            <a:r>
              <a:rPr lang="ru-RU" dirty="0" smtClean="0"/>
              <a:t>быть, когда пора придет. А когда </a:t>
            </a:r>
            <a:r>
              <a:rPr lang="ru-RU" dirty="0" err="1" smtClean="0"/>
              <a:t>приготовленность</a:t>
            </a:r>
            <a:r>
              <a:rPr lang="ru-RU" dirty="0" smtClean="0"/>
              <a:t> будет ... Тогда</a:t>
            </a:r>
          </a:p>
          <a:p>
            <a:pPr>
              <a:buNone/>
            </a:pPr>
            <a:r>
              <a:rPr lang="ru-RU" dirty="0" smtClean="0"/>
              <a:t>и пришлем такое объявле­ние, что пора, люди русские, доброе</a:t>
            </a:r>
          </a:p>
          <a:p>
            <a:pPr>
              <a:buNone/>
            </a:pPr>
            <a:r>
              <a:rPr lang="ru-RU" dirty="0" smtClean="0"/>
              <a:t>дело начинать ... » </a:t>
            </a:r>
          </a:p>
          <a:p>
            <a:r>
              <a:rPr lang="ru-RU" dirty="0" smtClean="0"/>
              <a:t>• </a:t>
            </a:r>
            <a:r>
              <a:rPr lang="ru-RU" sz="3600" b="1" dirty="0" smtClean="0">
                <a:solidFill>
                  <a:srgbClr val="FF0000"/>
                </a:solidFill>
              </a:rPr>
              <a:t>Судя по этому источнику, как представители разночинной интеллигенции оценивали отмену крепостного права?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57166"/>
            <a:ext cx="8229600" cy="107157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lIns="45720" tIns="0" rIns="45720" bIns="0" anchor="b">
            <a:normAutofit fontScale="7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800" b="1" i="1" cap="all" dirty="0">
              <a:ln w="6350">
                <a:noFill/>
              </a:ln>
              <a:solidFill>
                <a:schemeClr val="bg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000" b="1" cap="all" dirty="0">
                <a:ln w="6350">
                  <a:noFill/>
                </a:ln>
                <a:solidFill>
                  <a:srgbClr val="FFFF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Проблемный вопрос:</a:t>
            </a:r>
          </a:p>
        </p:txBody>
      </p:sp>
      <p:sp>
        <p:nvSpPr>
          <p:cNvPr id="11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cap="all" dirty="0">
                <a:ln w="6350">
                  <a:noFill/>
                </a:ln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j-ea"/>
                <a:cs typeface="+mj-cs"/>
              </a:rPr>
              <a:t>Г.Лангепас</a:t>
            </a:r>
            <a:r>
              <a:rPr lang="ru-RU" sz="1100" cap="all" dirty="0">
                <a:ln w="6350">
                  <a:noFill/>
                </a:ln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ea typeface="+mj-ea"/>
                <a:cs typeface="+mj-cs"/>
              </a:rPr>
              <a:t>. ХМАО .Урунова Н.М.</a:t>
            </a:r>
            <a:endParaRPr lang="en-US" sz="1100" cap="all" dirty="0">
              <a:ln w="6350">
                <a:noFill/>
              </a:ln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85720" y="1643050"/>
            <a:ext cx="8643962" cy="212365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324100" algn="l"/>
              </a:tabLst>
            </a:pPr>
            <a:r>
              <a:rPr lang="ru-RU" sz="4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Почему многие крестьяне и интеллигенция отрицательно восприняли реформу 1861 года?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929066"/>
            <a:ext cx="3636947" cy="2722283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500198"/>
          </a:xfrm>
          <a:solidFill>
            <a:schemeClr val="accent4">
              <a:lumMod val="50000"/>
            </a:schemeClr>
          </a:solidFill>
          <a:ln w="57150"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Какую выгоду от отмены крепостного права получили: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14282" y="2285992"/>
          <a:ext cx="8501122" cy="2703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3357586"/>
                <a:gridCol w="2714644"/>
              </a:tblGrid>
              <a:tr h="135183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крестьяне</a:t>
                      </a:r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помещики </a:t>
                      </a:r>
                    </a:p>
                    <a:p>
                      <a:pPr algn="ctr"/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государство</a:t>
                      </a:r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51833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ЗаголовокСлайда1"/>
          <p:cNvSpPr txBox="1">
            <a:spLocks noChangeArrowheads="1"/>
          </p:cNvSpPr>
          <p:nvPr/>
        </p:nvSpPr>
        <p:spPr>
          <a:xfrm>
            <a:off x="2857488" y="0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500198"/>
          </a:xfrm>
          <a:solidFill>
            <a:schemeClr val="accent4">
              <a:lumMod val="50000"/>
            </a:schemeClr>
          </a:solidFill>
          <a:ln w="57150"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Какую выгоду от отмены крепостного права получили: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0" y="2000241"/>
          <a:ext cx="8501122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3357586"/>
                <a:gridCol w="2714644"/>
              </a:tblGrid>
              <a:tr h="135183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крестьяне</a:t>
                      </a:r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помещики </a:t>
                      </a:r>
                    </a:p>
                    <a:p>
                      <a:pPr algn="ctr"/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государство</a:t>
                      </a:r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29163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Получали личную</a:t>
                      </a:r>
                      <a:r>
                        <a:rPr lang="ru-RU" sz="2400" b="1" baseline="0" dirty="0" smtClean="0"/>
                        <a:t> свободу (гражданские права)</a:t>
                      </a:r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Сохраняли собственность на землю.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Отрезки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Временнообязанные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отношения.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Выкупные платежи. </a:t>
                      </a:r>
                    </a:p>
                    <a:p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Крестьянский банк выдавал ссуды под 6% годовых </a:t>
                      </a:r>
                    </a:p>
                    <a:p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ЗаголовокСлайда1"/>
          <p:cNvSpPr txBox="1">
            <a:spLocks noChangeArrowheads="1"/>
          </p:cNvSpPr>
          <p:nvPr/>
        </p:nvSpPr>
        <p:spPr>
          <a:xfrm>
            <a:off x="2857488" y="0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Разночинная интеллигенция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900" b="1" dirty="0" smtClean="0"/>
              <a:t>Призыв к революции. </a:t>
            </a:r>
          </a:p>
          <a:p>
            <a:pPr lvl="0">
              <a:buNone/>
            </a:pPr>
            <a:r>
              <a:rPr lang="ru-RU" sz="3900" b="1" dirty="0" smtClean="0">
                <a:solidFill>
                  <a:srgbClr val="FF0000"/>
                </a:solidFill>
              </a:rPr>
              <a:t>                          (Н.Г. Чернышевский) </a:t>
            </a:r>
          </a:p>
          <a:p>
            <a:pPr lvl="0"/>
            <a:r>
              <a:rPr lang="ru-RU" sz="3900" b="1" dirty="0" err="1" smtClean="0"/>
              <a:t>Полнoе</a:t>
            </a:r>
            <a:r>
              <a:rPr lang="ru-RU" sz="3900" b="1" dirty="0" smtClean="0"/>
              <a:t> отрицание основ существующего строя – </a:t>
            </a:r>
            <a:r>
              <a:rPr lang="ru-RU" sz="3900" b="1" dirty="0" smtClean="0">
                <a:solidFill>
                  <a:srgbClr val="FF0000"/>
                </a:solidFill>
              </a:rPr>
              <a:t>нигилисты</a:t>
            </a:r>
          </a:p>
          <a:p>
            <a:pPr lvl="0">
              <a:buNone/>
            </a:pPr>
            <a:r>
              <a:rPr lang="ru-RU" sz="3900" b="1" dirty="0" smtClean="0">
                <a:solidFill>
                  <a:srgbClr val="FF0000"/>
                </a:solidFill>
              </a:rPr>
              <a:t>                                              (Писарев) </a:t>
            </a:r>
          </a:p>
          <a:p>
            <a:pPr lvl="0"/>
            <a:r>
              <a:rPr lang="ru-RU" sz="3900" b="1" dirty="0" smtClean="0"/>
              <a:t>Крестьянские бунты, всенародный парламент. Реформы. </a:t>
            </a:r>
          </a:p>
          <a:p>
            <a:pPr lvl="0">
              <a:buNone/>
            </a:pPr>
            <a:r>
              <a:rPr lang="ru-RU" sz="3900" b="1" dirty="0" smtClean="0">
                <a:solidFill>
                  <a:srgbClr val="FF0000"/>
                </a:solidFill>
              </a:rPr>
              <a:t>                                    («3емля и воля»)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Кто и почему был недоволен условиями отмены крепостного права?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429156"/>
          </a:xfrm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lvl="0"/>
            <a:r>
              <a:rPr lang="ru-RU" sz="3200" b="1" u="sng" dirty="0" smtClean="0">
                <a:solidFill>
                  <a:srgbClr val="C00000"/>
                </a:solidFill>
              </a:rPr>
              <a:t>Крестьяне </a:t>
            </a:r>
            <a:r>
              <a:rPr lang="ru-RU" b="1" dirty="0" smtClean="0"/>
              <a:t>- так как пришлось выплачивать выкупные платежи, нести </a:t>
            </a:r>
            <a:r>
              <a:rPr lang="ru-RU" b="1" dirty="0" err="1" smtClean="0"/>
              <a:t>временнообязанные</a:t>
            </a:r>
            <a:r>
              <a:rPr lang="ru-RU" b="1" dirty="0" smtClean="0"/>
              <a:t> отношения, потерять часть земли в виде отрезков.</a:t>
            </a:r>
          </a:p>
          <a:p>
            <a:pPr lvl="0"/>
            <a:r>
              <a:rPr lang="ru-RU" sz="3200" b="1" u="sng" dirty="0" smtClean="0">
                <a:solidFill>
                  <a:srgbClr val="C00000"/>
                </a:solidFill>
              </a:rPr>
              <a:t>Помещики</a:t>
            </a:r>
            <a:r>
              <a:rPr lang="ru-RU" b="1" dirty="0" smtClean="0"/>
              <a:t> – из-за потери контроля над крестьянами</a:t>
            </a:r>
          </a:p>
          <a:p>
            <a:pPr lvl="0"/>
            <a:r>
              <a:rPr lang="ru-RU" sz="3200" b="1" u="sng" dirty="0" smtClean="0">
                <a:solidFill>
                  <a:srgbClr val="C00000"/>
                </a:solidFill>
              </a:rPr>
              <a:t>Интеллигенция </a:t>
            </a:r>
            <a:r>
              <a:rPr lang="ru-RU" b="1" dirty="0" smtClean="0"/>
              <a:t>– ее не устраивали условия освобождения крестьян (понимали последствия)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490</Words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Г.Лангепас. ХМАО .Урунова Н.М.</vt:lpstr>
      <vt:lpstr>    Справочные сведения:    </vt:lpstr>
      <vt:lpstr> Крестьянские волнения (неповиновение властям, бунты)  </vt:lpstr>
      <vt:lpstr>Из прокламации (Барским крестьянам от их доброжелателей поклон»)</vt:lpstr>
      <vt:lpstr>Слайд 5</vt:lpstr>
      <vt:lpstr> Какую выгоду от отмены крепостного права получили:  </vt:lpstr>
      <vt:lpstr> Какую выгоду от отмены крепостного права получили:  </vt:lpstr>
      <vt:lpstr>Разночинная интеллигенция</vt:lpstr>
      <vt:lpstr> Кто и почему был недоволен условиями отмены крепостного права?   </vt:lpstr>
      <vt:lpstr>Слайд 10</vt:lpstr>
      <vt:lpstr>Вывод по проблеме: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Г.Лангепас. ХМАО .Урунова Н.М.</dc:title>
  <cp:lastModifiedBy>Насфия</cp:lastModifiedBy>
  <cp:revision>17</cp:revision>
  <dcterms:modified xsi:type="dcterms:W3CDTF">2012-04-06T15:33:56Z</dcterms:modified>
</cp:coreProperties>
</file>