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6" autoAdjust="0"/>
    <p:restoredTop sz="94660"/>
  </p:normalViewPr>
  <p:slideViewPr>
    <p:cSldViewPr>
      <p:cViewPr varScale="1">
        <p:scale>
          <a:sx n="100" d="100"/>
          <a:sy n="100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18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A5AB124-B7E6-47F1-9BEF-C94BBBE4545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1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861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6C7DC0-6C91-48DF-A272-3C0B867EDF1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861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BF207-A3B1-49B4-ADD6-DD0F2499CB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898DF-D2ED-4398-A398-ABDBE91A6A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A4407C-98D8-42F3-B869-1DE174B27F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F70DE42-3651-488D-9FE5-F3270AB6CE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A822001-567B-4C8B-BF86-B3F6783C63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6BC771-EF88-495E-8CF2-3C9D753905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79D73-6841-47DA-BF68-2A92294148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9DDDA-EDC8-4708-A903-F617E45F68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5A490-D317-475F-9D9E-7770F65FC3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E245F-0935-4AC9-9BE3-C4781FB861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DBE65-DF93-44F5-B8A8-8A46B8F2A6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2B17C-E663-456E-BD2C-3E2A8ECC52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62B5D-B205-4152-8B78-D7B1337AA8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E25A6-82D8-4839-8328-271541C52F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6758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58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75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75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10C306E-49D4-4BD8-ACF7-EA7E2F2DD9B3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840CF56-F736-4B33-B9B6-201151B69615}" type="slidenum">
              <a:rPr lang="ru-RU"/>
              <a:pPr/>
              <a:t>1</a:t>
            </a:fld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2857496"/>
            <a:ext cx="7772400" cy="1736725"/>
          </a:xfrm>
        </p:spPr>
        <p:txBody>
          <a:bodyPr/>
          <a:lstStyle/>
          <a:p>
            <a:r>
              <a:rPr lang="en-US" sz="6000" b="1" dirty="0">
                <a:latin typeface="BancoDi" pitchFamily="82" charset="0"/>
              </a:rPr>
              <a:t/>
            </a:r>
            <a:br>
              <a:rPr lang="en-US" sz="6000" b="1" dirty="0">
                <a:latin typeface="BancoDi" pitchFamily="82" charset="0"/>
              </a:rPr>
            </a:br>
            <a:r>
              <a:rPr lang="ru-RU" sz="6000" dirty="0" smtClean="0">
                <a:latin typeface="BancoDi" pitchFamily="82" charset="0"/>
              </a:rPr>
              <a:t>Проблема истоков женского терроризма</a:t>
            </a:r>
            <a:br>
              <a:rPr lang="ru-RU" sz="6000" dirty="0" smtClean="0">
                <a:latin typeface="BancoDi" pitchFamily="82" charset="0"/>
              </a:rPr>
            </a:br>
            <a:r>
              <a:rPr lang="ru-RU" sz="6000" dirty="0" smtClean="0">
                <a:latin typeface="BancoDi" pitchFamily="82" charset="0"/>
              </a:rPr>
              <a:t>на примере российских революционерок</a:t>
            </a:r>
            <a:r>
              <a:rPr lang="en-US" sz="6000" b="1" dirty="0">
                <a:latin typeface="BancoDi" pitchFamily="82" charset="0"/>
              </a:rPr>
              <a:t/>
            </a:r>
            <a:br>
              <a:rPr lang="en-US" sz="6000" b="1" dirty="0">
                <a:latin typeface="BancoDi" pitchFamily="82" charset="0"/>
              </a:rPr>
            </a:br>
            <a:endParaRPr lang="ru-RU" sz="6000" dirty="0">
              <a:latin typeface="BancoDi" pitchFamily="82" charset="0"/>
            </a:endParaRPr>
          </a:p>
        </p:txBody>
      </p:sp>
      <p:pic>
        <p:nvPicPr>
          <p:cNvPr id="6" name="Picture 9" descr="q2qj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844804"/>
            <a:ext cx="3100384" cy="3013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" presetClass="emph" presetSubtype="1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  <p:bldP spid="2050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DE9D9-0693-4762-AABC-23E4BB7CF735}" type="slidenum">
              <a:rPr lang="ru-RU"/>
              <a:pPr/>
              <a:t>10</a:t>
            </a:fld>
            <a:endParaRPr lang="ru-RU"/>
          </a:p>
        </p:txBody>
      </p:sp>
      <p:pic>
        <p:nvPicPr>
          <p:cNvPr id="94218" name="Picture 10" descr="Засулич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0"/>
            <a:ext cx="4859337" cy="6858000"/>
          </a:xfrm>
          <a:noFill/>
          <a:ln/>
        </p:spPr>
      </p:pic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229600" cy="1143000"/>
          </a:xfrm>
        </p:spPr>
        <p:txBody>
          <a:bodyPr/>
          <a:lstStyle/>
          <a:p>
            <a:pPr algn="l"/>
            <a:r>
              <a:rPr lang="ru-RU" sz="6600">
                <a:latin typeface="BancoDi" pitchFamily="82" charset="0"/>
              </a:rPr>
              <a:t>Вера Засулич</a:t>
            </a:r>
            <a:r>
              <a:rPr lang="ru-RU" sz="4800"/>
              <a:t/>
            </a:r>
            <a:br>
              <a:rPr lang="ru-RU" sz="4800"/>
            </a:br>
            <a:r>
              <a:rPr lang="ru-RU" sz="4000"/>
              <a:t/>
            </a:r>
            <a:br>
              <a:rPr lang="ru-RU" sz="4000"/>
            </a:br>
            <a:endParaRPr lang="ru-RU" sz="4000" b="1">
              <a:latin typeface="BancoDi" pitchFamily="82" charset="0"/>
            </a:endParaRPr>
          </a:p>
        </p:txBody>
      </p:sp>
      <p:sp>
        <p:nvSpPr>
          <p:cNvPr id="94219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>
              <a:latin typeface="BancoDi" pitchFamily="8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400">
                <a:latin typeface="BancoDi" pitchFamily="82" charset="0"/>
              </a:rPr>
              <a:t>(1850 – 1919</a:t>
            </a:r>
            <a:r>
              <a:rPr lang="ru-RU" sz="4000">
                <a:latin typeface="BancoDi" pitchFamily="82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>
                <a:latin typeface="BancoDi" pitchFamily="82" charset="0"/>
              </a:rPr>
              <a:t>Дворянка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>
              <a:solidFill>
                <a:schemeClr val="tx2"/>
              </a:solidFill>
              <a:latin typeface="BancoDi" pitchFamily="8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400">
                <a:solidFill>
                  <a:schemeClr val="tx2"/>
                </a:solidFill>
                <a:latin typeface="BancoDi" pitchFamily="82" charset="0"/>
              </a:rPr>
              <a:t>Нечаянная</a:t>
            </a:r>
            <a:endParaRPr lang="en-US" sz="4400">
              <a:solidFill>
                <a:schemeClr val="tx2"/>
              </a:solidFill>
              <a:latin typeface="BancoDi" pitchFamily="8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400">
                <a:solidFill>
                  <a:schemeClr val="tx2"/>
                </a:solidFill>
                <a:latin typeface="BancoDi" pitchFamily="82" charset="0"/>
              </a:rPr>
              <a:t>террористка?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>
              <a:solidFill>
                <a:schemeClr val="tx2"/>
              </a:solidFill>
              <a:latin typeface="BancoDi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4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4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94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4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4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94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4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4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94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4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4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94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B822-AD58-4692-B7AA-71C00598C1AF}" type="slidenum">
              <a:rPr lang="ru-RU"/>
              <a:pPr/>
              <a:t>11</a:t>
            </a:fld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r>
              <a:rPr lang="ru-RU" b="1"/>
              <a:t>«Как бы мрачно ни смотреть на этот поступок, в самих мотивах его нельзя не видеть </a:t>
            </a:r>
            <a:r>
              <a:rPr lang="ru-RU" b="1" u="sng"/>
              <a:t>честного и благородного порыва</a:t>
            </a:r>
            <a:r>
              <a:rPr lang="ru-RU" b="1"/>
              <a:t>»</a:t>
            </a:r>
            <a:r>
              <a:rPr lang="uk-UA"/>
              <a:t>. </a:t>
            </a:r>
          </a:p>
          <a:p>
            <a:pPr algn="r">
              <a:buFont typeface="Wingdings" pitchFamily="2" charset="2"/>
              <a:buNone/>
            </a:pPr>
            <a:r>
              <a:rPr lang="uk-UA" i="1"/>
              <a:t>Адвокат В. Засулич</a:t>
            </a:r>
          </a:p>
          <a:p>
            <a:endParaRPr lang="ru-RU" b="1"/>
          </a:p>
          <a:p>
            <a:endParaRPr lang="ru-RU" b="1"/>
          </a:p>
          <a:p>
            <a:r>
              <a:rPr lang="ru-RU" b="1"/>
              <a:t>«Терроризм в России родился после выстрела Веры Засулич»</a:t>
            </a:r>
            <a:r>
              <a:rPr lang="ru-RU"/>
              <a:t> </a:t>
            </a:r>
          </a:p>
          <a:p>
            <a:pPr algn="r">
              <a:buFont typeface="Wingdings" pitchFamily="2" charset="2"/>
              <a:buNone/>
            </a:pPr>
            <a:r>
              <a:rPr lang="ru-RU" i="1"/>
              <a:t>Альбер Камю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7131-FC19-42E7-895C-BACD9A68CD03}" type="slidenum">
              <a:rPr lang="ru-RU"/>
              <a:pPr/>
              <a:t>12</a:t>
            </a:fld>
            <a:endParaRPr lang="ru-RU"/>
          </a:p>
        </p:txBody>
      </p:sp>
      <p:pic>
        <p:nvPicPr>
          <p:cNvPr id="98311" name="Picture 7" descr="Перовская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0"/>
            <a:ext cx="5364162" cy="6858000"/>
          </a:xfrm>
          <a:noFill/>
          <a:ln/>
        </p:spPr>
      </p:pic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7885113" cy="936625"/>
          </a:xfrm>
        </p:spPr>
        <p:txBody>
          <a:bodyPr/>
          <a:lstStyle/>
          <a:p>
            <a:pPr algn="l"/>
            <a:r>
              <a:rPr lang="ru-RU" sz="6000">
                <a:latin typeface="BancoDi" pitchFamily="82" charset="0"/>
              </a:rPr>
              <a:t>Софья Перовская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 b="1">
              <a:latin typeface="BancoDi" pitchFamily="8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400" b="1">
                <a:latin typeface="BancoDi" pitchFamily="82" charset="0"/>
              </a:rPr>
              <a:t>(1853 –  1881)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>
                <a:latin typeface="BancoDi" pitchFamily="82" charset="0"/>
              </a:rPr>
              <a:t>Дворянка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4400" b="1">
              <a:latin typeface="BancoDi" pitchFamily="8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>
                <a:solidFill>
                  <a:schemeClr val="tx2"/>
                </a:solidFill>
                <a:latin typeface="BancoDi" pitchFamily="82" charset="0"/>
              </a:rPr>
              <a:t>«Хладнокровие и несравненная обдуманность»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AE261-A3DC-4995-8C3A-56CDF6F134D3}" type="slidenum">
              <a:rPr lang="ru-RU"/>
              <a:pPr/>
              <a:t>13</a:t>
            </a:fld>
            <a:endParaRPr lang="ru-RU"/>
          </a:p>
        </p:txBody>
      </p:sp>
      <p:pic>
        <p:nvPicPr>
          <p:cNvPr id="100358" name="Picture 6" descr="Фигнер Вера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67175" y="0"/>
            <a:ext cx="5076825" cy="6858000"/>
          </a:xfrm>
          <a:noFill/>
          <a:ln/>
        </p:spPr>
      </p:pic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4392613" cy="1944687"/>
          </a:xfrm>
        </p:spPr>
        <p:txBody>
          <a:bodyPr/>
          <a:lstStyle/>
          <a:p>
            <a:pPr algn="l"/>
            <a:r>
              <a:rPr lang="ru-RU" sz="6600">
                <a:latin typeface="BancoDi" pitchFamily="82" charset="0"/>
              </a:rPr>
              <a:t/>
            </a:r>
            <a:br>
              <a:rPr lang="ru-RU" sz="6600">
                <a:latin typeface="BancoDi" pitchFamily="82" charset="0"/>
              </a:rPr>
            </a:br>
            <a:r>
              <a:rPr lang="ru-RU" sz="6600">
                <a:latin typeface="BancoDi" pitchFamily="82" charset="0"/>
              </a:rPr>
              <a:t/>
            </a:r>
            <a:br>
              <a:rPr lang="ru-RU" sz="6600">
                <a:latin typeface="BancoDi" pitchFamily="82" charset="0"/>
              </a:rPr>
            </a:br>
            <a:r>
              <a:rPr lang="ru-RU" sz="6600">
                <a:latin typeface="BancoDi" pitchFamily="82" charset="0"/>
              </a:rPr>
              <a:t/>
            </a:r>
            <a:br>
              <a:rPr lang="ru-RU" sz="6600">
                <a:latin typeface="BancoDi" pitchFamily="82" charset="0"/>
              </a:rPr>
            </a:br>
            <a:r>
              <a:rPr lang="ru-RU" sz="6600">
                <a:latin typeface="BancoDi" pitchFamily="82" charset="0"/>
              </a:rPr>
              <a:t/>
            </a:r>
            <a:br>
              <a:rPr lang="ru-RU" sz="6600">
                <a:latin typeface="BancoDi" pitchFamily="82" charset="0"/>
              </a:rPr>
            </a:br>
            <a:r>
              <a:rPr lang="ru-RU" sz="6600">
                <a:latin typeface="BancoDi" pitchFamily="82" charset="0"/>
              </a:rPr>
              <a:t>Вера Фигнер</a:t>
            </a:r>
            <a:br>
              <a:rPr lang="ru-RU" sz="6600">
                <a:latin typeface="BancoDi" pitchFamily="82" charset="0"/>
              </a:rPr>
            </a:br>
            <a:r>
              <a:rPr lang="ru-RU" b="1">
                <a:solidFill>
                  <a:schemeClr val="tx1"/>
                </a:solidFill>
                <a:latin typeface="BancoDi" pitchFamily="82" charset="0"/>
              </a:rPr>
              <a:t>(1852 - 1942)</a:t>
            </a:r>
            <a:br>
              <a:rPr lang="ru-RU" b="1">
                <a:solidFill>
                  <a:schemeClr val="tx1"/>
                </a:solidFill>
                <a:latin typeface="BancoDi" pitchFamily="82" charset="0"/>
              </a:rPr>
            </a:br>
            <a:r>
              <a:rPr lang="ru-RU" sz="4000">
                <a:solidFill>
                  <a:schemeClr val="tx1"/>
                </a:solidFill>
                <a:latin typeface="BancoDi" pitchFamily="82" charset="0"/>
              </a:rPr>
              <a:t>Дворянка</a:t>
            </a:r>
            <a:r>
              <a:rPr lang="ru-RU">
                <a:latin typeface="BancoDi" pitchFamily="82" charset="0"/>
              </a:rPr>
              <a:t/>
            </a:r>
            <a:br>
              <a:rPr lang="ru-RU">
                <a:latin typeface="BancoDi" pitchFamily="82" charset="0"/>
              </a:rPr>
            </a:br>
            <a:r>
              <a:rPr lang="ru-RU" b="1">
                <a:latin typeface="BancoDi" pitchFamily="82" charset="0"/>
              </a:rPr>
              <a:t/>
            </a:r>
            <a:br>
              <a:rPr lang="ru-RU" b="1">
                <a:latin typeface="BancoDi" pitchFamily="82" charset="0"/>
              </a:rPr>
            </a:br>
            <a:r>
              <a:rPr lang="uk-UA" sz="3600" b="1"/>
              <a:t>«</a:t>
            </a:r>
            <a:r>
              <a:rPr lang="ru-RU" sz="3600" b="1"/>
              <a:t>Наконец эта ужасная женщина арестована!</a:t>
            </a:r>
            <a:r>
              <a:rPr lang="uk-UA" sz="3600" b="1"/>
              <a:t>»</a:t>
            </a:r>
            <a:r>
              <a:rPr lang="ru-RU"/>
              <a:t> </a:t>
            </a:r>
            <a:br>
              <a:rPr lang="ru-RU"/>
            </a:br>
            <a:r>
              <a:rPr lang="ru-RU"/>
              <a:t>	</a:t>
            </a:r>
            <a:r>
              <a:rPr lang="ru-RU" sz="2800" b="1"/>
              <a:t>Александр </a:t>
            </a:r>
            <a:r>
              <a:rPr lang="uk-UA" sz="2800" b="1"/>
              <a:t>ІІІ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7B341-9C29-40F9-B2E9-002ED8AC0913}" type="slidenum">
              <a:rPr lang="ru-RU"/>
              <a:pPr/>
              <a:t>14</a:t>
            </a:fld>
            <a:endParaRPr lang="ru-RU"/>
          </a:p>
        </p:txBody>
      </p:sp>
      <p:pic>
        <p:nvPicPr>
          <p:cNvPr id="102410" name="Picture 10" descr="Езерская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0"/>
            <a:ext cx="4427537" cy="6858000"/>
          </a:xfrm>
          <a:noFill/>
          <a:ln/>
        </p:spPr>
      </p:pic>
      <p:pic>
        <p:nvPicPr>
          <p:cNvPr id="102407" name="Picture 7" descr="Мария Спиридонова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716463" cy="6858000"/>
          </a:xfrm>
          <a:noFill/>
          <a:ln/>
        </p:spPr>
      </p:pic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4114800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chemeClr val="accent1"/>
                </a:solidFill>
                <a:latin typeface="BancoDi" pitchFamily="82" charset="0"/>
              </a:rPr>
              <a:t>Мария Спиридонова</a:t>
            </a:r>
            <a:r>
              <a:rPr lang="ru-RU" sz="4000" b="1">
                <a:latin typeface="BancoDi" pitchFamily="82" charset="0"/>
              </a:rPr>
              <a:t/>
            </a:r>
            <a:br>
              <a:rPr lang="ru-RU" sz="4000" b="1">
                <a:latin typeface="BancoDi" pitchFamily="82" charset="0"/>
              </a:rPr>
            </a:br>
            <a:r>
              <a:rPr lang="ru-RU" sz="3600">
                <a:solidFill>
                  <a:schemeClr val="hlink"/>
                </a:solidFill>
                <a:latin typeface="BancoDi" pitchFamily="82" charset="0"/>
              </a:rPr>
              <a:t>Дворянка				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5148263" y="5013325"/>
            <a:ext cx="3538537" cy="14430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>
                <a:solidFill>
                  <a:schemeClr val="accent1"/>
                </a:solidFill>
                <a:latin typeface="BancoDi" pitchFamily="82" charset="0"/>
              </a:rPr>
              <a:t>Лидия Езерская</a:t>
            </a:r>
          </a:p>
          <a:p>
            <a:pPr>
              <a:buFont typeface="Wingdings" pitchFamily="2" charset="2"/>
              <a:buNone/>
            </a:pPr>
            <a:r>
              <a:rPr lang="ru-RU" sz="3600">
                <a:solidFill>
                  <a:schemeClr val="hlink"/>
                </a:solidFill>
                <a:latin typeface="BancoDi" pitchFamily="82" charset="0"/>
              </a:rPr>
              <a:t>Дворянка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02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5024-ACE6-4E3B-9917-F4B07958CE14}" type="slidenum">
              <a:rPr lang="ru-RU"/>
              <a:pPr/>
              <a:t>15</a:t>
            </a:fld>
            <a:endParaRPr lang="ru-RU"/>
          </a:p>
        </p:txBody>
      </p:sp>
      <p:pic>
        <p:nvPicPr>
          <p:cNvPr id="111625" name="Picture 9" descr="Измайлович Екатеринаj2pg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0"/>
            <a:ext cx="4787900" cy="6858000"/>
          </a:xfrm>
          <a:noFill/>
          <a:ln/>
        </p:spPr>
      </p:pic>
      <p:pic>
        <p:nvPicPr>
          <p:cNvPr id="111624" name="Picture 8" descr="Измайлович Александра в Бутырской тюрьме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427538" cy="6858000"/>
          </a:xfrm>
          <a:noFill/>
          <a:ln/>
        </p:spPr>
      </p:pic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4114800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chemeClr val="accent1"/>
                </a:solidFill>
                <a:latin typeface="BancoDi" pitchFamily="82" charset="0"/>
              </a:rPr>
              <a:t>Александра 	Измайлович</a:t>
            </a:r>
            <a:r>
              <a:rPr lang="ru-RU" sz="4000" b="1">
                <a:latin typeface="BancoDi" pitchFamily="82" charset="0"/>
              </a:rPr>
              <a:t/>
            </a:r>
            <a:br>
              <a:rPr lang="ru-RU" sz="4000" b="1">
                <a:latin typeface="BancoDi" pitchFamily="82" charset="0"/>
              </a:rPr>
            </a:br>
            <a:r>
              <a:rPr lang="ru-RU" sz="2400">
                <a:solidFill>
                  <a:schemeClr val="hlink"/>
                </a:solidFill>
                <a:latin typeface="BancoDi" pitchFamily="82" charset="0"/>
              </a:rPr>
              <a:t>Дворянка</a:t>
            </a:r>
            <a:r>
              <a:rPr lang="ru-RU" sz="3600">
                <a:solidFill>
                  <a:schemeClr val="hlink"/>
                </a:solidFill>
                <a:latin typeface="BancoDi" pitchFamily="82" charset="0"/>
              </a:rPr>
              <a:t>				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5076825" y="5084763"/>
            <a:ext cx="3538538" cy="14430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>
                <a:solidFill>
                  <a:schemeClr val="accent1"/>
                </a:solidFill>
                <a:latin typeface="BancoDi" pitchFamily="82" charset="0"/>
              </a:rPr>
              <a:t>Екатерина Измайлович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chemeClr val="hlink"/>
                </a:solidFill>
                <a:latin typeface="BancoDi" pitchFamily="82" charset="0"/>
              </a:rPr>
              <a:t>Дворянка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CF9D-DA10-4B16-8AD2-D57E60FB3B7C}" type="slidenum">
              <a:rPr lang="ru-RU"/>
              <a:pPr/>
              <a:t>16</a:t>
            </a:fld>
            <a:endParaRPr lang="ru-RU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Социальные и образовательный уровень</a:t>
            </a:r>
            <a:r>
              <a:rPr lang="ru-RU" sz="3200"/>
              <a:t> </a:t>
            </a:r>
            <a:r>
              <a:rPr lang="ru-RU" sz="3200" b="1"/>
              <a:t>женщин –террористок</a:t>
            </a:r>
            <a:r>
              <a:rPr lang="ru-RU" sz="3200"/>
              <a:t/>
            </a:r>
            <a:br>
              <a:rPr lang="ru-RU" sz="3200"/>
            </a:br>
            <a:r>
              <a:rPr lang="ru-RU" sz="3200"/>
              <a:t>(Данные Эмми Найт)</a:t>
            </a:r>
          </a:p>
        </p:txBody>
      </p:sp>
      <p:graphicFrame>
        <p:nvGraphicFramePr>
          <p:cNvPr id="112934" name="Group 294"/>
          <p:cNvGraphicFramePr>
            <a:graphicFrameLocks noGrp="1"/>
          </p:cNvGraphicFramePr>
          <p:nvPr>
            <p:ph type="tbl" idx="1"/>
          </p:nvPr>
        </p:nvGraphicFramePr>
        <p:xfrm>
          <a:off x="250825" y="2133600"/>
          <a:ext cx="8713788" cy="4247833"/>
        </p:xfrm>
        <a:graphic>
          <a:graphicData uri="http://schemas.openxmlformats.org/drawingml/2006/table">
            <a:tbl>
              <a:tblPr/>
              <a:tblGrid>
                <a:gridCol w="1441450"/>
                <a:gridCol w="919163"/>
                <a:gridCol w="547687"/>
                <a:gridCol w="1493838"/>
                <a:gridCol w="182562"/>
                <a:gridCol w="1536700"/>
                <a:gridCol w="790575"/>
                <a:gridCol w="571500"/>
                <a:gridCol w="1230313"/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Дворянки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Разночин-цы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Мещане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Священ-ники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Кресть-яне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Высшее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Домашнее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Начальное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550"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Мужчины: из 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рабочие и крестьяне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7DB30-B7A6-4D18-B1A3-050D540ADA92}" type="slidenum">
              <a:rPr lang="ru-RU"/>
              <a:pPr/>
              <a:t>17</a:t>
            </a:fld>
            <a:endParaRPr lang="ru-RU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360362"/>
          </a:xfrm>
        </p:spPr>
        <p:txBody>
          <a:bodyPr/>
          <a:lstStyle/>
          <a:p>
            <a:r>
              <a:rPr lang="ru-RU" sz="2400" b="1"/>
              <a:t>ИЗ СТАТИСТИЧЕСКИХ ДАННЫХ О ЖЕНСКОЙ НЕРЧИНСКОЙ КАТОРГЕ</a:t>
            </a:r>
            <a:r>
              <a:rPr lang="ru-RU" sz="2400"/>
              <a:t> </a:t>
            </a:r>
            <a:r>
              <a:rPr lang="ru-RU" sz="2400" b="1"/>
              <a:t/>
            </a:r>
            <a:br>
              <a:rPr lang="ru-RU" sz="2400" b="1"/>
            </a:br>
            <a:r>
              <a:rPr lang="ru-RU" sz="2400" b="1"/>
              <a:t>Количество сидевших на каторге — </a:t>
            </a:r>
            <a:r>
              <a:rPr lang="ru-RU" sz="2400" b="1">
                <a:solidFill>
                  <a:schemeClr val="folHlink"/>
                </a:solidFill>
              </a:rPr>
              <a:t>72</a:t>
            </a:r>
            <a:r>
              <a:rPr lang="ru-RU" sz="4000"/>
              <a:t> </a:t>
            </a:r>
            <a:r>
              <a:rPr lang="ru-RU" sz="2400"/>
              <a:t>чел</a:t>
            </a:r>
            <a:r>
              <a:rPr lang="ru-RU" sz="4000"/>
              <a:t>.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u="sng"/>
              <a:t>Принадлежали к сословиям</a:t>
            </a:r>
            <a:r>
              <a:rPr lang="ru-RU" sz="18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Крестьянскому ……………….</a:t>
            </a:r>
            <a:r>
              <a:rPr lang="ru-RU" sz="1800" b="1">
                <a:solidFill>
                  <a:schemeClr val="hlink"/>
                </a:solidFill>
              </a:rPr>
              <a:t>12 </a:t>
            </a:r>
            <a:r>
              <a:rPr lang="ru-RU" sz="1800"/>
              <a:t>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Мещанскому …………………..</a:t>
            </a:r>
            <a:r>
              <a:rPr lang="ru-RU" sz="1800" b="1">
                <a:solidFill>
                  <a:schemeClr val="hlink"/>
                </a:solidFill>
              </a:rPr>
              <a:t>26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Купеческому …………………….</a:t>
            </a:r>
            <a:r>
              <a:rPr lang="ru-RU" sz="1800" b="1">
                <a:solidFill>
                  <a:schemeClr val="hlink"/>
                </a:solidFill>
              </a:rPr>
              <a:t>5 </a:t>
            </a:r>
            <a:r>
              <a:rPr lang="ru-RU" sz="1800"/>
              <a:t>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Духовному ..........................</a:t>
            </a:r>
            <a:r>
              <a:rPr lang="ru-RU" sz="1800" b="1">
                <a:solidFill>
                  <a:schemeClr val="hlink"/>
                </a:solidFill>
              </a:rPr>
              <a:t>2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Дворянскому…...................</a:t>
            </a:r>
            <a:r>
              <a:rPr lang="ru-RU" sz="1800" b="1">
                <a:solidFill>
                  <a:schemeClr val="hlink"/>
                </a:solidFill>
              </a:rPr>
              <a:t>14 </a:t>
            </a:r>
            <a:r>
              <a:rPr lang="ru-RU" sz="1800"/>
              <a:t>чел.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i="1" u="sng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u="sng"/>
              <a:t>Главный род занятий к моменту ареста</a:t>
            </a:r>
            <a:r>
              <a:rPr lang="ru-RU" sz="18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Фабр. работниц………………..</a:t>
            </a:r>
            <a:r>
              <a:rPr lang="ru-RU" sz="1800" b="1">
                <a:solidFill>
                  <a:schemeClr val="hlink"/>
                </a:solidFill>
              </a:rPr>
              <a:t>10 </a:t>
            </a:r>
            <a:r>
              <a:rPr lang="ru-RU" sz="1800"/>
              <a:t>чел.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Портних...............................</a:t>
            </a:r>
            <a:r>
              <a:rPr lang="ru-RU" sz="1800" b="1">
                <a:solidFill>
                  <a:schemeClr val="hlink"/>
                </a:solidFill>
              </a:rPr>
              <a:t>6 </a:t>
            </a:r>
            <a:r>
              <a:rPr lang="ru-RU" sz="1800"/>
              <a:t>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Учительниц .........................</a:t>
            </a:r>
            <a:r>
              <a:rPr lang="ru-RU" sz="1800" b="1">
                <a:solidFill>
                  <a:schemeClr val="hlink"/>
                </a:solidFill>
              </a:rPr>
              <a:t>5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Фельдшериц, зуб. врачей, акушерок,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сестер милосердия .............</a:t>
            </a:r>
            <a:r>
              <a:rPr lang="ru-RU" sz="1800" b="1">
                <a:solidFill>
                  <a:schemeClr val="hlink"/>
                </a:solidFill>
              </a:rPr>
              <a:t>9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Чертежниц .........................</a:t>
            </a:r>
            <a:r>
              <a:rPr lang="ru-RU" sz="1800" b="1">
                <a:solidFill>
                  <a:schemeClr val="hlink"/>
                </a:solidFill>
              </a:rPr>
              <a:t>1 </a:t>
            </a:r>
            <a:r>
              <a:rPr lang="ru-RU" sz="1800"/>
              <a:t>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Учащихся ..........................</a:t>
            </a:r>
            <a:r>
              <a:rPr lang="ru-RU" sz="1800" b="1">
                <a:solidFill>
                  <a:schemeClr val="hlink"/>
                </a:solidFill>
              </a:rPr>
              <a:t>10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Проф.революционерок ......</a:t>
            </a:r>
            <a:r>
              <a:rPr lang="ru-RU" sz="1800" b="1">
                <a:solidFill>
                  <a:schemeClr val="hlink"/>
                </a:solidFill>
              </a:rPr>
              <a:t>20 </a:t>
            </a:r>
            <a:r>
              <a:rPr lang="ru-RU" sz="1800"/>
              <a:t>чел. 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u="sng"/>
              <a:t>Образовательный ценз к моменту ареста</a:t>
            </a:r>
            <a:r>
              <a:rPr lang="ru-RU" sz="1800" u="sng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Малограмотных .................</a:t>
            </a:r>
            <a:r>
              <a:rPr lang="ru-RU" sz="1800" b="1">
                <a:solidFill>
                  <a:schemeClr val="hlink"/>
                </a:solidFill>
              </a:rPr>
              <a:t>14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Низшее образование .........</a:t>
            </a:r>
            <a:r>
              <a:rPr lang="ru-RU" sz="1800" b="1">
                <a:solidFill>
                  <a:schemeClr val="hlink"/>
                </a:solidFill>
              </a:rPr>
              <a:t>10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Среднее ............................</a:t>
            </a:r>
            <a:r>
              <a:rPr lang="ru-RU" sz="1800" b="1">
                <a:solidFill>
                  <a:schemeClr val="hlink"/>
                </a:solidFill>
              </a:rPr>
              <a:t>26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Незаконченное высшее .....</a:t>
            </a:r>
            <a:r>
              <a:rPr lang="ru-RU" sz="1800" b="1">
                <a:solidFill>
                  <a:schemeClr val="hlink"/>
                </a:solidFill>
              </a:rPr>
              <a:t>17</a:t>
            </a:r>
            <a:r>
              <a:rPr lang="ru-RU" sz="1800"/>
              <a:t> чел.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u="sng"/>
              <a:t>По национальностям</a:t>
            </a:r>
            <a:r>
              <a:rPr lang="ru-RU" sz="18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Русских .............................</a:t>
            </a:r>
            <a:r>
              <a:rPr lang="ru-RU" sz="1800" b="1">
                <a:solidFill>
                  <a:schemeClr val="hlink"/>
                </a:solidFill>
              </a:rPr>
              <a:t>37</a:t>
            </a:r>
            <a:r>
              <a:rPr lang="ru-RU" sz="1800" b="1">
                <a:solidFill>
                  <a:schemeClr val="folHlink"/>
                </a:solidFill>
              </a:rPr>
              <a:t> </a:t>
            </a:r>
            <a:r>
              <a:rPr lang="ru-RU" sz="1800"/>
              <a:t>чел.</a:t>
            </a:r>
            <a:endParaRPr lang="ru-RU" sz="180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Евреев ..............................</a:t>
            </a:r>
            <a:r>
              <a:rPr lang="ru-RU" sz="1800" b="1">
                <a:solidFill>
                  <a:schemeClr val="hlink"/>
                </a:solidFill>
              </a:rPr>
              <a:t>23</a:t>
            </a:r>
            <a:r>
              <a:rPr lang="ru-RU" sz="1800" b="1">
                <a:solidFill>
                  <a:schemeClr val="folHlink"/>
                </a:solidFill>
              </a:rPr>
              <a:t> </a:t>
            </a:r>
            <a:r>
              <a:rPr lang="ru-RU" sz="1800"/>
              <a:t>чел.</a:t>
            </a:r>
            <a:endParaRPr lang="ru-RU" sz="180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Поляков ..............................</a:t>
            </a:r>
            <a:r>
              <a:rPr lang="ru-RU" sz="1800" b="1">
                <a:solidFill>
                  <a:schemeClr val="hlink"/>
                </a:solidFill>
              </a:rPr>
              <a:t>7</a:t>
            </a:r>
            <a:r>
              <a:rPr lang="ru-RU" sz="1800" b="1">
                <a:solidFill>
                  <a:schemeClr val="folHlink"/>
                </a:solidFill>
              </a:rPr>
              <a:t> </a:t>
            </a:r>
            <a:r>
              <a:rPr lang="ru-RU" sz="1800"/>
              <a:t>чел.</a:t>
            </a:r>
            <a:endParaRPr lang="ru-RU" sz="180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Грузин ................................</a:t>
            </a:r>
            <a:r>
              <a:rPr lang="ru-RU" sz="1800" b="1">
                <a:solidFill>
                  <a:schemeClr val="hlink"/>
                </a:solidFill>
              </a:rPr>
              <a:t>3</a:t>
            </a:r>
            <a:r>
              <a:rPr lang="ru-RU" sz="1800" b="1">
                <a:solidFill>
                  <a:schemeClr val="folHlink"/>
                </a:solidFill>
              </a:rPr>
              <a:t> </a:t>
            </a:r>
            <a:r>
              <a:rPr lang="ru-RU" sz="1800"/>
              <a:t>чел.</a:t>
            </a:r>
            <a:endParaRPr lang="ru-RU" sz="180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Латышей ............................</a:t>
            </a:r>
            <a:r>
              <a:rPr lang="ru-RU" sz="1800" b="1">
                <a:solidFill>
                  <a:schemeClr val="hlink"/>
                </a:solidFill>
              </a:rPr>
              <a:t>2</a:t>
            </a:r>
            <a:r>
              <a:rPr lang="ru-RU" sz="1800"/>
              <a:t> чел.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5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5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57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57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57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57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7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57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57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57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57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57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5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5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5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5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7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57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57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57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57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1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FA77A-A070-4708-8BC9-987A0C5AF77C}" type="slidenum">
              <a:rPr lang="ru-RU"/>
              <a:pPr/>
              <a:t>18</a:t>
            </a:fld>
            <a:endParaRPr lang="ru-RU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BancoDi" pitchFamily="82" charset="0"/>
              </a:rPr>
              <a:t>Причины возникновения женского терроризма в </a:t>
            </a:r>
            <a:r>
              <a:rPr lang="uk-UA" sz="4000">
                <a:latin typeface="BancoDi" pitchFamily="82" charset="0"/>
              </a:rPr>
              <a:t>ХІХ</a:t>
            </a:r>
            <a:r>
              <a:rPr lang="ru-RU" sz="4000">
                <a:latin typeface="BancoDi" pitchFamily="82" charset="0"/>
              </a:rPr>
              <a:t> – начале ХХ века</a:t>
            </a:r>
            <a:r>
              <a:rPr lang="ru-RU" sz="4000"/>
              <a:t>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800" b="1"/>
          </a:p>
          <a:p>
            <a:pPr>
              <a:lnSpc>
                <a:spcPct val="80000"/>
              </a:lnSpc>
            </a:pPr>
            <a:r>
              <a:rPr lang="ru-RU" sz="2800" b="1"/>
              <a:t>Неудовлетворенность собственным положением в обществе</a:t>
            </a:r>
            <a:r>
              <a:rPr lang="ru-RU" sz="280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 b="1"/>
              <a:t>Приверженность к идеям, чувство долга, большая, чем у мужчин, склонность к самопожертвованию.</a:t>
            </a:r>
            <a:r>
              <a:rPr lang="ru-RU" sz="2800"/>
              <a:t> </a:t>
            </a:r>
          </a:p>
          <a:p>
            <a:pPr>
              <a:lnSpc>
                <a:spcPct val="80000"/>
              </a:lnSpc>
            </a:pPr>
            <a:endParaRPr lang="ru-RU" sz="2800" b="1"/>
          </a:p>
          <a:p>
            <a:pPr>
              <a:lnSpc>
                <a:spcPct val="80000"/>
              </a:lnSpc>
            </a:pPr>
            <a:r>
              <a:rPr lang="ru-RU" sz="2800" b="1"/>
              <a:t>Ограниченность политических и социальных возможностей женщин, правовое бесправие.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56D24-0241-4676-8963-677F878546F7}" type="slidenum">
              <a:rPr lang="ru-RU"/>
              <a:pPr/>
              <a:t>19</a:t>
            </a:fld>
            <a:endParaRPr lang="ru-RU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229600" cy="4032250"/>
          </a:xfrm>
        </p:spPr>
        <p:txBody>
          <a:bodyPr/>
          <a:lstStyle/>
          <a:p>
            <a:pPr algn="l"/>
            <a:r>
              <a:rPr lang="ru-RU" sz="2800" b="1"/>
              <a:t>	</a:t>
            </a:r>
            <a:br>
              <a:rPr lang="ru-RU" sz="2800" b="1"/>
            </a:br>
            <a:r>
              <a:rPr lang="ru-RU" sz="2800" b="1"/>
              <a:t/>
            </a:r>
            <a:br>
              <a:rPr lang="ru-RU" sz="2800" b="1"/>
            </a:br>
            <a:r>
              <a:rPr lang="ru-RU" sz="2800" b="1"/>
              <a:t>	  </a:t>
            </a:r>
            <a:r>
              <a:rPr lang="ru-RU" sz="3200" b="1" i="1">
                <a:latin typeface="Goudy Stout" pitchFamily="18" charset="0"/>
              </a:rPr>
              <a:t>«Мы  будем  носить   бархатные платья  и  шиньоны,  потому что нам приходится иметь дело с глупцами, для которых  этот  наряд и шиньон  явля</a:t>
            </a:r>
            <a:r>
              <a:rPr lang="ru-RU" sz="3200" b="1" i="1"/>
              <a:t>-</a:t>
            </a:r>
            <a:r>
              <a:rPr lang="ru-RU" sz="3200" b="1" i="1">
                <a:latin typeface="Goudy Stout" pitchFamily="18" charset="0"/>
              </a:rPr>
              <a:t>ются  признаками  политической благо</a:t>
            </a:r>
            <a:r>
              <a:rPr lang="ru-RU" sz="3200" b="1" i="1"/>
              <a:t>-</a:t>
            </a:r>
            <a:r>
              <a:rPr lang="ru-RU" sz="3200" b="1" i="1">
                <a:latin typeface="Goudy Stout" pitchFamily="18" charset="0"/>
              </a:rPr>
              <a:t>надежности.  А  вы </a:t>
            </a:r>
            <a:r>
              <a:rPr lang="ru-RU" sz="3200" b="1" i="1"/>
              <a:t>–   </a:t>
            </a:r>
            <a:r>
              <a:rPr lang="ru-RU" sz="3200" b="1" i="1">
                <a:latin typeface="Goudy Stout" pitchFamily="18" charset="0"/>
              </a:rPr>
              <a:t>революционерки, можете  быть  СВОБОДНЫ  в  своих вкусах  и  пристрастиях»</a:t>
            </a:r>
            <a:r>
              <a:rPr lang="ru-RU" sz="4000">
                <a:latin typeface="Goudy Stout" pitchFamily="18" charset="0"/>
              </a:rPr>
              <a:t> </a:t>
            </a:r>
            <a:br>
              <a:rPr lang="ru-RU" sz="4000">
                <a:latin typeface="Goudy Stout" pitchFamily="18" charset="0"/>
              </a:rPr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					</a:t>
            </a:r>
            <a:endParaRPr lang="ru-RU" sz="3200" b="1" i="1"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4A81C-CABE-424E-B357-1740E82F1755}" type="slidenum">
              <a:rPr lang="ru-RU"/>
              <a:pPr/>
              <a:t>2</a:t>
            </a:fld>
            <a:endParaRPr lang="ru-RU"/>
          </a:p>
        </p:txBody>
      </p:sp>
      <p:pic>
        <p:nvPicPr>
          <p:cNvPr id="69639" name="Picture 7" descr="lakta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0"/>
            <a:ext cx="7273925" cy="6858000"/>
          </a:xfrm>
          <a:noFill/>
          <a:ln/>
        </p:spPr>
      </p:pic>
      <p:pic>
        <p:nvPicPr>
          <p:cNvPr id="69640" name="Picture 8" descr="im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0"/>
            <a:ext cx="7273925" cy="6858000"/>
          </a:xfrm>
          <a:prstGeom prst="rect">
            <a:avLst/>
          </a:prstGeom>
          <a:noFill/>
        </p:spPr>
      </p:pic>
      <p:pic>
        <p:nvPicPr>
          <p:cNvPr id="69641" name="Picture 9" descr="q2qj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0"/>
            <a:ext cx="70564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170B-191D-428D-B41E-C5BCF6489F00}" type="slidenum">
              <a:rPr lang="ru-RU"/>
              <a:pPr/>
              <a:t>3</a:t>
            </a:fld>
            <a:endParaRPr lang="ru-RU"/>
          </a:p>
        </p:txBody>
      </p:sp>
      <p:pic>
        <p:nvPicPr>
          <p:cNvPr id="72709" name="Picture 5" descr="Норд-ост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D88AB-3FCA-49AC-9E3A-3A355EBCECC4}" type="slidenum">
              <a:rPr lang="ru-RU"/>
              <a:pPr/>
              <a:t>4</a:t>
            </a:fld>
            <a:endParaRPr lang="ru-RU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oudy Stout" pitchFamily="18" charset="0"/>
              </a:rPr>
              <a:t>Цель моего исследования: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проследить истоки женского терроризма на примере российских революционерок</a:t>
            </a:r>
            <a:r>
              <a:rPr lang="ru-RU"/>
              <a:t>;</a:t>
            </a:r>
          </a:p>
          <a:p>
            <a:endParaRPr lang="ru-RU"/>
          </a:p>
          <a:p>
            <a:r>
              <a:rPr lang="ru-RU" b="1"/>
              <a:t>выяснить, можно ли считать женский терроризм одной из форм борьбы женщин за свои права.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924F0-B7B8-49CF-AA90-7F63CC54D3D0}" type="slidenum">
              <a:rPr lang="ru-RU"/>
              <a:pPr/>
              <a:t>5</a:t>
            </a:fld>
            <a:endParaRPr lang="ru-RU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068638"/>
            <a:ext cx="8229600" cy="28813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/>
              <a:t>Все люди рождаются свободными и равными в правах</a:t>
            </a:r>
            <a:r>
              <a:rPr lang="ru-RU"/>
              <a:t>!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717675"/>
          </a:xfrm>
        </p:spPr>
        <p:txBody>
          <a:bodyPr/>
          <a:lstStyle/>
          <a:p>
            <a:r>
              <a:rPr lang="ru-RU" sz="4000" b="1"/>
              <a:t>1879 г.</a:t>
            </a:r>
            <a:br>
              <a:rPr lang="ru-RU" sz="4000" b="1"/>
            </a:br>
            <a:r>
              <a:rPr lang="ru-RU" sz="4000" b="1"/>
              <a:t>«Декларация прав человека и гражданина»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F125F-112D-48AE-8064-2A9F3AFA8AC2}" type="slidenum">
              <a:rPr lang="ru-RU"/>
              <a:pPr/>
              <a:t>6</a:t>
            </a:fld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Французская Конституция 1791 года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b="1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/>
              <a:t>женщина = неимущие</a:t>
            </a:r>
          </a:p>
          <a:p>
            <a:pPr algn="ctr">
              <a:buFont typeface="Wingdings" pitchFamily="2" charset="2"/>
              <a:buNone/>
            </a:pPr>
            <a:r>
              <a:rPr lang="ru-RU" sz="3600" b="1"/>
              <a:t>женщина = умалишенные</a:t>
            </a:r>
          </a:p>
          <a:p>
            <a:pPr algn="ctr">
              <a:buFont typeface="Wingdings" pitchFamily="2" charset="2"/>
              <a:buNone/>
            </a:pPr>
            <a:r>
              <a:rPr lang="ru-RU" sz="3600" b="1"/>
              <a:t>женщина = дети</a:t>
            </a:r>
          </a:p>
          <a:p>
            <a:pPr algn="ctr">
              <a:buFont typeface="Wingdings" pitchFamily="2" charset="2"/>
              <a:buNone/>
            </a:pPr>
            <a:endParaRPr lang="ru-RU" sz="3600" b="1"/>
          </a:p>
          <a:p>
            <a:pPr algn="ctr">
              <a:buFont typeface="Wingdings" pitchFamily="2" charset="2"/>
              <a:buNone/>
            </a:pPr>
            <a:r>
              <a:rPr lang="ru-RU" sz="4400" b="1"/>
              <a:t>НЕ </a:t>
            </a:r>
            <a:r>
              <a:rPr lang="en-US" sz="4400" b="1"/>
              <a:t> </a:t>
            </a:r>
            <a:r>
              <a:rPr lang="ru-RU" sz="4400" b="1"/>
              <a:t>ГРАЖДАНЕ!</a:t>
            </a:r>
          </a:p>
          <a:p>
            <a:pPr algn="ctr">
              <a:buFont typeface="Wingdings" pitchFamily="2" charset="2"/>
              <a:buNone/>
            </a:pPr>
            <a:endParaRPr lang="ru-RU" sz="3600" b="1"/>
          </a:p>
          <a:p>
            <a:pPr algn="ctr">
              <a:buFont typeface="Wingdings" pitchFamily="2" charset="2"/>
              <a:buNone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76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76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76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105A-5049-4AED-A796-527BB9791C2E}" type="slidenum">
              <a:rPr lang="ru-RU"/>
              <a:pPr/>
              <a:t>7</a:t>
            </a:fld>
            <a:endParaRPr lang="ru-RU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Гражданский Кодекс Наполеона 1804 г.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591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Статья 312: </a:t>
            </a:r>
            <a:r>
              <a:rPr lang="ru-RU" b="1"/>
              <a:t>«Женщина не имеет никаких прав и может находиться либо под опекой своего отца, либо под опекой мужа»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53D4D-44A8-4027-838F-DAAF8BC82281}" type="slidenum">
              <a:rPr lang="ru-RU"/>
              <a:pPr/>
              <a:t>8</a:t>
            </a:fld>
            <a:endParaRPr lang="ru-RU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«Декларация прав женщины и гражданки»</a:t>
            </a:r>
            <a:r>
              <a:rPr lang="ru-RU" sz="4000"/>
              <a:t> </a:t>
            </a:r>
            <a:r>
              <a:rPr lang="ru-RU" sz="4000" b="1"/>
              <a:t>1791 г.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b="1"/>
          </a:p>
          <a:p>
            <a:pPr>
              <a:buFont typeface="Wingdings" pitchFamily="2" charset="2"/>
              <a:buNone/>
            </a:pPr>
            <a:r>
              <a:rPr lang="ru-RU" sz="4000" b="1" i="1">
                <a:latin typeface="Goudy Stout" pitchFamily="18" charset="0"/>
              </a:rPr>
              <a:t>«Если женщина имеет право взойти на эшафот, то она должна иметь право подняться и на трибуну</a:t>
            </a:r>
            <a:r>
              <a:rPr lang="ru-RU" sz="4000" i="1">
                <a:latin typeface="Goudy Stout" pitchFamily="18" charset="0"/>
              </a:rPr>
              <a:t>»</a:t>
            </a:r>
            <a:r>
              <a:rPr lang="ru-RU"/>
              <a:t>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 algn="r">
              <a:buFont typeface="Wingdings" pitchFamily="2" charset="2"/>
              <a:buNone/>
            </a:pPr>
            <a:r>
              <a:rPr lang="ru-RU" sz="4000" b="1" i="1">
                <a:latin typeface="Goudy Stout" pitchFamily="18" charset="0"/>
              </a:rPr>
              <a:t>Олимпия де Гуж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3539-78DF-4034-A50D-6C64A9C215DF}" type="slidenum">
              <a:rPr lang="ru-RU"/>
              <a:pPr/>
              <a:t>9</a:t>
            </a:fld>
            <a:endParaRPr lang="ru-RU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r>
              <a:rPr lang="ru-RU" sz="2400" b="1"/>
              <a:t>Распределение российских студентов и студенток по факультетам университетов Берна и Цюриха</a:t>
            </a:r>
            <a:r>
              <a:rPr lang="ru-RU" sz="2200" b="1"/>
              <a:t> </a:t>
            </a:r>
            <a:br>
              <a:rPr lang="ru-RU" sz="2200" b="1"/>
            </a:br>
            <a:r>
              <a:rPr lang="ru-RU" sz="2000" b="1"/>
              <a:t>в 1906/1907 учебном году</a:t>
            </a:r>
            <a:r>
              <a:rPr lang="en-US" sz="4000"/>
              <a:t> </a:t>
            </a:r>
            <a:endParaRPr lang="ru-RU" sz="4000"/>
          </a:p>
        </p:txBody>
      </p:sp>
      <p:graphicFrame>
        <p:nvGraphicFramePr>
          <p:cNvPr id="84302" name="Group 33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019993"/>
        </p:xfrm>
        <a:graphic>
          <a:graphicData uri="http://schemas.openxmlformats.org/drawingml/2006/table">
            <a:tbl>
              <a:tblPr/>
              <a:tblGrid>
                <a:gridCol w="1181100"/>
                <a:gridCol w="936625"/>
                <a:gridCol w="800100"/>
                <a:gridCol w="936625"/>
                <a:gridCol w="798513"/>
                <a:gridCol w="936625"/>
                <a:gridCol w="800100"/>
                <a:gridCol w="936625"/>
                <a:gridCol w="903287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Универ-ситет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Факультеты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Медицинс-кий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Физико- </a:t>
                      </a:r>
                      <a:b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математи-ческий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Юридичес-кий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Историко- </a:t>
                      </a:r>
                      <a:b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филологичес-кий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"рус-ских"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жен-щин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"рус-ских"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жен-щин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"рус-ских"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жен-щин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"рус-ских"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жен-щин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Бернс-кий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376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87,5%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31,7%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Цюрих-ский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30 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18,4%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46,4%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77,5%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17,5%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46,4%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328</TotalTime>
  <Words>491</Words>
  <Application>Microsoft Office PowerPoint</Application>
  <PresentationFormat>Экран (4:3)</PresentationFormat>
  <Paragraphs>172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Tahoma</vt:lpstr>
      <vt:lpstr>Times New Roman</vt:lpstr>
      <vt:lpstr>Wingdings</vt:lpstr>
      <vt:lpstr>BancoDi</vt:lpstr>
      <vt:lpstr>Goudy Stout</vt:lpstr>
      <vt:lpstr>Разрез</vt:lpstr>
      <vt:lpstr> Проблема истоков женского терроризма на примере российских революционерок </vt:lpstr>
      <vt:lpstr>Слайд 2</vt:lpstr>
      <vt:lpstr>Слайд 3</vt:lpstr>
      <vt:lpstr>Цель моего исследования:</vt:lpstr>
      <vt:lpstr>1879 г. «Декларация прав человека и гражданина»</vt:lpstr>
      <vt:lpstr>Французская Конституция 1791 года</vt:lpstr>
      <vt:lpstr>Гражданский Кодекс Наполеона 1804 г.</vt:lpstr>
      <vt:lpstr>«Декларация прав женщины и гражданки» 1791 г.</vt:lpstr>
      <vt:lpstr>Распределение российских студентов и студенток по факультетам университетов Берна и Цюриха  в 1906/1907 учебном году </vt:lpstr>
      <vt:lpstr>Вера Засулич  </vt:lpstr>
      <vt:lpstr>Слайд 11</vt:lpstr>
      <vt:lpstr>Софья Перовская</vt:lpstr>
      <vt:lpstr>    Вера Фигнер (1852 - 1942) Дворянка  «Наконец эта ужасная женщина арестована!»   Александр ІІІ</vt:lpstr>
      <vt:lpstr>Мария Спиридонова Дворянка    </vt:lpstr>
      <vt:lpstr>Александра  Измайлович Дворянка    </vt:lpstr>
      <vt:lpstr>Социальные и образовательный уровень женщин –террористок (Данные Эмми Найт)</vt:lpstr>
      <vt:lpstr>ИЗ СТАТИСТИЧЕСКИХ ДАННЫХ О ЖЕНСКОЙ НЕРЧИНСКОЙ КАТОРГЕ  Количество сидевших на каторге — 72 чел.</vt:lpstr>
      <vt:lpstr>Причины возникновения женского терроризма в ХІХ – начале ХХ века </vt:lpstr>
      <vt:lpstr>      «Мы  будем  носить   бархатные платья  и  шиньоны,  потому что нам приходится иметь дело с глупцами, для которых  этот  наряд и шиньон  явля-ются  признаками  политической благо-надежности.  А  вы –   революционерки, можете  быть  СВОБОДНЫ  в  своих вкусах  и  пристрастиях»      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Проблема истоков женского терроризма на примере российских революционерок</dc:title>
  <dc:creator>User</dc:creator>
  <cp:lastModifiedBy>Admin</cp:lastModifiedBy>
  <cp:revision>33</cp:revision>
  <dcterms:created xsi:type="dcterms:W3CDTF">2008-03-26T08:38:17Z</dcterms:created>
  <dcterms:modified xsi:type="dcterms:W3CDTF">2012-04-11T19:51:57Z</dcterms:modified>
</cp:coreProperties>
</file>