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736" r:id="rId2"/>
    <p:sldMasterId id="2147483738" r:id="rId3"/>
    <p:sldMasterId id="2147483755" r:id="rId4"/>
    <p:sldMasterId id="2147483757" r:id="rId5"/>
  </p:sldMasterIdLst>
  <p:notesMasterIdLst>
    <p:notesMasterId r:id="rId18"/>
  </p:notesMasterIdLst>
  <p:sldIdLst>
    <p:sldId id="256" r:id="rId6"/>
    <p:sldId id="257" r:id="rId7"/>
    <p:sldId id="258" r:id="rId8"/>
    <p:sldId id="259" r:id="rId9"/>
    <p:sldId id="260" r:id="rId10"/>
    <p:sldId id="269" r:id="rId11"/>
    <p:sldId id="268" r:id="rId12"/>
    <p:sldId id="262" r:id="rId13"/>
    <p:sldId id="264" r:id="rId14"/>
    <p:sldId id="266" r:id="rId15"/>
    <p:sldId id="265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603" autoAdjust="0"/>
    <p:restoredTop sz="76320" autoAdjust="0"/>
  </p:normalViewPr>
  <p:slideViewPr>
    <p:cSldViewPr>
      <p:cViewPr varScale="1">
        <p:scale>
          <a:sx n="80" d="100"/>
          <a:sy n="80" d="100"/>
        </p:scale>
        <p:origin x="-9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53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9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9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9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</a:defRPr>
            </a:lvl1pPr>
          </a:lstStyle>
          <a:p>
            <a:pPr>
              <a:defRPr/>
            </a:pPr>
            <a:fld id="{050C7D47-AA40-4C55-A4F8-54D858C79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6352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352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C3C33-A365-4978-83BF-A350033AE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0">
    <p:sndAc>
      <p:stSnd loop="1">
        <p:snd r:embed="rId1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27" grpId="0" build="p" autoUpdateAnimBg="0"/>
      <p:bldP spid="63528" grpId="0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6AFD-012C-445D-8820-B320FCFA5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745AC-5567-413E-B8CA-B209892EB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 i="0">
              <a:latin typeface="Times New Roman" charset="0"/>
            </a:endParaRPr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0A675-0890-4E0C-88E0-9680EEA68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4B42E-ADFF-46D4-AA71-97AC94980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82DF3-DD78-497E-9899-2D174774A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B26D9-2406-419A-BF3D-37D8026E24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E3D5A-FEE7-4061-94EA-0F3DE1124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ACF01-3FA1-4E0A-ACD7-53262AD6E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4ED2A-69B1-4240-80F5-932B1515AB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D0C27-0E8E-4682-9C0A-C9C410BBE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FDAB3-81AF-4D2A-B7E9-5A6069199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1DAE9-7856-4A57-B5E2-3A3E3CA8A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9DF99-3F51-434E-8F31-166FD1B76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11BC-47A7-46FD-B3D7-FC976AC70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162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2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08E41-FCBF-4782-B96A-7753153AD0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9BC46-6A7C-427F-B09A-A01951404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027BA-55AE-4C18-8701-C2736C85E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6C792-9C3D-4A4C-83E8-B0F0CF547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4B98E-4FA8-4FB7-96B8-0EDC393CF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AE684-6DE9-44ED-A76F-BFEC0A843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9EAEF-91CA-46A6-B9B8-2678D271A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2F9AE-2274-4EBF-B218-D01A90288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10277-80EA-4BEA-A5C3-C9F91C171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77EA0-7AEE-4A74-A721-5F6D82202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D6A2E-0E3F-483E-B8D7-CF177CC88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E0D45-9C5E-4685-BA07-E09EB66F6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FBA0FD-2471-4E6C-AA23-B82A27B20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FF8A6-098A-4C21-A4DC-A99A25D54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19968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9968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34ADA-E46D-44A9-95C1-6BEE52C30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25AE-73D7-4881-AC4B-D1695C865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6C889-C6AF-40B6-893A-7B9024481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B10D5-B6E7-4A9F-A9D9-6708F3459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52FA7-02EA-4494-9D0A-0125E3873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638B3-4DA6-4A92-B22E-C8C6DDB6A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FE21F-A63C-4062-B2FC-C3737A780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1E4DB4-F90F-4CCA-A29D-F91291387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5AF9C-51D5-46ED-98AB-C0BF1EC56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81BBF-3492-4976-A343-AE94AA59A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2A036-F67A-440C-A967-0B41236542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D4880-BD7C-4507-AC0F-41E50CC45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5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rot="6000000">
              <a:off x="348" y="1644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205831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1370013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05832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2004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6E068-0FF0-4593-B019-0D7C9A56E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BB0610-6504-45D4-912E-3CF6375FE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A3E1C-2925-4753-BA8F-DE65CCA93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FC8ED-0240-480E-9865-CC84509D3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2413" y="1676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B3066-CB43-4CAD-8263-220BDF0D7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C2044-C94A-464F-B08C-B4E6BD2D3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98153-8DFB-42F0-99E8-FC5BCBB11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2AA70-9077-4640-8E5C-557640561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FA327-6803-4AEF-B7D2-FCB18A521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53D5D-A921-430A-9127-82A93E546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A92E1-FE49-42A4-AB98-250C9B3282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9313" y="247650"/>
            <a:ext cx="1943100" cy="55435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247650"/>
            <a:ext cx="5676900" cy="55435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E6AF-0FB1-462D-8B0C-FA5AF975B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6E63E-F898-42D3-BBF6-C19867469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AFE2A-3334-4340-B781-3682172DF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7F9A3-D22B-4890-9156-059429B09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E6DC0-8B4C-4EF6-8EE9-090CDD9E4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6246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6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6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7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8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49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6250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6250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50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50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50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50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+mn-lt"/>
              </a:defRPr>
            </a:lvl1pPr>
          </a:lstStyle>
          <a:p>
            <a:pPr>
              <a:defRPr/>
            </a:pPr>
            <a:fld id="{0018D41F-292E-4313-94C6-74CA8897E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5" r:id="rId1"/>
    <p:sldLayoutId id="2147483772" r:id="rId2"/>
    <p:sldLayoutId id="2147483771" r:id="rId3"/>
    <p:sldLayoutId id="2147483770" r:id="rId4"/>
    <p:sldLayoutId id="2147483769" r:id="rId5"/>
    <p:sldLayoutId id="2147483768" r:id="rId6"/>
    <p:sldLayoutId id="2147483767" r:id="rId7"/>
    <p:sldLayoutId id="2147483766" r:id="rId8"/>
    <p:sldLayoutId id="2147483765" r:id="rId9"/>
    <p:sldLayoutId id="2147483764" r:id="rId10"/>
    <p:sldLayoutId id="214748376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25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25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25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25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25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01" grpId="0"/>
      <p:bldP spid="6250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5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250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5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250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5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250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5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250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50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250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9748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 i="0">
              <a:latin typeface="Times New Roman" charset="0"/>
            </a:endParaRPr>
          </a:p>
        </p:txBody>
      </p:sp>
      <p:sp>
        <p:nvSpPr>
          <p:cNvPr id="159749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>
              <a:latin typeface="Times New Roman" charset="0"/>
            </a:endParaRPr>
          </a:p>
        </p:txBody>
      </p:sp>
      <p:sp>
        <p:nvSpPr>
          <p:cNvPr id="1597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+mn-lt"/>
              </a:defRPr>
            </a:lvl1pPr>
          </a:lstStyle>
          <a:p>
            <a:pPr>
              <a:defRPr/>
            </a:pPr>
            <a:fld id="{E7D5C88F-0CBC-4975-A15E-55CD36CE4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6" r:id="rId1"/>
    <p:sldLayoutId id="2147483782" r:id="rId2"/>
    <p:sldLayoutId id="2147483781" r:id="rId3"/>
    <p:sldLayoutId id="2147483780" r:id="rId4"/>
    <p:sldLayoutId id="2147483779" r:id="rId5"/>
    <p:sldLayoutId id="2147483778" r:id="rId6"/>
    <p:sldLayoutId id="2147483777" r:id="rId7"/>
    <p:sldLayoutId id="2147483776" r:id="rId8"/>
    <p:sldLayoutId id="2147483775" r:id="rId9"/>
    <p:sldLayoutId id="2147483774" r:id="rId10"/>
    <p:sldLayoutId id="214748377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161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61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161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1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1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1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1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charset="0"/>
              </a:defRPr>
            </a:lvl1pPr>
          </a:lstStyle>
          <a:p>
            <a:pPr>
              <a:defRPr/>
            </a:pPr>
            <a:fld id="{E7DE5395-DEFF-4AE9-8B7A-FB99E0488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7" r:id="rId1"/>
    <p:sldLayoutId id="2147483794" r:id="rId2"/>
    <p:sldLayoutId id="2147483793" r:id="rId3"/>
    <p:sldLayoutId id="2147483792" r:id="rId4"/>
    <p:sldLayoutId id="2147483791" r:id="rId5"/>
    <p:sldLayoutId id="2147483790" r:id="rId6"/>
    <p:sldLayoutId id="2147483789" r:id="rId7"/>
    <p:sldLayoutId id="2147483788" r:id="rId8"/>
    <p:sldLayoutId id="2147483787" r:id="rId9"/>
    <p:sldLayoutId id="2147483786" r:id="rId10"/>
    <p:sldLayoutId id="2147483785" r:id="rId11"/>
    <p:sldLayoutId id="2147483784" r:id="rId12"/>
    <p:sldLayoutId id="2147483783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198659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198660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19866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866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866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FFF553F-BDBC-4302-A51E-70D0605E5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8" r:id="rId1"/>
    <p:sldLayoutId id="2147483804" r:id="rId2"/>
    <p:sldLayoutId id="2147483803" r:id="rId3"/>
    <p:sldLayoutId id="2147483802" r:id="rId4"/>
    <p:sldLayoutId id="2147483801" r:id="rId5"/>
    <p:sldLayoutId id="2147483800" r:id="rId6"/>
    <p:sldLayoutId id="2147483799" r:id="rId7"/>
    <p:sldLayoutId id="2147483798" r:id="rId8"/>
    <p:sldLayoutId id="2147483797" r:id="rId9"/>
    <p:sldLayoutId id="2147483796" r:id="rId10"/>
    <p:sldLayoutId id="214748379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4763" y="0"/>
            <a:ext cx="1728787" cy="6865938"/>
            <a:chOff x="3" y="0"/>
            <a:chExt cx="1089" cy="4325"/>
          </a:xfrm>
        </p:grpSpPr>
        <p:sp>
          <p:nvSpPr>
            <p:cNvPr id="204803" name="Arc 3"/>
            <p:cNvSpPr>
              <a:spLocks/>
            </p:cNvSpPr>
            <p:nvPr/>
          </p:nvSpPr>
          <p:spPr bwMode="auto">
            <a:xfrm>
              <a:off x="3" y="293"/>
              <a:ext cx="252" cy="4032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21600 w 21600"/>
                <a:gd name="T1" fmla="*/ 43200 h 43200"/>
                <a:gd name="T2" fmla="*/ 21600 w 21600"/>
                <a:gd name="T3" fmla="*/ 0 h 43200"/>
                <a:gd name="T4" fmla="*/ 2160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21600" h="43200" stroke="0" extrusionOk="0">
                  <a:moveTo>
                    <a:pt x="21600" y="43200"/>
                  </a:move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4804" name="Arc 4"/>
            <p:cNvSpPr>
              <a:spLocks/>
            </p:cNvSpPr>
            <p:nvPr/>
          </p:nvSpPr>
          <p:spPr bwMode="auto">
            <a:xfrm>
              <a:off x="840" y="293"/>
              <a:ext cx="252" cy="403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43200"/>
                <a:gd name="T2" fmla="*/ 0 w 21600"/>
                <a:gd name="T3" fmla="*/ 43200 h 43200"/>
                <a:gd name="T4" fmla="*/ 0 w 216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4805" name="Rectangle 5"/>
            <p:cNvSpPr>
              <a:spLocks noChangeArrowheads="1"/>
            </p:cNvSpPr>
            <p:nvPr/>
          </p:nvSpPr>
          <p:spPr bwMode="auto">
            <a:xfrm>
              <a:off x="204" y="0"/>
              <a:ext cx="672" cy="4319"/>
            </a:xfrm>
            <a:prstGeom prst="rect">
              <a:avLst/>
            </a:prstGeom>
            <a:blipFill dpi="0" rotWithShape="0">
              <a:blip r:embed="rId13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  <p:sp>
          <p:nvSpPr>
            <p:cNvPr id="204806" name="AutoShape 6"/>
            <p:cNvSpPr>
              <a:spLocks noChangeArrowheads="1"/>
            </p:cNvSpPr>
            <p:nvPr/>
          </p:nvSpPr>
          <p:spPr bwMode="auto">
            <a:xfrm rot="6000000">
              <a:off x="348" y="372"/>
              <a:ext cx="456" cy="360"/>
            </a:xfrm>
            <a:prstGeom prst="triangle">
              <a:avLst>
                <a:gd name="adj" fmla="val 4999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Times New Roman" charset="0"/>
              </a:endParaRPr>
            </a:p>
          </p:txBody>
        </p:sp>
      </p:grpSp>
      <p:sp>
        <p:nvSpPr>
          <p:cNvPr id="522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2476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676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i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67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7413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Times New Roman" charset="0"/>
              </a:defRPr>
            </a:lvl1pPr>
          </a:lstStyle>
          <a:p>
            <a:pPr>
              <a:defRPr/>
            </a:pPr>
            <a:fld id="{876B7822-4652-4C07-8ABA-E29F179E4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4" r:id="rId2"/>
    <p:sldLayoutId id="2147483813" r:id="rId3"/>
    <p:sldLayoutId id="2147483812" r:id="rId4"/>
    <p:sldLayoutId id="2147483811" r:id="rId5"/>
    <p:sldLayoutId id="2147483810" r:id="rId6"/>
    <p:sldLayoutId id="2147483809" r:id="rId7"/>
    <p:sldLayoutId id="2147483808" r:id="rId8"/>
    <p:sldLayoutId id="2147483807" r:id="rId9"/>
    <p:sldLayoutId id="2147483806" r:id="rId10"/>
    <p:sldLayoutId id="21474838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slideLayout" Target="../slideLayouts/slideLayout48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Layout" Target="../slideLayouts/slideLayout3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9600" dirty="0"/>
              <a:t>Пропорция.</a:t>
            </a:r>
            <a:br>
              <a:rPr lang="ru-RU" sz="9600" dirty="0"/>
            </a:br>
            <a:endParaRPr lang="ru-RU" sz="9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213100"/>
            <a:ext cx="6372225" cy="36449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ГКООУ «Санаторная школа-интернат №21» с.Подлужное</a:t>
            </a:r>
          </a:p>
          <a:p>
            <a:pPr eaLnBrk="1" hangingPunct="1">
              <a:defRPr/>
            </a:pPr>
            <a:r>
              <a:rPr lang="ru-RU" sz="2400" dirty="0" smtClean="0"/>
              <a:t>Автор презентации учитель математики</a:t>
            </a:r>
          </a:p>
          <a:p>
            <a:pPr eaLnBrk="1" hangingPunct="1">
              <a:defRPr/>
            </a:pPr>
            <a:r>
              <a:rPr lang="ru-RU" sz="2400" dirty="0" smtClean="0"/>
              <a:t>Орёл Елена Александровна.</a:t>
            </a:r>
            <a:endParaRPr lang="ru-RU" sz="2400" dirty="0"/>
          </a:p>
          <a:p>
            <a:pPr eaLnBrk="1" hangingPunct="1">
              <a:defRPr/>
            </a:pPr>
            <a:r>
              <a:rPr lang="en-US" sz="4800" dirty="0" smtClean="0"/>
              <a:t>a</a:t>
            </a:r>
            <a:r>
              <a:rPr lang="ru-RU" sz="4800" dirty="0"/>
              <a:t>:</a:t>
            </a:r>
            <a:r>
              <a:rPr lang="en-US" sz="4800" dirty="0"/>
              <a:t>b</a:t>
            </a:r>
            <a:r>
              <a:rPr lang="ru-RU" sz="4800" dirty="0"/>
              <a:t>=</a:t>
            </a:r>
            <a:r>
              <a:rPr lang="en-US" sz="4800" dirty="0"/>
              <a:t>d</a:t>
            </a:r>
            <a:r>
              <a:rPr lang="ru-RU" sz="4800" dirty="0"/>
              <a:t>:</a:t>
            </a:r>
            <a:r>
              <a:rPr lang="en-US" sz="4800" dirty="0"/>
              <a:t>c</a:t>
            </a:r>
          </a:p>
          <a:p>
            <a:pPr eaLnBrk="1" hangingPunct="1">
              <a:defRPr/>
            </a:pPr>
            <a:endParaRPr lang="ru-RU" sz="4800" dirty="0"/>
          </a:p>
        </p:txBody>
      </p:sp>
    </p:spTree>
  </p:cSld>
  <p:clrMapOvr>
    <a:masterClrMapping/>
  </p:clrMapOvr>
  <p:transition advClick="0" advTm="0">
    <p:wheel spokes="8"/>
    <p:sndAc>
      <p:stSnd loop="1"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/>
              <a:t>ОСНОВНОЕ СВОЙСТВО ПРОПОРЦИИ.</a:t>
            </a: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9144000" cy="4464050"/>
          </a:xfrm>
        </p:spPr>
        <p:txBody>
          <a:bodyPr/>
          <a:lstStyle/>
          <a:p>
            <a:pPr eaLnBrk="1" hangingPunct="1">
              <a:defRPr/>
            </a:pPr>
            <a:endParaRPr lang="ru-RU" sz="2400" dirty="0"/>
          </a:p>
          <a:p>
            <a:pPr eaLnBrk="1" hangingPunct="1">
              <a:defRPr/>
            </a:pPr>
            <a:r>
              <a:rPr lang="ru-RU" sz="2400" dirty="0"/>
              <a:t>В верной пропорции произведение крайних членов равно произведению средних.</a:t>
            </a:r>
          </a:p>
          <a:p>
            <a:pPr eaLnBrk="1" hangingPunct="1">
              <a:defRPr/>
            </a:pPr>
            <a:r>
              <a:rPr lang="ru-RU" sz="2400" i="1" dirty="0"/>
              <a:t>Верно и обратное: </a:t>
            </a:r>
            <a:r>
              <a:rPr lang="ru-RU" sz="2400" dirty="0"/>
              <a:t>если произведение крайних членов равно произведению средних членов пропорции, то пропорция верна.</a:t>
            </a:r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1476375" y="4724400"/>
            <a:ext cx="5111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/>
            </a:pPr>
            <a:r>
              <a:rPr lang="ru-RU" sz="54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а </a:t>
            </a:r>
            <a:r>
              <a:rPr lang="ru-RU" sz="28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х </a:t>
            </a:r>
            <a:r>
              <a:rPr lang="ru-RU" sz="54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д = в </a:t>
            </a:r>
            <a:r>
              <a:rPr lang="ru-RU" sz="32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х </a:t>
            </a:r>
            <a:r>
              <a:rPr lang="ru-RU" sz="5400" i="0"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с</a:t>
            </a:r>
          </a:p>
        </p:txBody>
      </p:sp>
    </p:spTree>
  </p:cSld>
  <p:clrMapOvr>
    <a:masterClrMapping/>
  </p:clrMapOvr>
  <p:transition advClick="0" advTm="10000">
    <p:dissolve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/>
          <a:lstStyle/>
          <a:p>
            <a:pPr eaLnBrk="1" hangingPunct="1">
              <a:defRPr/>
            </a:pPr>
            <a:r>
              <a:rPr lang="ru-RU" u="sng" dirty="0"/>
              <a:t>ЗАДАЧА.</a:t>
            </a:r>
            <a:br>
              <a:rPr lang="ru-RU" u="sng" dirty="0"/>
            </a:br>
            <a:r>
              <a:rPr lang="ru-RU" sz="2400" i="1" dirty="0"/>
              <a:t>Для изготовления варенья из инжира нужно взять 3 кг сахара</a:t>
            </a:r>
            <a:r>
              <a:rPr lang="ru-RU" sz="2400" dirty="0"/>
              <a:t> </a:t>
            </a:r>
            <a:r>
              <a:rPr lang="ru-RU" sz="2400" i="1" dirty="0"/>
              <a:t>на каждые</a:t>
            </a:r>
            <a:r>
              <a:rPr lang="ru-RU" sz="2400" u="sng" dirty="0"/>
              <a:t> </a:t>
            </a:r>
            <a:r>
              <a:rPr lang="ru-RU" sz="2400" dirty="0"/>
              <a:t>4 кг свежего инжира. Сколько сахара потребуется, чтобы сварить варенье из 10кг инжира? </a:t>
            </a:r>
            <a:endParaRPr lang="ru-RU" dirty="0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797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/>
              <a:t>       Масса сахара (кг)                                 Масса инжира (кг)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dirty="0"/>
              <a:t>         3                             4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dirty="0"/>
              <a:t>         Х                            10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dirty="0"/>
              <a:t>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/>
              <a:t>Составляем пропорцию: 3:4=х:10,откуда Х=3*10:4,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/>
              <a:t>                                                          Х=7,5.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/>
              <a:t>           Ответ: 7,5 кг.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b="1" dirty="0"/>
          </a:p>
        </p:txBody>
      </p:sp>
      <p:sp>
        <p:nvSpPr>
          <p:cNvPr id="77827" name="Line 4"/>
          <p:cNvSpPr>
            <a:spLocks noChangeShapeType="1"/>
          </p:cNvSpPr>
          <p:nvPr/>
        </p:nvSpPr>
        <p:spPr bwMode="auto">
          <a:xfrm flipV="1">
            <a:off x="468313" y="1916113"/>
            <a:ext cx="828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28" name="Line 5"/>
          <p:cNvSpPr>
            <a:spLocks noChangeShapeType="1"/>
          </p:cNvSpPr>
          <p:nvPr/>
        </p:nvSpPr>
        <p:spPr bwMode="auto">
          <a:xfrm flipV="1">
            <a:off x="468313" y="2636838"/>
            <a:ext cx="828040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29" name="Line 15"/>
          <p:cNvSpPr>
            <a:spLocks noChangeShapeType="1"/>
          </p:cNvSpPr>
          <p:nvPr/>
        </p:nvSpPr>
        <p:spPr bwMode="auto">
          <a:xfrm>
            <a:off x="4211638" y="1916113"/>
            <a:ext cx="0" cy="2305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0" name="Line 16"/>
          <p:cNvSpPr>
            <a:spLocks noChangeShapeType="1"/>
          </p:cNvSpPr>
          <p:nvPr/>
        </p:nvSpPr>
        <p:spPr bwMode="auto">
          <a:xfrm>
            <a:off x="468313" y="1916113"/>
            <a:ext cx="0" cy="2233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1" name="Line 17"/>
          <p:cNvSpPr>
            <a:spLocks noChangeShapeType="1"/>
          </p:cNvSpPr>
          <p:nvPr/>
        </p:nvSpPr>
        <p:spPr bwMode="auto">
          <a:xfrm>
            <a:off x="468313" y="4221163"/>
            <a:ext cx="8208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2" name="Line 18"/>
          <p:cNvSpPr>
            <a:spLocks noChangeShapeType="1"/>
          </p:cNvSpPr>
          <p:nvPr/>
        </p:nvSpPr>
        <p:spPr bwMode="auto">
          <a:xfrm>
            <a:off x="4211638" y="371633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3" name="Line 19"/>
          <p:cNvSpPr>
            <a:spLocks noChangeShapeType="1"/>
          </p:cNvSpPr>
          <p:nvPr/>
        </p:nvSpPr>
        <p:spPr bwMode="auto">
          <a:xfrm>
            <a:off x="8820150" y="1916113"/>
            <a:ext cx="0" cy="2306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0">
    <p:cover dir="d"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Вопросы для обсуждения.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800" smtClean="0"/>
              <a:t>Что такое пропорция?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2.Как называются числа </a:t>
            </a:r>
            <a:r>
              <a:rPr lang="ru-RU" sz="3600" smtClean="0"/>
              <a:t>х</a:t>
            </a:r>
            <a:r>
              <a:rPr lang="ru-RU" sz="2800" smtClean="0"/>
              <a:t> и</a:t>
            </a:r>
            <a:r>
              <a:rPr lang="ru-RU" sz="3600" smtClean="0"/>
              <a:t> у в </a:t>
            </a:r>
            <a:r>
              <a:rPr lang="ru-RU" sz="2800" smtClean="0"/>
              <a:t>пропорции х : а = в : у?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3.Как называются числа </a:t>
            </a:r>
            <a:r>
              <a:rPr lang="ru-RU" sz="3600" smtClean="0"/>
              <a:t>р </a:t>
            </a:r>
            <a:r>
              <a:rPr lang="ru-RU" sz="2800" smtClean="0"/>
              <a:t>и </a:t>
            </a:r>
            <a:r>
              <a:rPr lang="ru-RU" sz="3600" smtClean="0"/>
              <a:t>к </a:t>
            </a:r>
            <a:r>
              <a:rPr lang="ru-RU" sz="2800" smtClean="0"/>
              <a:t> в пропорции а : р = к : в?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4.Сформулируйте основное свойство пропорции.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5. Проверьте его на пропорции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                3:4=9:12.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15000">
    <p:comb dir="vert"/>
    <p:sndAc>
      <p:stSnd>
        <p:snd r:embed="rId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3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3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/>
      <p:bldP spid="2037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Сказка о том, как Баба-Яга Змея Горыныча накормила.</a:t>
            </a:r>
            <a:endParaRPr lang="ru-RU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Однажды шестиклассник Серёжа заблудился в лесу.</a:t>
            </a:r>
          </a:p>
          <a:p>
            <a:pPr eaLnBrk="1" hangingPunct="1">
              <a:defRPr/>
            </a:pPr>
            <a:r>
              <a:rPr lang="ru-RU" sz="2800" dirty="0" smtClean="0"/>
              <a:t>Вдруг он услышал злорадное хихиканье : «Попался, голубчик! НЕ отпущу тебя, Пока не придумаешь, как мне вон того, трёхголового прокормить.</a:t>
            </a:r>
            <a:endParaRPr lang="ru-RU" sz="2800" dirty="0"/>
          </a:p>
        </p:txBody>
      </p:sp>
      <p:pic>
        <p:nvPicPr>
          <p:cNvPr id="6163" name="Picture 18" descr="BEA6B0D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68810">
            <a:off x="323850" y="2000251"/>
            <a:ext cx="39084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2000">
    <p:cover dir="d"/>
    <p:sndAc>
      <p:stSnd loop="1"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2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    Даю я ему по шесть лукошек сушёных грибов на каждую голову. Так вторая голова, которой 30 зубов, довольна, первая – у неё 10 зубов – не всё доедает; а третья – с сорока зубами – кричит: «Мало</a:t>
            </a:r>
            <a:r>
              <a:rPr lang="ru-RU" sz="2800" dirty="0" smtClean="0"/>
              <a:t>!</a:t>
            </a:r>
            <a:endParaRPr lang="ru-RU" sz="2800" dirty="0"/>
          </a:p>
        </p:txBody>
      </p:sp>
      <p:pic>
        <p:nvPicPr>
          <p:cNvPr id="17418" name="Picture 15" descr="7E1052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700213"/>
            <a:ext cx="50038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3000">
    <p:blinds dir="vert"/>
    <p:sndAc>
      <p:stSnd loop="1">
        <p:snd r:embed="rId3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7013" cy="4530725"/>
          </a:xfrm>
        </p:spPr>
        <p:txBody>
          <a:bodyPr/>
          <a:lstStyle/>
          <a:p>
            <a:pPr eaLnBrk="1" hangingPunct="1">
              <a:defRPr/>
            </a:pPr>
            <a:endParaRPr lang="ru-RU" sz="2800"/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27538" y="1628775"/>
            <a:ext cx="4716462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/>
              <a:t>«А ты давай им корм пропорционально числу зубов». – «Как это?» -- «А вот смотри. Второй голове на тридцать зубов шести лукошек как раз хватает? Значит, и надо на каждые пять зубов давать по лукошку».</a:t>
            </a:r>
          </a:p>
        </p:txBody>
      </p:sp>
      <p:pic>
        <p:nvPicPr>
          <p:cNvPr id="70659" name="Picture 7" descr="34C841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4813"/>
            <a:ext cx="4789488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3000">
    <p:comb/>
    <p:sndAc>
      <p:stSnd loop="1"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3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4958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«Ага, -- подсчитала Баба-Яга. – Значит, первой голове надо только два лукошка. А у третьей головы 40 зубов. Ей стало быть, по восемь лукошек буду давать».</a:t>
            </a:r>
          </a:p>
        </p:txBody>
      </p:sp>
      <p:pic>
        <p:nvPicPr>
          <p:cNvPr id="71683" name="Picture 7" descr="BCCB0E6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4740275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0000">
    <p:checker dir="vert"/>
    <p:sndAc>
      <p:stSnd loop="1"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600200"/>
            <a:ext cx="50038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  «Правильно, -- похвалил Серёжа, -- у тебя получились две пропорции: два относится к десяти, как шесть к тридцати, и шесть относится к тридцати, как восемь к сорока».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 «Это надо же!» -- умилилась Баба-Яга. </a:t>
            </a:r>
          </a:p>
        </p:txBody>
      </p:sp>
      <p:sp>
        <p:nvSpPr>
          <p:cNvPr id="221188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/>
          </a:p>
        </p:txBody>
      </p:sp>
      <p:pic>
        <p:nvPicPr>
          <p:cNvPr id="72707" name="Picture 6" descr="A294B3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65275"/>
            <a:ext cx="4500563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>
    <p:dissolv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600200"/>
            <a:ext cx="5003800" cy="45307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/>
              <a:t>       Полюбовалась Баба-Яга на пропорции и вдруг заволновалась: «Смотри-ка: в каждой из них произведение крайних членов равно произведению средних».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   «Это всегда так бывает»,-- успокоил её Серёжа.</a:t>
            </a:r>
          </a:p>
        </p:txBody>
      </p:sp>
      <p:sp>
        <p:nvSpPr>
          <p:cNvPr id="220164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2800"/>
          </a:p>
        </p:txBody>
      </p:sp>
      <p:pic>
        <p:nvPicPr>
          <p:cNvPr id="73731" name="Picture 5" descr="32A516B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4313"/>
            <a:ext cx="450056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3000">
    <p:dissolve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/>
              <a:t>. </a:t>
            </a:r>
          </a:p>
          <a:p>
            <a:pPr eaLnBrk="1" hangingPunct="1">
              <a:defRPr/>
            </a:pPr>
            <a:r>
              <a:rPr lang="ru-RU" sz="2800"/>
              <a:t>Накормила Баба-Яга Змея Горыныча по новым нормам, а он сил набрался, клетку сломал, да и уполз в лес.</a:t>
            </a:r>
          </a:p>
        </p:txBody>
      </p:sp>
      <p:pic>
        <p:nvPicPr>
          <p:cNvPr id="74754" name="Picture 11" descr="MEADOW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003800" cy="6858000"/>
          </a:xfrm>
        </p:spPr>
      </p:pic>
    </p:spTree>
  </p:cSld>
  <p:clrMapOvr>
    <a:masterClrMapping/>
  </p:clrMapOvr>
  <p:transition advClick="0" advTm="13000">
    <p:blinds dir="vert"/>
    <p:sndAc>
      <p:stSnd loop="1"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1044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4" grpId="0" uiExpand="1" build="p"/>
      <p:bldP spid="104454" grpId="1" uiExpand="1" build="p"/>
      <p:bldP spid="104454" grpId="2" uiExpand="1" build="p"/>
      <p:bldP spid="104454" grpId="3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-1549400" y="0"/>
            <a:ext cx="9866313" cy="34290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>
                <a:solidFill>
                  <a:schemeClr val="accent2"/>
                </a:solidFill>
              </a:rPr>
              <a:t>        ПРОПОРЦИЯ –ЭТО</a:t>
            </a:r>
            <a:br>
              <a:rPr lang="ru-RU" sz="5400" b="1" i="1" dirty="0">
                <a:solidFill>
                  <a:schemeClr val="accent2"/>
                </a:solidFill>
              </a:rPr>
            </a:br>
            <a:r>
              <a:rPr lang="ru-RU" sz="5400" b="1" i="1" dirty="0">
                <a:solidFill>
                  <a:schemeClr val="accent2"/>
                </a:solidFill>
              </a:rPr>
              <a:t>        РАВЕНСТВО ДВУХ</a:t>
            </a:r>
            <a:br>
              <a:rPr lang="ru-RU" sz="5400" b="1" i="1" dirty="0">
                <a:solidFill>
                  <a:schemeClr val="accent2"/>
                </a:solidFill>
              </a:rPr>
            </a:br>
            <a:r>
              <a:rPr lang="ru-RU" sz="5400" b="1" i="1" dirty="0">
                <a:solidFill>
                  <a:schemeClr val="accent2"/>
                </a:solidFill>
              </a:rPr>
              <a:t>            ОТНОШЕНИЙ.</a:t>
            </a:r>
          </a:p>
        </p:txBody>
      </p:sp>
      <p:sp>
        <p:nvSpPr>
          <p:cNvPr id="757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573463"/>
            <a:ext cx="8001000" cy="3527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                  крайние члены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5500" smtClean="0"/>
              <a:t>         а:в=с:д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                   средние члены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            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                </a:t>
            </a:r>
          </a:p>
        </p:txBody>
      </p:sp>
      <p:sp>
        <p:nvSpPr>
          <p:cNvPr id="75779" name="Line 5"/>
          <p:cNvSpPr>
            <a:spLocks noChangeShapeType="1"/>
          </p:cNvSpPr>
          <p:nvPr/>
        </p:nvSpPr>
        <p:spPr bwMode="auto">
          <a:xfrm flipH="1" flipV="1">
            <a:off x="2916238" y="4508500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0" name="Line 6"/>
          <p:cNvSpPr>
            <a:spLocks noChangeShapeType="1"/>
          </p:cNvSpPr>
          <p:nvPr/>
        </p:nvSpPr>
        <p:spPr bwMode="auto">
          <a:xfrm flipH="1">
            <a:off x="2916238" y="46529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1" name="Line 7"/>
          <p:cNvSpPr>
            <a:spLocks noChangeShapeType="1"/>
          </p:cNvSpPr>
          <p:nvPr/>
        </p:nvSpPr>
        <p:spPr bwMode="auto">
          <a:xfrm flipH="1">
            <a:off x="5435600" y="44370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2" name="Line 9"/>
          <p:cNvSpPr>
            <a:spLocks noChangeShapeType="1"/>
          </p:cNvSpPr>
          <p:nvPr/>
        </p:nvSpPr>
        <p:spPr bwMode="auto">
          <a:xfrm flipH="1">
            <a:off x="2916238" y="4437063"/>
            <a:ext cx="2519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5783" name="Line 12"/>
          <p:cNvSpPr>
            <a:spLocks noChangeShapeType="1"/>
          </p:cNvSpPr>
          <p:nvPr/>
        </p:nvSpPr>
        <p:spPr bwMode="auto">
          <a:xfrm>
            <a:off x="2916238" y="443706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5784" name="Line 13"/>
          <p:cNvSpPr>
            <a:spLocks noChangeShapeType="1"/>
          </p:cNvSpPr>
          <p:nvPr/>
        </p:nvSpPr>
        <p:spPr bwMode="auto">
          <a:xfrm>
            <a:off x="5435600" y="44370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5785" name="Line 14"/>
          <p:cNvSpPr>
            <a:spLocks noChangeShapeType="1"/>
          </p:cNvSpPr>
          <p:nvPr/>
        </p:nvSpPr>
        <p:spPr bwMode="auto">
          <a:xfrm flipV="1">
            <a:off x="3708400" y="5229225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5786" name="Line 15"/>
          <p:cNvSpPr>
            <a:spLocks noChangeShapeType="1"/>
          </p:cNvSpPr>
          <p:nvPr/>
        </p:nvSpPr>
        <p:spPr bwMode="auto">
          <a:xfrm flipV="1">
            <a:off x="4716463" y="52292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5787" name="Line 16"/>
          <p:cNvSpPr>
            <a:spLocks noChangeShapeType="1"/>
          </p:cNvSpPr>
          <p:nvPr/>
        </p:nvSpPr>
        <p:spPr bwMode="auto">
          <a:xfrm>
            <a:off x="3708400" y="5876925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Click="0" advTm="8000">
    <p:checker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рофиль">
  <a:themeElements>
    <a:clrScheme name="Профиль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Marketing Plan">
  <a:themeElements>
    <a:clrScheme name="Marketing Plan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Marketing Pla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Marketing Plan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rketing Plan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arketing Plan 2">
    <a:dk1>
      <a:srgbClr val="003366"/>
    </a:dk1>
    <a:lt1>
      <a:srgbClr val="CCECFF"/>
    </a:lt1>
    <a:dk2>
      <a:srgbClr val="4B3384"/>
    </a:dk2>
    <a:lt2>
      <a:srgbClr val="849CBB"/>
    </a:lt2>
    <a:accent1>
      <a:srgbClr val="90DBFF"/>
    </a:accent1>
    <a:accent2>
      <a:srgbClr val="99FFCC"/>
    </a:accent2>
    <a:accent3>
      <a:srgbClr val="E2F4FF"/>
    </a:accent3>
    <a:accent4>
      <a:srgbClr val="002A56"/>
    </a:accent4>
    <a:accent5>
      <a:srgbClr val="C6EAFF"/>
    </a:accent5>
    <a:accent6>
      <a:srgbClr val="8AE7B9"/>
    </a:accent6>
    <a:hlink>
      <a:srgbClr val="DFC0FF"/>
    </a:hlink>
    <a:folHlink>
      <a:srgbClr val="6DC5D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463</TotalTime>
  <Words>343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10</vt:i4>
      </vt:variant>
      <vt:variant>
        <vt:lpstr>Заголовки слайдов</vt:lpstr>
      </vt:variant>
      <vt:variant>
        <vt:i4>12</vt:i4>
      </vt:variant>
    </vt:vector>
  </HeadingPairs>
  <TitlesOfParts>
    <vt:vector size="27" baseType="lpstr">
      <vt:lpstr>Times New Roman</vt:lpstr>
      <vt:lpstr>Arial</vt:lpstr>
      <vt:lpstr>Tahoma</vt:lpstr>
      <vt:lpstr>Wingdings</vt:lpstr>
      <vt:lpstr>Verdana</vt:lpstr>
      <vt:lpstr>Равновесие</vt:lpstr>
      <vt:lpstr>Профиль</vt:lpstr>
      <vt:lpstr>Клен</vt:lpstr>
      <vt:lpstr>Разрез</vt:lpstr>
      <vt:lpstr>Marketing Plan</vt:lpstr>
      <vt:lpstr>Равновесие</vt:lpstr>
      <vt:lpstr>Профиль</vt:lpstr>
      <vt:lpstr>Клен</vt:lpstr>
      <vt:lpstr>Разрез</vt:lpstr>
      <vt:lpstr>Marketing Plan</vt:lpstr>
      <vt:lpstr>Пропорция. </vt:lpstr>
      <vt:lpstr>Сказка о том, как Баба-Яга Змея Горыныча накормила.</vt:lpstr>
      <vt:lpstr>Слайд 3</vt:lpstr>
      <vt:lpstr>Слайд 4</vt:lpstr>
      <vt:lpstr>Слайд 5</vt:lpstr>
      <vt:lpstr>Слайд 6</vt:lpstr>
      <vt:lpstr>Слайд 7</vt:lpstr>
      <vt:lpstr>Слайд 8</vt:lpstr>
      <vt:lpstr>        ПРОПОРЦИЯ –ЭТО         РАВЕНСТВО ДВУХ             ОТНОШЕНИЙ.</vt:lpstr>
      <vt:lpstr>ОСНОВНОЕ СВОЙСТВО ПРОПОРЦИИ.</vt:lpstr>
      <vt:lpstr>ЗАДАЧА. Для изготовления варенья из инжира нужно взять 3 кг сахара на каждые 4 кг свежего инжира. Сколько сахара потребуется, чтобы сварить варенье из 10кг инжира? </vt:lpstr>
      <vt:lpstr>Вопросы для обсуждения.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Пропорция. </dc:title>
  <dc:creator>Лариса Григорьевна</dc:creator>
  <cp:lastModifiedBy>КарМаН</cp:lastModifiedBy>
  <cp:revision>17</cp:revision>
  <dcterms:created xsi:type="dcterms:W3CDTF">2006-04-04T16:34:17Z</dcterms:created>
  <dcterms:modified xsi:type="dcterms:W3CDTF">2012-03-31T08:53:52Z</dcterms:modified>
</cp:coreProperties>
</file>