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20"/>
  </p:notesMasterIdLst>
  <p:handoutMasterIdLst>
    <p:handoutMasterId r:id="rId21"/>
  </p:handoutMasterIdLst>
  <p:sldIdLst>
    <p:sldId id="256" r:id="rId2"/>
    <p:sldId id="257" r:id="rId3"/>
    <p:sldId id="258" r:id="rId4"/>
    <p:sldId id="259" r:id="rId5"/>
    <p:sldId id="260" r:id="rId6"/>
    <p:sldId id="272" r:id="rId7"/>
    <p:sldId id="261" r:id="rId8"/>
    <p:sldId id="262" r:id="rId9"/>
    <p:sldId id="273" r:id="rId10"/>
    <p:sldId id="263" r:id="rId11"/>
    <p:sldId id="264" r:id="rId12"/>
    <p:sldId id="265" r:id="rId13"/>
    <p:sldId id="274" r:id="rId14"/>
    <p:sldId id="266" r:id="rId15"/>
    <p:sldId id="267" r:id="rId16"/>
    <p:sldId id="268" r:id="rId17"/>
    <p:sldId id="269" r:id="rId18"/>
    <p:sldId id="270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99"/>
    <a:srgbClr val="000099"/>
    <a:srgbClr val="006600"/>
    <a:srgbClr val="003366"/>
    <a:srgbClr val="A50021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image" Target="../media/image6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image" Target="../media/image10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675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675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8C8232EF-9C0A-4D76-A690-F110113A54FD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6554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55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55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655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0DB8259C-E44E-4CD3-B0B9-3CFEF311EA3C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794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33795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/>
              <a:ahLst/>
              <a:cxnLst>
                <a:cxn ang="0">
                  <a:pos x="2768" y="18"/>
                </a:cxn>
                <a:cxn ang="0">
                  <a:pos x="2678" y="24"/>
                </a:cxn>
                <a:cxn ang="0">
                  <a:pos x="2613" y="102"/>
                </a:cxn>
                <a:cxn ang="0">
                  <a:pos x="2511" y="156"/>
                </a:cxn>
                <a:cxn ang="0">
                  <a:pos x="2505" y="222"/>
                </a:cxn>
                <a:cxn ang="0">
                  <a:pos x="2487" y="246"/>
                </a:cxn>
                <a:cxn ang="0">
                  <a:pos x="2469" y="252"/>
                </a:cxn>
                <a:cxn ang="0">
                  <a:pos x="2397" y="210"/>
                </a:cxn>
                <a:cxn ang="0">
                  <a:pos x="2260" y="192"/>
                </a:cxn>
                <a:cxn ang="0">
                  <a:pos x="2236" y="186"/>
                </a:cxn>
                <a:cxn ang="0">
                  <a:pos x="2218" y="192"/>
                </a:cxn>
                <a:cxn ang="0">
                  <a:pos x="2146" y="228"/>
                </a:cxn>
                <a:cxn ang="0">
                  <a:pos x="2110" y="240"/>
                </a:cxn>
                <a:cxn ang="0">
                  <a:pos x="2086" y="246"/>
                </a:cxn>
                <a:cxn ang="0">
                  <a:pos x="2074" y="258"/>
                </a:cxn>
                <a:cxn ang="0">
                  <a:pos x="2074" y="276"/>
                </a:cxn>
                <a:cxn ang="0">
                  <a:pos x="2051" y="300"/>
                </a:cxn>
                <a:cxn ang="0">
                  <a:pos x="2033" y="312"/>
                </a:cxn>
                <a:cxn ang="0">
                  <a:pos x="2021" y="324"/>
                </a:cxn>
                <a:cxn ang="0">
                  <a:pos x="2009" y="336"/>
                </a:cxn>
                <a:cxn ang="0">
                  <a:pos x="1979" y="342"/>
                </a:cxn>
                <a:cxn ang="0">
                  <a:pos x="1913" y="336"/>
                </a:cxn>
                <a:cxn ang="0">
                  <a:pos x="1877" y="330"/>
                </a:cxn>
                <a:cxn ang="0">
                  <a:pos x="1865" y="342"/>
                </a:cxn>
                <a:cxn ang="0">
                  <a:pos x="1853" y="354"/>
                </a:cxn>
                <a:cxn ang="0">
                  <a:pos x="1823" y="360"/>
                </a:cxn>
                <a:cxn ang="0">
                  <a:pos x="1764" y="342"/>
                </a:cxn>
                <a:cxn ang="0">
                  <a:pos x="1740" y="342"/>
                </a:cxn>
                <a:cxn ang="0">
                  <a:pos x="1716" y="354"/>
                </a:cxn>
                <a:cxn ang="0">
                  <a:pos x="1656" y="425"/>
                </a:cxn>
                <a:cxn ang="0">
                  <a:pos x="1614" y="569"/>
                </a:cxn>
                <a:cxn ang="0">
                  <a:pos x="1614" y="593"/>
                </a:cxn>
                <a:cxn ang="0">
                  <a:pos x="1620" y="641"/>
                </a:cxn>
                <a:cxn ang="0">
                  <a:pos x="1638" y="659"/>
                </a:cxn>
                <a:cxn ang="0">
                  <a:pos x="1632" y="671"/>
                </a:cxn>
                <a:cxn ang="0">
                  <a:pos x="1620" y="683"/>
                </a:cxn>
                <a:cxn ang="0">
                  <a:pos x="1542" y="689"/>
                </a:cxn>
                <a:cxn ang="0">
                  <a:pos x="1465" y="629"/>
                </a:cxn>
                <a:cxn ang="0">
                  <a:pos x="1333" y="587"/>
                </a:cxn>
                <a:cxn ang="0">
                  <a:pos x="1184" y="671"/>
                </a:cxn>
                <a:cxn ang="0">
                  <a:pos x="1016" y="731"/>
                </a:cxn>
                <a:cxn ang="0">
                  <a:pos x="813" y="743"/>
                </a:cxn>
                <a:cxn ang="0">
                  <a:pos x="628" y="701"/>
                </a:cxn>
                <a:cxn ang="0">
                  <a:pos x="568" y="695"/>
                </a:cxn>
                <a:cxn ang="0">
                  <a:pos x="556" y="701"/>
                </a:cxn>
                <a:cxn ang="0">
                  <a:pos x="520" y="731"/>
                </a:cxn>
                <a:cxn ang="0">
                  <a:pos x="436" y="809"/>
                </a:cxn>
                <a:cxn ang="0">
                  <a:pos x="406" y="821"/>
                </a:cxn>
                <a:cxn ang="0">
                  <a:pos x="382" y="821"/>
                </a:cxn>
                <a:cxn ang="0">
                  <a:pos x="335" y="827"/>
                </a:cxn>
                <a:cxn ang="0">
                  <a:pos x="209" y="851"/>
                </a:cxn>
                <a:cxn ang="0">
                  <a:pos x="173" y="857"/>
                </a:cxn>
                <a:cxn ang="0">
                  <a:pos x="125" y="851"/>
                </a:cxn>
                <a:cxn ang="0">
                  <a:pos x="107" y="857"/>
                </a:cxn>
                <a:cxn ang="0">
                  <a:pos x="101" y="875"/>
                </a:cxn>
                <a:cxn ang="0">
                  <a:pos x="83" y="887"/>
                </a:cxn>
                <a:cxn ang="0">
                  <a:pos x="48" y="899"/>
                </a:cxn>
                <a:cxn ang="0">
                  <a:pos x="2780" y="24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796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12" y="18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797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6" y="1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798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/>
              <a:ahLst/>
              <a:cxnLst>
                <a:cxn ang="0">
                  <a:pos x="280" y="42"/>
                </a:cxn>
                <a:cxn ang="0">
                  <a:pos x="274" y="42"/>
                </a:cxn>
                <a:cxn ang="0">
                  <a:pos x="268" y="42"/>
                </a:cxn>
                <a:cxn ang="0">
                  <a:pos x="256" y="42"/>
                </a:cxn>
                <a:cxn ang="0">
                  <a:pos x="238" y="48"/>
                </a:cxn>
                <a:cxn ang="0">
                  <a:pos x="214" y="12"/>
                </a:cxn>
                <a:cxn ang="0">
                  <a:pos x="196" y="0"/>
                </a:cxn>
                <a:cxn ang="0">
                  <a:pos x="196" y="0"/>
                </a:cxn>
                <a:cxn ang="0">
                  <a:pos x="164" y="167"/>
                </a:cxn>
                <a:cxn ang="0">
                  <a:pos x="144" y="217"/>
                </a:cxn>
                <a:cxn ang="0">
                  <a:pos x="110" y="281"/>
                </a:cxn>
                <a:cxn ang="0">
                  <a:pos x="96" y="327"/>
                </a:cxn>
                <a:cxn ang="0">
                  <a:pos x="124" y="405"/>
                </a:cxn>
                <a:cxn ang="0">
                  <a:pos x="100" y="463"/>
                </a:cxn>
                <a:cxn ang="0">
                  <a:pos x="68" y="503"/>
                </a:cxn>
                <a:cxn ang="0">
                  <a:pos x="30" y="539"/>
                </a:cxn>
                <a:cxn ang="0">
                  <a:pos x="24" y="613"/>
                </a:cxn>
                <a:cxn ang="0">
                  <a:pos x="0" y="741"/>
                </a:cxn>
                <a:cxn ang="0">
                  <a:pos x="202" y="741"/>
                </a:cxn>
                <a:cxn ang="0">
                  <a:pos x="180" y="639"/>
                </a:cxn>
                <a:cxn ang="0">
                  <a:pos x="192" y="589"/>
                </a:cxn>
                <a:cxn ang="0">
                  <a:pos x="178" y="539"/>
                </a:cxn>
                <a:cxn ang="0">
                  <a:pos x="190" y="499"/>
                </a:cxn>
                <a:cxn ang="0">
                  <a:pos x="184" y="465"/>
                </a:cxn>
                <a:cxn ang="0">
                  <a:pos x="192" y="391"/>
                </a:cxn>
                <a:cxn ang="0">
                  <a:pos x="216" y="313"/>
                </a:cxn>
                <a:cxn ang="0">
                  <a:pos x="238" y="249"/>
                </a:cxn>
                <a:cxn ang="0">
                  <a:pos x="268" y="185"/>
                </a:cxn>
                <a:cxn ang="0">
                  <a:pos x="284" y="159"/>
                </a:cxn>
                <a:cxn ang="0">
                  <a:pos x="304" y="12"/>
                </a:cxn>
                <a:cxn ang="0">
                  <a:pos x="298" y="24"/>
                </a:cxn>
                <a:cxn ang="0">
                  <a:pos x="292" y="30"/>
                </a:cxn>
                <a:cxn ang="0">
                  <a:pos x="292" y="36"/>
                </a:cxn>
                <a:cxn ang="0">
                  <a:pos x="286" y="36"/>
                </a:cxn>
                <a:cxn ang="0">
                  <a:pos x="286" y="42"/>
                </a:cxn>
                <a:cxn ang="0">
                  <a:pos x="280" y="42"/>
                </a:cxn>
                <a:cxn ang="0">
                  <a:pos x="280" y="42"/>
                </a:cxn>
                <a:cxn ang="0">
                  <a:pos x="280" y="42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799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/>
              <a:ahLst/>
              <a:cxnLst>
                <a:cxn ang="0">
                  <a:pos x="284" y="6"/>
                </a:cxn>
                <a:cxn ang="0">
                  <a:pos x="278" y="6"/>
                </a:cxn>
                <a:cxn ang="0">
                  <a:pos x="272" y="12"/>
                </a:cxn>
                <a:cxn ang="0">
                  <a:pos x="254" y="18"/>
                </a:cxn>
                <a:cxn ang="0">
                  <a:pos x="230" y="24"/>
                </a:cxn>
                <a:cxn ang="0">
                  <a:pos x="206" y="42"/>
                </a:cxn>
                <a:cxn ang="0">
                  <a:pos x="188" y="48"/>
                </a:cxn>
                <a:cxn ang="0">
                  <a:pos x="176" y="54"/>
                </a:cxn>
                <a:cxn ang="0">
                  <a:pos x="170" y="54"/>
                </a:cxn>
                <a:cxn ang="0">
                  <a:pos x="150" y="169"/>
                </a:cxn>
                <a:cxn ang="0">
                  <a:pos x="110" y="225"/>
                </a:cxn>
                <a:cxn ang="0">
                  <a:pos x="54" y="383"/>
                </a:cxn>
                <a:cxn ang="0">
                  <a:pos x="82" y="555"/>
                </a:cxn>
                <a:cxn ang="0">
                  <a:pos x="40" y="679"/>
                </a:cxn>
                <a:cxn ang="0">
                  <a:pos x="0" y="767"/>
                </a:cxn>
                <a:cxn ang="0">
                  <a:pos x="108" y="767"/>
                </a:cxn>
                <a:cxn ang="0">
                  <a:pos x="120" y="611"/>
                </a:cxn>
                <a:cxn ang="0">
                  <a:pos x="148" y="499"/>
                </a:cxn>
                <a:cxn ang="0">
                  <a:pos x="160" y="367"/>
                </a:cxn>
                <a:cxn ang="0">
                  <a:pos x="218" y="327"/>
                </a:cxn>
                <a:cxn ang="0">
                  <a:pos x="238" y="221"/>
                </a:cxn>
                <a:cxn ang="0">
                  <a:pos x="296" y="135"/>
                </a:cxn>
                <a:cxn ang="0">
                  <a:pos x="314" y="0"/>
                </a:cxn>
                <a:cxn ang="0">
                  <a:pos x="302" y="0"/>
                </a:cxn>
                <a:cxn ang="0">
                  <a:pos x="296" y="0"/>
                </a:cxn>
                <a:cxn ang="0">
                  <a:pos x="290" y="0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00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/>
              <a:ahLst/>
              <a:cxnLst>
                <a:cxn ang="0">
                  <a:pos x="257" y="12"/>
                </a:cxn>
                <a:cxn ang="0">
                  <a:pos x="239" y="6"/>
                </a:cxn>
                <a:cxn ang="0">
                  <a:pos x="203" y="6"/>
                </a:cxn>
                <a:cxn ang="0">
                  <a:pos x="203" y="6"/>
                </a:cxn>
                <a:cxn ang="0">
                  <a:pos x="197" y="6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6" y="0"/>
                </a:cxn>
                <a:cxn ang="0">
                  <a:pos x="160" y="0"/>
                </a:cxn>
                <a:cxn ang="0">
                  <a:pos x="144" y="117"/>
                </a:cxn>
                <a:cxn ang="0">
                  <a:pos x="128" y="185"/>
                </a:cxn>
                <a:cxn ang="0">
                  <a:pos x="58" y="299"/>
                </a:cxn>
                <a:cxn ang="0">
                  <a:pos x="54" y="441"/>
                </a:cxn>
                <a:cxn ang="0">
                  <a:pos x="24" y="523"/>
                </a:cxn>
                <a:cxn ang="0">
                  <a:pos x="0" y="623"/>
                </a:cxn>
                <a:cxn ang="0">
                  <a:pos x="78" y="623"/>
                </a:cxn>
                <a:cxn ang="0">
                  <a:pos x="92" y="555"/>
                </a:cxn>
                <a:cxn ang="0">
                  <a:pos x="134" y="447"/>
                </a:cxn>
                <a:cxn ang="0">
                  <a:pos x="158" y="315"/>
                </a:cxn>
                <a:cxn ang="0">
                  <a:pos x="184" y="257"/>
                </a:cxn>
                <a:cxn ang="0">
                  <a:pos x="216" y="211"/>
                </a:cxn>
                <a:cxn ang="0">
                  <a:pos x="222" y="145"/>
                </a:cxn>
                <a:cxn ang="0">
                  <a:pos x="240" y="111"/>
                </a:cxn>
                <a:cxn ang="0">
                  <a:pos x="262" y="79"/>
                </a:cxn>
                <a:cxn ang="0">
                  <a:pos x="275" y="6"/>
                </a:cxn>
                <a:cxn ang="0">
                  <a:pos x="263" y="12"/>
                </a:cxn>
                <a:cxn ang="0">
                  <a:pos x="257" y="12"/>
                </a:cxn>
                <a:cxn ang="0">
                  <a:pos x="257" y="12"/>
                </a:cxn>
                <a:cxn ang="0">
                  <a:pos x="257" y="12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01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24"/>
                </a:cxn>
                <a:cxn ang="0">
                  <a:pos x="153" y="36"/>
                </a:cxn>
                <a:cxn ang="0">
                  <a:pos x="128" y="60"/>
                </a:cxn>
                <a:cxn ang="0">
                  <a:pos x="110" y="83"/>
                </a:cxn>
                <a:cxn ang="0">
                  <a:pos x="86" y="119"/>
                </a:cxn>
                <a:cxn ang="0">
                  <a:pos x="68" y="167"/>
                </a:cxn>
                <a:cxn ang="0">
                  <a:pos x="68" y="221"/>
                </a:cxn>
                <a:cxn ang="0">
                  <a:pos x="68" y="227"/>
                </a:cxn>
                <a:cxn ang="0">
                  <a:pos x="68" y="233"/>
                </a:cxn>
                <a:cxn ang="0">
                  <a:pos x="68" y="239"/>
                </a:cxn>
                <a:cxn ang="0">
                  <a:pos x="68" y="245"/>
                </a:cxn>
                <a:cxn ang="0">
                  <a:pos x="68" y="251"/>
                </a:cxn>
                <a:cxn ang="0">
                  <a:pos x="68" y="251"/>
                </a:cxn>
                <a:cxn ang="0">
                  <a:pos x="68" y="257"/>
                </a:cxn>
                <a:cxn ang="0">
                  <a:pos x="68" y="269"/>
                </a:cxn>
                <a:cxn ang="0">
                  <a:pos x="74" y="287"/>
                </a:cxn>
                <a:cxn ang="0">
                  <a:pos x="80" y="305"/>
                </a:cxn>
                <a:cxn ang="0">
                  <a:pos x="86" y="311"/>
                </a:cxn>
                <a:cxn ang="0">
                  <a:pos x="86" y="311"/>
                </a:cxn>
                <a:cxn ang="0">
                  <a:pos x="92" y="317"/>
                </a:cxn>
                <a:cxn ang="0">
                  <a:pos x="92" y="323"/>
                </a:cxn>
                <a:cxn ang="0">
                  <a:pos x="92" y="323"/>
                </a:cxn>
                <a:cxn ang="0">
                  <a:pos x="24" y="437"/>
                </a:cxn>
                <a:cxn ang="0">
                  <a:pos x="18" y="471"/>
                </a:cxn>
                <a:cxn ang="0">
                  <a:pos x="0" y="547"/>
                </a:cxn>
                <a:cxn ang="0">
                  <a:pos x="50" y="611"/>
                </a:cxn>
                <a:cxn ang="0">
                  <a:pos x="114" y="611"/>
                </a:cxn>
                <a:cxn ang="0">
                  <a:pos x="104" y="555"/>
                </a:cxn>
                <a:cxn ang="0">
                  <a:pos x="120" y="515"/>
                </a:cxn>
                <a:cxn ang="0">
                  <a:pos x="150" y="449"/>
                </a:cxn>
                <a:cxn ang="0">
                  <a:pos x="166" y="377"/>
                </a:cxn>
                <a:cxn ang="0">
                  <a:pos x="156" y="295"/>
                </a:cxn>
                <a:cxn ang="0">
                  <a:pos x="170" y="203"/>
                </a:cxn>
                <a:cxn ang="0">
                  <a:pos x="212" y="95"/>
                </a:cxn>
                <a:cxn ang="0">
                  <a:pos x="213" y="0"/>
                </a:cxn>
                <a:cxn ang="0">
                  <a:pos x="207" y="0"/>
                </a:cxn>
                <a:cxn ang="0">
                  <a:pos x="201" y="0"/>
                </a:cxn>
                <a:cxn ang="0">
                  <a:pos x="195" y="0"/>
                </a:cxn>
                <a:cxn ang="0">
                  <a:pos x="189" y="0"/>
                </a:cxn>
                <a:cxn ang="0">
                  <a:pos x="183" y="6"/>
                </a:cxn>
                <a:cxn ang="0">
                  <a:pos x="177" y="6"/>
                </a:cxn>
                <a:cxn ang="0">
                  <a:pos x="171" y="12"/>
                </a:cxn>
                <a:cxn ang="0">
                  <a:pos x="171" y="12"/>
                </a:cxn>
                <a:cxn ang="0">
                  <a:pos x="171" y="12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02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/>
              <a:ahLst/>
              <a:cxnLst>
                <a:cxn ang="0">
                  <a:pos x="149" y="60"/>
                </a:cxn>
                <a:cxn ang="0">
                  <a:pos x="119" y="30"/>
                </a:cxn>
                <a:cxn ang="0">
                  <a:pos x="89" y="12"/>
                </a:cxn>
                <a:cxn ang="0">
                  <a:pos x="59" y="0"/>
                </a:cxn>
                <a:cxn ang="0">
                  <a:pos x="54" y="70"/>
                </a:cxn>
                <a:cxn ang="0">
                  <a:pos x="46" y="112"/>
                </a:cxn>
                <a:cxn ang="0">
                  <a:pos x="52" y="168"/>
                </a:cxn>
                <a:cxn ang="0">
                  <a:pos x="24" y="194"/>
                </a:cxn>
                <a:cxn ang="0">
                  <a:pos x="16" y="258"/>
                </a:cxn>
                <a:cxn ang="0">
                  <a:pos x="2" y="300"/>
                </a:cxn>
                <a:cxn ang="0">
                  <a:pos x="0" y="352"/>
                </a:cxn>
                <a:cxn ang="0">
                  <a:pos x="47" y="384"/>
                </a:cxn>
                <a:cxn ang="0">
                  <a:pos x="149" y="384"/>
                </a:cxn>
                <a:cxn ang="0">
                  <a:pos x="134" y="350"/>
                </a:cxn>
                <a:cxn ang="0">
                  <a:pos x="104" y="324"/>
                </a:cxn>
                <a:cxn ang="0">
                  <a:pos x="138" y="274"/>
                </a:cxn>
                <a:cxn ang="0">
                  <a:pos x="122" y="220"/>
                </a:cxn>
                <a:cxn ang="0">
                  <a:pos x="132" y="186"/>
                </a:cxn>
                <a:cxn ang="0">
                  <a:pos x="140" y="154"/>
                </a:cxn>
                <a:cxn ang="0">
                  <a:pos x="167" y="90"/>
                </a:cxn>
                <a:cxn ang="0">
                  <a:pos x="149" y="60"/>
                </a:cxn>
                <a:cxn ang="0">
                  <a:pos x="149" y="60"/>
                </a:cxn>
                <a:cxn ang="0">
                  <a:pos x="149" y="60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03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/>
              <a:ahLst/>
              <a:cxnLst>
                <a:cxn ang="0">
                  <a:pos x="136" y="12"/>
                </a:cxn>
                <a:cxn ang="0">
                  <a:pos x="100" y="0"/>
                </a:cxn>
                <a:cxn ang="0">
                  <a:pos x="78" y="64"/>
                </a:cxn>
                <a:cxn ang="0">
                  <a:pos x="70" y="126"/>
                </a:cxn>
                <a:cxn ang="0">
                  <a:pos x="46" y="184"/>
                </a:cxn>
                <a:cxn ang="0">
                  <a:pos x="58" y="232"/>
                </a:cxn>
                <a:cxn ang="0">
                  <a:pos x="38" y="268"/>
                </a:cxn>
                <a:cxn ang="0">
                  <a:pos x="0" y="300"/>
                </a:cxn>
                <a:cxn ang="0">
                  <a:pos x="160" y="300"/>
                </a:cxn>
                <a:cxn ang="0">
                  <a:pos x="136" y="272"/>
                </a:cxn>
                <a:cxn ang="0">
                  <a:pos x="98" y="234"/>
                </a:cxn>
                <a:cxn ang="0">
                  <a:pos x="130" y="188"/>
                </a:cxn>
                <a:cxn ang="0">
                  <a:pos x="138" y="134"/>
                </a:cxn>
                <a:cxn ang="0">
                  <a:pos x="144" y="94"/>
                </a:cxn>
                <a:cxn ang="0">
                  <a:pos x="164" y="60"/>
                </a:cxn>
                <a:cxn ang="0">
                  <a:pos x="166" y="0"/>
                </a:cxn>
                <a:cxn ang="0">
                  <a:pos x="136" y="12"/>
                </a:cxn>
                <a:cxn ang="0">
                  <a:pos x="136" y="12"/>
                </a:cxn>
                <a:cxn ang="0">
                  <a:pos x="136" y="12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04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183" y="0"/>
                </a:cxn>
                <a:cxn ang="0">
                  <a:pos x="158" y="50"/>
                </a:cxn>
                <a:cxn ang="0">
                  <a:pos x="148" y="92"/>
                </a:cxn>
                <a:cxn ang="0">
                  <a:pos x="120" y="144"/>
                </a:cxn>
                <a:cxn ang="0">
                  <a:pos x="82" y="182"/>
                </a:cxn>
                <a:cxn ang="0">
                  <a:pos x="60" y="232"/>
                </a:cxn>
                <a:cxn ang="0">
                  <a:pos x="0" y="282"/>
                </a:cxn>
                <a:cxn ang="0">
                  <a:pos x="128" y="282"/>
                </a:cxn>
                <a:cxn ang="0">
                  <a:pos x="154" y="254"/>
                </a:cxn>
                <a:cxn ang="0">
                  <a:pos x="158" y="196"/>
                </a:cxn>
                <a:cxn ang="0">
                  <a:pos x="188" y="148"/>
                </a:cxn>
                <a:cxn ang="0">
                  <a:pos x="196" y="70"/>
                </a:cxn>
                <a:cxn ang="0">
                  <a:pos x="237" y="0"/>
                </a:cxn>
                <a:cxn ang="0">
                  <a:pos x="201" y="0"/>
                </a:cxn>
                <a:cxn ang="0">
                  <a:pos x="201" y="0"/>
                </a:cxn>
                <a:cxn ang="0">
                  <a:pos x="201" y="0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05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/>
              <a:ahLst/>
              <a:cxnLst>
                <a:cxn ang="0">
                  <a:pos x="167" y="54"/>
                </a:cxn>
                <a:cxn ang="0">
                  <a:pos x="113" y="24"/>
                </a:cxn>
                <a:cxn ang="0">
                  <a:pos x="83" y="0"/>
                </a:cxn>
                <a:cxn ang="0">
                  <a:pos x="80" y="62"/>
                </a:cxn>
                <a:cxn ang="0">
                  <a:pos x="58" y="100"/>
                </a:cxn>
                <a:cxn ang="0">
                  <a:pos x="54" y="160"/>
                </a:cxn>
                <a:cxn ang="0">
                  <a:pos x="36" y="202"/>
                </a:cxn>
                <a:cxn ang="0">
                  <a:pos x="0" y="234"/>
                </a:cxn>
                <a:cxn ang="0">
                  <a:pos x="146" y="234"/>
                </a:cxn>
                <a:cxn ang="0">
                  <a:pos x="170" y="198"/>
                </a:cxn>
                <a:cxn ang="0">
                  <a:pos x="158" y="138"/>
                </a:cxn>
                <a:cxn ang="0">
                  <a:pos x="196" y="100"/>
                </a:cxn>
                <a:cxn ang="0">
                  <a:pos x="191" y="54"/>
                </a:cxn>
                <a:cxn ang="0">
                  <a:pos x="167" y="54"/>
                </a:cxn>
                <a:cxn ang="0">
                  <a:pos x="167" y="54"/>
                </a:cxn>
                <a:cxn ang="0">
                  <a:pos x="167" y="54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06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166" y="0"/>
                </a:cxn>
                <a:cxn ang="0">
                  <a:pos x="158" y="38"/>
                </a:cxn>
                <a:cxn ang="0">
                  <a:pos x="138" y="120"/>
                </a:cxn>
                <a:cxn ang="0">
                  <a:pos x="94" y="180"/>
                </a:cxn>
                <a:cxn ang="0">
                  <a:pos x="62" y="234"/>
                </a:cxn>
                <a:cxn ang="0">
                  <a:pos x="0" y="252"/>
                </a:cxn>
                <a:cxn ang="0">
                  <a:pos x="128" y="252"/>
                </a:cxn>
                <a:cxn ang="0">
                  <a:pos x="142" y="188"/>
                </a:cxn>
                <a:cxn ang="0">
                  <a:pos x="186" y="90"/>
                </a:cxn>
                <a:cxn ang="0">
                  <a:pos x="190" y="38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07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/>
              <a:ahLst/>
              <a:cxnLst>
                <a:cxn ang="0">
                  <a:pos x="197" y="0"/>
                </a:cxn>
                <a:cxn ang="0">
                  <a:pos x="191" y="0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55" y="0"/>
                </a:cxn>
                <a:cxn ang="0">
                  <a:pos x="138" y="6"/>
                </a:cxn>
                <a:cxn ang="0">
                  <a:pos x="132" y="6"/>
                </a:cxn>
                <a:cxn ang="0">
                  <a:pos x="35" y="18"/>
                </a:cxn>
                <a:cxn ang="0">
                  <a:pos x="11" y="30"/>
                </a:cxn>
                <a:cxn ang="0">
                  <a:pos x="23" y="54"/>
                </a:cxn>
                <a:cxn ang="0">
                  <a:pos x="0" y="100"/>
                </a:cxn>
                <a:cxn ang="0">
                  <a:pos x="0" y="132"/>
                </a:cxn>
                <a:cxn ang="0">
                  <a:pos x="162" y="132"/>
                </a:cxn>
                <a:cxn ang="0">
                  <a:pos x="204" y="88"/>
                </a:cxn>
                <a:cxn ang="0">
                  <a:pos x="230" y="46"/>
                </a:cxn>
                <a:cxn ang="0">
                  <a:pos x="214" y="24"/>
                </a:cxn>
                <a:cxn ang="0">
                  <a:pos x="215" y="0"/>
                </a:cxn>
                <a:cxn ang="0">
                  <a:pos x="209" y="0"/>
                </a:cxn>
                <a:cxn ang="0">
                  <a:pos x="203" y="0"/>
                </a:cxn>
                <a:cxn ang="0">
                  <a:pos x="203" y="0"/>
                </a:cxn>
                <a:cxn ang="0">
                  <a:pos x="197" y="0"/>
                </a:cxn>
                <a:cxn ang="0">
                  <a:pos x="197" y="0"/>
                </a:cxn>
                <a:cxn ang="0">
                  <a:pos x="197" y="0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08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66" y="48"/>
                </a:cxn>
                <a:cxn ang="0">
                  <a:pos x="30" y="72"/>
                </a:cxn>
                <a:cxn ang="0">
                  <a:pos x="0" y="102"/>
                </a:cxn>
                <a:cxn ang="0">
                  <a:pos x="66" y="102"/>
                </a:cxn>
                <a:cxn ang="0">
                  <a:pos x="88" y="56"/>
                </a:cxn>
                <a:cxn ang="0">
                  <a:pos x="89" y="6"/>
                </a:cxn>
                <a:cxn ang="0">
                  <a:pos x="71" y="0"/>
                </a:cxn>
                <a:cxn ang="0">
                  <a:pos x="71" y="0"/>
                </a:cxn>
                <a:cxn ang="0">
                  <a:pos x="71" y="0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09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/>
              <a:ahLst/>
              <a:cxnLst>
                <a:cxn ang="0">
                  <a:pos x="278" y="24"/>
                </a:cxn>
                <a:cxn ang="0">
                  <a:pos x="272" y="24"/>
                </a:cxn>
                <a:cxn ang="0">
                  <a:pos x="272" y="18"/>
                </a:cxn>
                <a:cxn ang="0">
                  <a:pos x="266" y="18"/>
                </a:cxn>
                <a:cxn ang="0">
                  <a:pos x="254" y="12"/>
                </a:cxn>
                <a:cxn ang="0">
                  <a:pos x="236" y="6"/>
                </a:cxn>
                <a:cxn ang="0">
                  <a:pos x="212" y="0"/>
                </a:cxn>
                <a:cxn ang="0">
                  <a:pos x="206" y="6"/>
                </a:cxn>
                <a:cxn ang="0">
                  <a:pos x="198" y="129"/>
                </a:cxn>
                <a:cxn ang="0">
                  <a:pos x="184" y="209"/>
                </a:cxn>
                <a:cxn ang="0">
                  <a:pos x="182" y="249"/>
                </a:cxn>
                <a:cxn ang="0">
                  <a:pos x="200" y="339"/>
                </a:cxn>
                <a:cxn ang="0">
                  <a:pos x="186" y="481"/>
                </a:cxn>
                <a:cxn ang="0">
                  <a:pos x="176" y="521"/>
                </a:cxn>
                <a:cxn ang="0">
                  <a:pos x="156" y="601"/>
                </a:cxn>
                <a:cxn ang="0">
                  <a:pos x="172" y="681"/>
                </a:cxn>
                <a:cxn ang="0">
                  <a:pos x="138" y="765"/>
                </a:cxn>
                <a:cxn ang="0">
                  <a:pos x="96" y="847"/>
                </a:cxn>
                <a:cxn ang="0">
                  <a:pos x="50" y="899"/>
                </a:cxn>
                <a:cxn ang="0">
                  <a:pos x="0" y="953"/>
                </a:cxn>
                <a:cxn ang="0">
                  <a:pos x="278" y="953"/>
                </a:cxn>
                <a:cxn ang="0">
                  <a:pos x="278" y="24"/>
                </a:cxn>
                <a:cxn ang="0">
                  <a:pos x="278" y="24"/>
                </a:cxn>
                <a:cxn ang="0">
                  <a:pos x="278" y="24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3810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 anchor="b"/>
          <a:lstStyle>
            <a:lvl1pPr>
              <a:defRPr sz="57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3811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7338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33812" name="Rectangle 20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3813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A&amp;J Fromberg</a:t>
            </a:r>
          </a:p>
        </p:txBody>
      </p:sp>
      <p:sp>
        <p:nvSpPr>
          <p:cNvPr id="33814" name="Rectangle 2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7F3E400B-ABBD-4DB2-ADAB-185AB29DFCF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A&amp;J Fromberg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44B80B-0F46-4A6F-AAEB-D93F0EE1A69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A&amp;J Fromberg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80DD3F-E66A-427E-8DD4-30E1189A3BD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A&amp;J Fromberg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90B7B0-E47D-488E-BA7E-8FD68EDF195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A&amp;J Fromberg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B0116A-DE2E-4F0D-858E-6D7BA8096EE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A&amp;J Fromberg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8988F5-D89C-468E-B0A6-1C39FB74F93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A&amp;J Fromberg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173371-1CE8-443A-87B7-3BD5EC9FB4D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A&amp;J Fromberg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A0DFB3-7D82-44D7-BCCF-6A2B3E36555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A&amp;J Fromberg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46532D-EF35-436D-98C4-E3CE75193A9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A&amp;J Fromberg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C530DB-5481-4F41-BDCC-664F7E236C3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A&amp;J Fromberg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9567A3-FA30-4EC1-9762-8CA4F2593B1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tint val="63529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70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32771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/>
              <a:ahLst/>
              <a:cxnLst>
                <a:cxn ang="0">
                  <a:pos x="2768" y="18"/>
                </a:cxn>
                <a:cxn ang="0">
                  <a:pos x="2678" y="24"/>
                </a:cxn>
                <a:cxn ang="0">
                  <a:pos x="2613" y="102"/>
                </a:cxn>
                <a:cxn ang="0">
                  <a:pos x="2511" y="156"/>
                </a:cxn>
                <a:cxn ang="0">
                  <a:pos x="2505" y="222"/>
                </a:cxn>
                <a:cxn ang="0">
                  <a:pos x="2487" y="246"/>
                </a:cxn>
                <a:cxn ang="0">
                  <a:pos x="2469" y="252"/>
                </a:cxn>
                <a:cxn ang="0">
                  <a:pos x="2397" y="210"/>
                </a:cxn>
                <a:cxn ang="0">
                  <a:pos x="2260" y="192"/>
                </a:cxn>
                <a:cxn ang="0">
                  <a:pos x="2236" y="186"/>
                </a:cxn>
                <a:cxn ang="0">
                  <a:pos x="2218" y="192"/>
                </a:cxn>
                <a:cxn ang="0">
                  <a:pos x="2146" y="228"/>
                </a:cxn>
                <a:cxn ang="0">
                  <a:pos x="2110" y="240"/>
                </a:cxn>
                <a:cxn ang="0">
                  <a:pos x="2086" y="246"/>
                </a:cxn>
                <a:cxn ang="0">
                  <a:pos x="2074" y="258"/>
                </a:cxn>
                <a:cxn ang="0">
                  <a:pos x="2074" y="276"/>
                </a:cxn>
                <a:cxn ang="0">
                  <a:pos x="2051" y="300"/>
                </a:cxn>
                <a:cxn ang="0">
                  <a:pos x="2033" y="312"/>
                </a:cxn>
                <a:cxn ang="0">
                  <a:pos x="2021" y="324"/>
                </a:cxn>
                <a:cxn ang="0">
                  <a:pos x="2009" y="336"/>
                </a:cxn>
                <a:cxn ang="0">
                  <a:pos x="1979" y="342"/>
                </a:cxn>
                <a:cxn ang="0">
                  <a:pos x="1913" y="336"/>
                </a:cxn>
                <a:cxn ang="0">
                  <a:pos x="1877" y="330"/>
                </a:cxn>
                <a:cxn ang="0">
                  <a:pos x="1865" y="342"/>
                </a:cxn>
                <a:cxn ang="0">
                  <a:pos x="1853" y="354"/>
                </a:cxn>
                <a:cxn ang="0">
                  <a:pos x="1823" y="360"/>
                </a:cxn>
                <a:cxn ang="0">
                  <a:pos x="1764" y="342"/>
                </a:cxn>
                <a:cxn ang="0">
                  <a:pos x="1740" y="342"/>
                </a:cxn>
                <a:cxn ang="0">
                  <a:pos x="1716" y="354"/>
                </a:cxn>
                <a:cxn ang="0">
                  <a:pos x="1656" y="425"/>
                </a:cxn>
                <a:cxn ang="0">
                  <a:pos x="1614" y="569"/>
                </a:cxn>
                <a:cxn ang="0">
                  <a:pos x="1614" y="593"/>
                </a:cxn>
                <a:cxn ang="0">
                  <a:pos x="1620" y="641"/>
                </a:cxn>
                <a:cxn ang="0">
                  <a:pos x="1638" y="659"/>
                </a:cxn>
                <a:cxn ang="0">
                  <a:pos x="1632" y="671"/>
                </a:cxn>
                <a:cxn ang="0">
                  <a:pos x="1620" y="683"/>
                </a:cxn>
                <a:cxn ang="0">
                  <a:pos x="1542" y="689"/>
                </a:cxn>
                <a:cxn ang="0">
                  <a:pos x="1465" y="629"/>
                </a:cxn>
                <a:cxn ang="0">
                  <a:pos x="1333" y="587"/>
                </a:cxn>
                <a:cxn ang="0">
                  <a:pos x="1184" y="671"/>
                </a:cxn>
                <a:cxn ang="0">
                  <a:pos x="1016" y="731"/>
                </a:cxn>
                <a:cxn ang="0">
                  <a:pos x="813" y="743"/>
                </a:cxn>
                <a:cxn ang="0">
                  <a:pos x="628" y="701"/>
                </a:cxn>
                <a:cxn ang="0">
                  <a:pos x="568" y="695"/>
                </a:cxn>
                <a:cxn ang="0">
                  <a:pos x="556" y="701"/>
                </a:cxn>
                <a:cxn ang="0">
                  <a:pos x="520" y="731"/>
                </a:cxn>
                <a:cxn ang="0">
                  <a:pos x="436" y="809"/>
                </a:cxn>
                <a:cxn ang="0">
                  <a:pos x="406" y="821"/>
                </a:cxn>
                <a:cxn ang="0">
                  <a:pos x="382" y="821"/>
                </a:cxn>
                <a:cxn ang="0">
                  <a:pos x="335" y="827"/>
                </a:cxn>
                <a:cxn ang="0">
                  <a:pos x="209" y="851"/>
                </a:cxn>
                <a:cxn ang="0">
                  <a:pos x="173" y="857"/>
                </a:cxn>
                <a:cxn ang="0">
                  <a:pos x="125" y="851"/>
                </a:cxn>
                <a:cxn ang="0">
                  <a:pos x="107" y="857"/>
                </a:cxn>
                <a:cxn ang="0">
                  <a:pos x="101" y="875"/>
                </a:cxn>
                <a:cxn ang="0">
                  <a:pos x="83" y="887"/>
                </a:cxn>
                <a:cxn ang="0">
                  <a:pos x="48" y="899"/>
                </a:cxn>
                <a:cxn ang="0">
                  <a:pos x="2780" y="24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72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12" y="18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73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6" y="1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74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/>
              <a:ahLst/>
              <a:cxnLst>
                <a:cxn ang="0">
                  <a:pos x="280" y="42"/>
                </a:cxn>
                <a:cxn ang="0">
                  <a:pos x="274" y="42"/>
                </a:cxn>
                <a:cxn ang="0">
                  <a:pos x="268" y="42"/>
                </a:cxn>
                <a:cxn ang="0">
                  <a:pos x="256" y="42"/>
                </a:cxn>
                <a:cxn ang="0">
                  <a:pos x="238" y="48"/>
                </a:cxn>
                <a:cxn ang="0">
                  <a:pos x="214" y="12"/>
                </a:cxn>
                <a:cxn ang="0">
                  <a:pos x="196" y="0"/>
                </a:cxn>
                <a:cxn ang="0">
                  <a:pos x="196" y="0"/>
                </a:cxn>
                <a:cxn ang="0">
                  <a:pos x="164" y="167"/>
                </a:cxn>
                <a:cxn ang="0">
                  <a:pos x="144" y="217"/>
                </a:cxn>
                <a:cxn ang="0">
                  <a:pos x="110" y="281"/>
                </a:cxn>
                <a:cxn ang="0">
                  <a:pos x="96" y="327"/>
                </a:cxn>
                <a:cxn ang="0">
                  <a:pos x="124" y="405"/>
                </a:cxn>
                <a:cxn ang="0">
                  <a:pos x="100" y="463"/>
                </a:cxn>
                <a:cxn ang="0">
                  <a:pos x="68" y="503"/>
                </a:cxn>
                <a:cxn ang="0">
                  <a:pos x="30" y="539"/>
                </a:cxn>
                <a:cxn ang="0">
                  <a:pos x="24" y="613"/>
                </a:cxn>
                <a:cxn ang="0">
                  <a:pos x="0" y="741"/>
                </a:cxn>
                <a:cxn ang="0">
                  <a:pos x="202" y="741"/>
                </a:cxn>
                <a:cxn ang="0">
                  <a:pos x="180" y="639"/>
                </a:cxn>
                <a:cxn ang="0">
                  <a:pos x="192" y="589"/>
                </a:cxn>
                <a:cxn ang="0">
                  <a:pos x="178" y="539"/>
                </a:cxn>
                <a:cxn ang="0">
                  <a:pos x="190" y="499"/>
                </a:cxn>
                <a:cxn ang="0">
                  <a:pos x="184" y="465"/>
                </a:cxn>
                <a:cxn ang="0">
                  <a:pos x="192" y="391"/>
                </a:cxn>
                <a:cxn ang="0">
                  <a:pos x="216" y="313"/>
                </a:cxn>
                <a:cxn ang="0">
                  <a:pos x="238" y="249"/>
                </a:cxn>
                <a:cxn ang="0">
                  <a:pos x="268" y="185"/>
                </a:cxn>
                <a:cxn ang="0">
                  <a:pos x="284" y="159"/>
                </a:cxn>
                <a:cxn ang="0">
                  <a:pos x="304" y="12"/>
                </a:cxn>
                <a:cxn ang="0">
                  <a:pos x="298" y="24"/>
                </a:cxn>
                <a:cxn ang="0">
                  <a:pos x="292" y="30"/>
                </a:cxn>
                <a:cxn ang="0">
                  <a:pos x="292" y="36"/>
                </a:cxn>
                <a:cxn ang="0">
                  <a:pos x="286" y="36"/>
                </a:cxn>
                <a:cxn ang="0">
                  <a:pos x="286" y="42"/>
                </a:cxn>
                <a:cxn ang="0">
                  <a:pos x="280" y="42"/>
                </a:cxn>
                <a:cxn ang="0">
                  <a:pos x="280" y="42"/>
                </a:cxn>
                <a:cxn ang="0">
                  <a:pos x="280" y="42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75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/>
              <a:ahLst/>
              <a:cxnLst>
                <a:cxn ang="0">
                  <a:pos x="284" y="6"/>
                </a:cxn>
                <a:cxn ang="0">
                  <a:pos x="278" y="6"/>
                </a:cxn>
                <a:cxn ang="0">
                  <a:pos x="272" y="12"/>
                </a:cxn>
                <a:cxn ang="0">
                  <a:pos x="254" y="18"/>
                </a:cxn>
                <a:cxn ang="0">
                  <a:pos x="230" y="24"/>
                </a:cxn>
                <a:cxn ang="0">
                  <a:pos x="206" y="42"/>
                </a:cxn>
                <a:cxn ang="0">
                  <a:pos x="188" y="48"/>
                </a:cxn>
                <a:cxn ang="0">
                  <a:pos x="176" y="54"/>
                </a:cxn>
                <a:cxn ang="0">
                  <a:pos x="170" y="54"/>
                </a:cxn>
                <a:cxn ang="0">
                  <a:pos x="150" y="169"/>
                </a:cxn>
                <a:cxn ang="0">
                  <a:pos x="110" y="225"/>
                </a:cxn>
                <a:cxn ang="0">
                  <a:pos x="54" y="383"/>
                </a:cxn>
                <a:cxn ang="0">
                  <a:pos x="82" y="555"/>
                </a:cxn>
                <a:cxn ang="0">
                  <a:pos x="40" y="679"/>
                </a:cxn>
                <a:cxn ang="0">
                  <a:pos x="0" y="767"/>
                </a:cxn>
                <a:cxn ang="0">
                  <a:pos x="108" y="767"/>
                </a:cxn>
                <a:cxn ang="0">
                  <a:pos x="120" y="611"/>
                </a:cxn>
                <a:cxn ang="0">
                  <a:pos x="148" y="499"/>
                </a:cxn>
                <a:cxn ang="0">
                  <a:pos x="160" y="367"/>
                </a:cxn>
                <a:cxn ang="0">
                  <a:pos x="218" y="327"/>
                </a:cxn>
                <a:cxn ang="0">
                  <a:pos x="238" y="221"/>
                </a:cxn>
                <a:cxn ang="0">
                  <a:pos x="296" y="135"/>
                </a:cxn>
                <a:cxn ang="0">
                  <a:pos x="314" y="0"/>
                </a:cxn>
                <a:cxn ang="0">
                  <a:pos x="302" y="0"/>
                </a:cxn>
                <a:cxn ang="0">
                  <a:pos x="296" y="0"/>
                </a:cxn>
                <a:cxn ang="0">
                  <a:pos x="290" y="0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76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/>
              <a:ahLst/>
              <a:cxnLst>
                <a:cxn ang="0">
                  <a:pos x="257" y="12"/>
                </a:cxn>
                <a:cxn ang="0">
                  <a:pos x="239" y="6"/>
                </a:cxn>
                <a:cxn ang="0">
                  <a:pos x="203" y="6"/>
                </a:cxn>
                <a:cxn ang="0">
                  <a:pos x="203" y="6"/>
                </a:cxn>
                <a:cxn ang="0">
                  <a:pos x="197" y="6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6" y="0"/>
                </a:cxn>
                <a:cxn ang="0">
                  <a:pos x="160" y="0"/>
                </a:cxn>
                <a:cxn ang="0">
                  <a:pos x="144" y="117"/>
                </a:cxn>
                <a:cxn ang="0">
                  <a:pos x="128" y="185"/>
                </a:cxn>
                <a:cxn ang="0">
                  <a:pos x="58" y="299"/>
                </a:cxn>
                <a:cxn ang="0">
                  <a:pos x="54" y="441"/>
                </a:cxn>
                <a:cxn ang="0">
                  <a:pos x="24" y="523"/>
                </a:cxn>
                <a:cxn ang="0">
                  <a:pos x="0" y="623"/>
                </a:cxn>
                <a:cxn ang="0">
                  <a:pos x="78" y="623"/>
                </a:cxn>
                <a:cxn ang="0">
                  <a:pos x="92" y="555"/>
                </a:cxn>
                <a:cxn ang="0">
                  <a:pos x="134" y="447"/>
                </a:cxn>
                <a:cxn ang="0">
                  <a:pos x="158" y="315"/>
                </a:cxn>
                <a:cxn ang="0">
                  <a:pos x="184" y="257"/>
                </a:cxn>
                <a:cxn ang="0">
                  <a:pos x="216" y="211"/>
                </a:cxn>
                <a:cxn ang="0">
                  <a:pos x="222" y="145"/>
                </a:cxn>
                <a:cxn ang="0">
                  <a:pos x="240" y="111"/>
                </a:cxn>
                <a:cxn ang="0">
                  <a:pos x="262" y="79"/>
                </a:cxn>
                <a:cxn ang="0">
                  <a:pos x="275" y="6"/>
                </a:cxn>
                <a:cxn ang="0">
                  <a:pos x="263" y="12"/>
                </a:cxn>
                <a:cxn ang="0">
                  <a:pos x="257" y="12"/>
                </a:cxn>
                <a:cxn ang="0">
                  <a:pos x="257" y="12"/>
                </a:cxn>
                <a:cxn ang="0">
                  <a:pos x="257" y="12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77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24"/>
                </a:cxn>
                <a:cxn ang="0">
                  <a:pos x="153" y="36"/>
                </a:cxn>
                <a:cxn ang="0">
                  <a:pos x="128" y="60"/>
                </a:cxn>
                <a:cxn ang="0">
                  <a:pos x="110" y="83"/>
                </a:cxn>
                <a:cxn ang="0">
                  <a:pos x="86" y="119"/>
                </a:cxn>
                <a:cxn ang="0">
                  <a:pos x="68" y="167"/>
                </a:cxn>
                <a:cxn ang="0">
                  <a:pos x="68" y="221"/>
                </a:cxn>
                <a:cxn ang="0">
                  <a:pos x="68" y="227"/>
                </a:cxn>
                <a:cxn ang="0">
                  <a:pos x="68" y="233"/>
                </a:cxn>
                <a:cxn ang="0">
                  <a:pos x="68" y="239"/>
                </a:cxn>
                <a:cxn ang="0">
                  <a:pos x="68" y="245"/>
                </a:cxn>
                <a:cxn ang="0">
                  <a:pos x="68" y="251"/>
                </a:cxn>
                <a:cxn ang="0">
                  <a:pos x="68" y="251"/>
                </a:cxn>
                <a:cxn ang="0">
                  <a:pos x="68" y="257"/>
                </a:cxn>
                <a:cxn ang="0">
                  <a:pos x="68" y="269"/>
                </a:cxn>
                <a:cxn ang="0">
                  <a:pos x="74" y="287"/>
                </a:cxn>
                <a:cxn ang="0">
                  <a:pos x="80" y="305"/>
                </a:cxn>
                <a:cxn ang="0">
                  <a:pos x="86" y="311"/>
                </a:cxn>
                <a:cxn ang="0">
                  <a:pos x="86" y="311"/>
                </a:cxn>
                <a:cxn ang="0">
                  <a:pos x="92" y="317"/>
                </a:cxn>
                <a:cxn ang="0">
                  <a:pos x="92" y="323"/>
                </a:cxn>
                <a:cxn ang="0">
                  <a:pos x="92" y="323"/>
                </a:cxn>
                <a:cxn ang="0">
                  <a:pos x="24" y="437"/>
                </a:cxn>
                <a:cxn ang="0">
                  <a:pos x="18" y="471"/>
                </a:cxn>
                <a:cxn ang="0">
                  <a:pos x="0" y="547"/>
                </a:cxn>
                <a:cxn ang="0">
                  <a:pos x="50" y="611"/>
                </a:cxn>
                <a:cxn ang="0">
                  <a:pos x="114" y="611"/>
                </a:cxn>
                <a:cxn ang="0">
                  <a:pos x="104" y="555"/>
                </a:cxn>
                <a:cxn ang="0">
                  <a:pos x="120" y="515"/>
                </a:cxn>
                <a:cxn ang="0">
                  <a:pos x="150" y="449"/>
                </a:cxn>
                <a:cxn ang="0">
                  <a:pos x="166" y="377"/>
                </a:cxn>
                <a:cxn ang="0">
                  <a:pos x="156" y="295"/>
                </a:cxn>
                <a:cxn ang="0">
                  <a:pos x="170" y="203"/>
                </a:cxn>
                <a:cxn ang="0">
                  <a:pos x="212" y="95"/>
                </a:cxn>
                <a:cxn ang="0">
                  <a:pos x="213" y="0"/>
                </a:cxn>
                <a:cxn ang="0">
                  <a:pos x="207" y="0"/>
                </a:cxn>
                <a:cxn ang="0">
                  <a:pos x="201" y="0"/>
                </a:cxn>
                <a:cxn ang="0">
                  <a:pos x="195" y="0"/>
                </a:cxn>
                <a:cxn ang="0">
                  <a:pos x="189" y="0"/>
                </a:cxn>
                <a:cxn ang="0">
                  <a:pos x="183" y="6"/>
                </a:cxn>
                <a:cxn ang="0">
                  <a:pos x="177" y="6"/>
                </a:cxn>
                <a:cxn ang="0">
                  <a:pos x="171" y="12"/>
                </a:cxn>
                <a:cxn ang="0">
                  <a:pos x="171" y="12"/>
                </a:cxn>
                <a:cxn ang="0">
                  <a:pos x="171" y="12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78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/>
              <a:ahLst/>
              <a:cxnLst>
                <a:cxn ang="0">
                  <a:pos x="149" y="60"/>
                </a:cxn>
                <a:cxn ang="0">
                  <a:pos x="119" y="30"/>
                </a:cxn>
                <a:cxn ang="0">
                  <a:pos x="89" y="12"/>
                </a:cxn>
                <a:cxn ang="0">
                  <a:pos x="59" y="0"/>
                </a:cxn>
                <a:cxn ang="0">
                  <a:pos x="54" y="70"/>
                </a:cxn>
                <a:cxn ang="0">
                  <a:pos x="46" y="112"/>
                </a:cxn>
                <a:cxn ang="0">
                  <a:pos x="52" y="168"/>
                </a:cxn>
                <a:cxn ang="0">
                  <a:pos x="24" y="194"/>
                </a:cxn>
                <a:cxn ang="0">
                  <a:pos x="16" y="258"/>
                </a:cxn>
                <a:cxn ang="0">
                  <a:pos x="2" y="300"/>
                </a:cxn>
                <a:cxn ang="0">
                  <a:pos x="0" y="352"/>
                </a:cxn>
                <a:cxn ang="0">
                  <a:pos x="47" y="384"/>
                </a:cxn>
                <a:cxn ang="0">
                  <a:pos x="149" y="384"/>
                </a:cxn>
                <a:cxn ang="0">
                  <a:pos x="134" y="350"/>
                </a:cxn>
                <a:cxn ang="0">
                  <a:pos x="104" y="324"/>
                </a:cxn>
                <a:cxn ang="0">
                  <a:pos x="138" y="274"/>
                </a:cxn>
                <a:cxn ang="0">
                  <a:pos x="122" y="220"/>
                </a:cxn>
                <a:cxn ang="0">
                  <a:pos x="132" y="186"/>
                </a:cxn>
                <a:cxn ang="0">
                  <a:pos x="140" y="154"/>
                </a:cxn>
                <a:cxn ang="0">
                  <a:pos x="167" y="90"/>
                </a:cxn>
                <a:cxn ang="0">
                  <a:pos x="149" y="60"/>
                </a:cxn>
                <a:cxn ang="0">
                  <a:pos x="149" y="60"/>
                </a:cxn>
                <a:cxn ang="0">
                  <a:pos x="149" y="60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79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/>
              <a:ahLst/>
              <a:cxnLst>
                <a:cxn ang="0">
                  <a:pos x="136" y="12"/>
                </a:cxn>
                <a:cxn ang="0">
                  <a:pos x="100" y="0"/>
                </a:cxn>
                <a:cxn ang="0">
                  <a:pos x="78" y="64"/>
                </a:cxn>
                <a:cxn ang="0">
                  <a:pos x="70" y="126"/>
                </a:cxn>
                <a:cxn ang="0">
                  <a:pos x="46" y="184"/>
                </a:cxn>
                <a:cxn ang="0">
                  <a:pos x="58" y="232"/>
                </a:cxn>
                <a:cxn ang="0">
                  <a:pos x="38" y="268"/>
                </a:cxn>
                <a:cxn ang="0">
                  <a:pos x="0" y="300"/>
                </a:cxn>
                <a:cxn ang="0">
                  <a:pos x="160" y="300"/>
                </a:cxn>
                <a:cxn ang="0">
                  <a:pos x="136" y="272"/>
                </a:cxn>
                <a:cxn ang="0">
                  <a:pos x="98" y="234"/>
                </a:cxn>
                <a:cxn ang="0">
                  <a:pos x="130" y="188"/>
                </a:cxn>
                <a:cxn ang="0">
                  <a:pos x="138" y="134"/>
                </a:cxn>
                <a:cxn ang="0">
                  <a:pos x="144" y="94"/>
                </a:cxn>
                <a:cxn ang="0">
                  <a:pos x="164" y="60"/>
                </a:cxn>
                <a:cxn ang="0">
                  <a:pos x="166" y="0"/>
                </a:cxn>
                <a:cxn ang="0">
                  <a:pos x="136" y="12"/>
                </a:cxn>
                <a:cxn ang="0">
                  <a:pos x="136" y="12"/>
                </a:cxn>
                <a:cxn ang="0">
                  <a:pos x="136" y="12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80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183" y="0"/>
                </a:cxn>
                <a:cxn ang="0">
                  <a:pos x="158" y="50"/>
                </a:cxn>
                <a:cxn ang="0">
                  <a:pos x="148" y="92"/>
                </a:cxn>
                <a:cxn ang="0">
                  <a:pos x="120" y="144"/>
                </a:cxn>
                <a:cxn ang="0">
                  <a:pos x="82" y="182"/>
                </a:cxn>
                <a:cxn ang="0">
                  <a:pos x="60" y="232"/>
                </a:cxn>
                <a:cxn ang="0">
                  <a:pos x="0" y="282"/>
                </a:cxn>
                <a:cxn ang="0">
                  <a:pos x="128" y="282"/>
                </a:cxn>
                <a:cxn ang="0">
                  <a:pos x="154" y="254"/>
                </a:cxn>
                <a:cxn ang="0">
                  <a:pos x="158" y="196"/>
                </a:cxn>
                <a:cxn ang="0">
                  <a:pos x="188" y="148"/>
                </a:cxn>
                <a:cxn ang="0">
                  <a:pos x="196" y="70"/>
                </a:cxn>
                <a:cxn ang="0">
                  <a:pos x="237" y="0"/>
                </a:cxn>
                <a:cxn ang="0">
                  <a:pos x="201" y="0"/>
                </a:cxn>
                <a:cxn ang="0">
                  <a:pos x="201" y="0"/>
                </a:cxn>
                <a:cxn ang="0">
                  <a:pos x="201" y="0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81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/>
              <a:ahLst/>
              <a:cxnLst>
                <a:cxn ang="0">
                  <a:pos x="167" y="54"/>
                </a:cxn>
                <a:cxn ang="0">
                  <a:pos x="113" y="24"/>
                </a:cxn>
                <a:cxn ang="0">
                  <a:pos x="83" y="0"/>
                </a:cxn>
                <a:cxn ang="0">
                  <a:pos x="80" y="62"/>
                </a:cxn>
                <a:cxn ang="0">
                  <a:pos x="58" y="100"/>
                </a:cxn>
                <a:cxn ang="0">
                  <a:pos x="54" y="160"/>
                </a:cxn>
                <a:cxn ang="0">
                  <a:pos x="36" y="202"/>
                </a:cxn>
                <a:cxn ang="0">
                  <a:pos x="0" y="234"/>
                </a:cxn>
                <a:cxn ang="0">
                  <a:pos x="146" y="234"/>
                </a:cxn>
                <a:cxn ang="0">
                  <a:pos x="170" y="198"/>
                </a:cxn>
                <a:cxn ang="0">
                  <a:pos x="158" y="138"/>
                </a:cxn>
                <a:cxn ang="0">
                  <a:pos x="196" y="100"/>
                </a:cxn>
                <a:cxn ang="0">
                  <a:pos x="191" y="54"/>
                </a:cxn>
                <a:cxn ang="0">
                  <a:pos x="167" y="54"/>
                </a:cxn>
                <a:cxn ang="0">
                  <a:pos x="167" y="54"/>
                </a:cxn>
                <a:cxn ang="0">
                  <a:pos x="167" y="54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82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166" y="0"/>
                </a:cxn>
                <a:cxn ang="0">
                  <a:pos x="158" y="38"/>
                </a:cxn>
                <a:cxn ang="0">
                  <a:pos x="138" y="120"/>
                </a:cxn>
                <a:cxn ang="0">
                  <a:pos x="94" y="180"/>
                </a:cxn>
                <a:cxn ang="0">
                  <a:pos x="62" y="234"/>
                </a:cxn>
                <a:cxn ang="0">
                  <a:pos x="0" y="252"/>
                </a:cxn>
                <a:cxn ang="0">
                  <a:pos x="128" y="252"/>
                </a:cxn>
                <a:cxn ang="0">
                  <a:pos x="142" y="188"/>
                </a:cxn>
                <a:cxn ang="0">
                  <a:pos x="186" y="90"/>
                </a:cxn>
                <a:cxn ang="0">
                  <a:pos x="190" y="38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83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/>
              <a:ahLst/>
              <a:cxnLst>
                <a:cxn ang="0">
                  <a:pos x="197" y="0"/>
                </a:cxn>
                <a:cxn ang="0">
                  <a:pos x="191" y="0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55" y="0"/>
                </a:cxn>
                <a:cxn ang="0">
                  <a:pos x="138" y="6"/>
                </a:cxn>
                <a:cxn ang="0">
                  <a:pos x="132" y="6"/>
                </a:cxn>
                <a:cxn ang="0">
                  <a:pos x="35" y="18"/>
                </a:cxn>
                <a:cxn ang="0">
                  <a:pos x="11" y="30"/>
                </a:cxn>
                <a:cxn ang="0">
                  <a:pos x="23" y="54"/>
                </a:cxn>
                <a:cxn ang="0">
                  <a:pos x="0" y="100"/>
                </a:cxn>
                <a:cxn ang="0">
                  <a:pos x="0" y="132"/>
                </a:cxn>
                <a:cxn ang="0">
                  <a:pos x="162" y="132"/>
                </a:cxn>
                <a:cxn ang="0">
                  <a:pos x="204" y="88"/>
                </a:cxn>
                <a:cxn ang="0">
                  <a:pos x="230" y="46"/>
                </a:cxn>
                <a:cxn ang="0">
                  <a:pos x="214" y="24"/>
                </a:cxn>
                <a:cxn ang="0">
                  <a:pos x="215" y="0"/>
                </a:cxn>
                <a:cxn ang="0">
                  <a:pos x="209" y="0"/>
                </a:cxn>
                <a:cxn ang="0">
                  <a:pos x="203" y="0"/>
                </a:cxn>
                <a:cxn ang="0">
                  <a:pos x="203" y="0"/>
                </a:cxn>
                <a:cxn ang="0">
                  <a:pos x="197" y="0"/>
                </a:cxn>
                <a:cxn ang="0">
                  <a:pos x="197" y="0"/>
                </a:cxn>
                <a:cxn ang="0">
                  <a:pos x="197" y="0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84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66" y="48"/>
                </a:cxn>
                <a:cxn ang="0">
                  <a:pos x="30" y="72"/>
                </a:cxn>
                <a:cxn ang="0">
                  <a:pos x="0" y="102"/>
                </a:cxn>
                <a:cxn ang="0">
                  <a:pos x="66" y="102"/>
                </a:cxn>
                <a:cxn ang="0">
                  <a:pos x="88" y="56"/>
                </a:cxn>
                <a:cxn ang="0">
                  <a:pos x="89" y="6"/>
                </a:cxn>
                <a:cxn ang="0">
                  <a:pos x="71" y="0"/>
                </a:cxn>
                <a:cxn ang="0">
                  <a:pos x="71" y="0"/>
                </a:cxn>
                <a:cxn ang="0">
                  <a:pos x="71" y="0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85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/>
              <a:ahLst/>
              <a:cxnLst>
                <a:cxn ang="0">
                  <a:pos x="278" y="24"/>
                </a:cxn>
                <a:cxn ang="0">
                  <a:pos x="272" y="24"/>
                </a:cxn>
                <a:cxn ang="0">
                  <a:pos x="272" y="18"/>
                </a:cxn>
                <a:cxn ang="0">
                  <a:pos x="266" y="18"/>
                </a:cxn>
                <a:cxn ang="0">
                  <a:pos x="254" y="12"/>
                </a:cxn>
                <a:cxn ang="0">
                  <a:pos x="236" y="6"/>
                </a:cxn>
                <a:cxn ang="0">
                  <a:pos x="212" y="0"/>
                </a:cxn>
                <a:cxn ang="0">
                  <a:pos x="206" y="6"/>
                </a:cxn>
                <a:cxn ang="0">
                  <a:pos x="198" y="129"/>
                </a:cxn>
                <a:cxn ang="0">
                  <a:pos x="184" y="209"/>
                </a:cxn>
                <a:cxn ang="0">
                  <a:pos x="182" y="249"/>
                </a:cxn>
                <a:cxn ang="0">
                  <a:pos x="200" y="339"/>
                </a:cxn>
                <a:cxn ang="0">
                  <a:pos x="186" y="481"/>
                </a:cxn>
                <a:cxn ang="0">
                  <a:pos x="176" y="521"/>
                </a:cxn>
                <a:cxn ang="0">
                  <a:pos x="156" y="601"/>
                </a:cxn>
                <a:cxn ang="0">
                  <a:pos x="172" y="681"/>
                </a:cxn>
                <a:cxn ang="0">
                  <a:pos x="138" y="765"/>
                </a:cxn>
                <a:cxn ang="0">
                  <a:pos x="96" y="847"/>
                </a:cxn>
                <a:cxn ang="0">
                  <a:pos x="50" y="899"/>
                </a:cxn>
                <a:cxn ang="0">
                  <a:pos x="0" y="953"/>
                </a:cxn>
                <a:cxn ang="0">
                  <a:pos x="278" y="953"/>
                </a:cxn>
                <a:cxn ang="0">
                  <a:pos x="278" y="24"/>
                </a:cxn>
                <a:cxn ang="0">
                  <a:pos x="278" y="24"/>
                </a:cxn>
                <a:cxn ang="0">
                  <a:pos x="278" y="24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2786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2787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32788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ru-RU"/>
              <a:t>A&amp;J Fromberg</a:t>
            </a:r>
          </a:p>
        </p:txBody>
      </p:sp>
      <p:sp>
        <p:nvSpPr>
          <p:cNvPr id="32789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4BC0EDEE-658F-4234-ACA6-A8F7A4BA3DD3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32790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u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u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8.bin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500042"/>
            <a:ext cx="9144000" cy="2519362"/>
          </a:xfrm>
        </p:spPr>
        <p:txBody>
          <a:bodyPr/>
          <a:lstStyle/>
          <a:p>
            <a:r>
              <a:rPr lang="ru-RU" sz="6000" dirty="0" smtClean="0"/>
              <a:t>География природны</a:t>
            </a:r>
            <a:r>
              <a:rPr lang="ru-RU" sz="6000" dirty="0"/>
              <a:t>х</a:t>
            </a:r>
            <a:r>
              <a:rPr lang="ru-RU" sz="6000" dirty="0" smtClean="0"/>
              <a:t> ресурсов мира</a:t>
            </a:r>
            <a:endParaRPr lang="ru-RU" sz="6000" dirty="0"/>
          </a:p>
        </p:txBody>
      </p:sp>
      <p:pic>
        <p:nvPicPr>
          <p:cNvPr id="6" name="Picture 9" descr="geoter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08" y="3500438"/>
            <a:ext cx="5633439" cy="3013085"/>
          </a:xfrm>
          <a:prstGeom prst="rect">
            <a:avLst/>
          </a:prstGeom>
          <a:noFill/>
        </p:spPr>
      </p:pic>
      <p:sp>
        <p:nvSpPr>
          <p:cNvPr id="7" name="Рамка 6"/>
          <p:cNvSpPr/>
          <p:nvPr/>
        </p:nvSpPr>
        <p:spPr>
          <a:xfrm>
            <a:off x="3643306" y="0"/>
            <a:ext cx="2643206" cy="642918"/>
          </a:xfrm>
          <a:prstGeom prst="fram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Prezentacii.com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0825" y="333375"/>
            <a:ext cx="8497888" cy="962025"/>
          </a:xfrm>
        </p:spPr>
        <p:txBody>
          <a:bodyPr/>
          <a:lstStyle/>
          <a:p>
            <a:r>
              <a:rPr lang="ru-RU"/>
              <a:t>Водные  ресурсы  мира</a:t>
            </a:r>
          </a:p>
        </p:txBody>
      </p:sp>
      <p:sp>
        <p:nvSpPr>
          <p:cNvPr id="41987" name="Text Box 3"/>
          <p:cNvSpPr txBox="1">
            <a:spLocks noChangeArrowheads="1"/>
          </p:cNvSpPr>
          <p:nvPr/>
        </p:nvSpPr>
        <p:spPr bwMode="auto">
          <a:xfrm>
            <a:off x="323850" y="1549400"/>
            <a:ext cx="88201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endParaRPr lang="ru-RU" sz="2800"/>
          </a:p>
        </p:txBody>
      </p:sp>
      <p:sp>
        <p:nvSpPr>
          <p:cNvPr id="41988" name="Text Box 4"/>
          <p:cNvSpPr txBox="1">
            <a:spLocks noChangeArrowheads="1"/>
          </p:cNvSpPr>
          <p:nvPr/>
        </p:nvSpPr>
        <p:spPr bwMode="auto">
          <a:xfrm>
            <a:off x="0" y="1701800"/>
            <a:ext cx="9144000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3500"/>
              <a:t>Распределение  воды  в  гидросфере</a:t>
            </a:r>
          </a:p>
        </p:txBody>
      </p:sp>
      <p:graphicFrame>
        <p:nvGraphicFramePr>
          <p:cNvPr id="41990" name="Object 6"/>
          <p:cNvGraphicFramePr>
            <a:graphicFrameLocks noChangeAspect="1"/>
          </p:cNvGraphicFramePr>
          <p:nvPr/>
        </p:nvGraphicFramePr>
        <p:xfrm>
          <a:off x="323850" y="2349500"/>
          <a:ext cx="8512175" cy="3375025"/>
        </p:xfrm>
        <a:graphic>
          <a:graphicData uri="http://schemas.openxmlformats.org/presentationml/2006/ole">
            <p:oleObj spid="_x0000_s41990" name="Chart" r:id="rId3" imgW="8553540" imgH="3391021" progId="MSGraph.Chart.8">
              <p:embed followColorScheme="full"/>
            </p:oleObj>
          </a:graphicData>
        </a:graphic>
      </p:graphicFrame>
      <p:sp>
        <p:nvSpPr>
          <p:cNvPr id="41991" name="Text Box 7"/>
          <p:cNvSpPr txBox="1">
            <a:spLocks noChangeArrowheads="1"/>
          </p:cNvSpPr>
          <p:nvPr/>
        </p:nvSpPr>
        <p:spPr bwMode="auto">
          <a:xfrm>
            <a:off x="395288" y="5949950"/>
            <a:ext cx="7596187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i="1"/>
              <a:t>На пресные воды приходится около 2,5 % общего объёма гидросферы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1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4199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419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419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6" grpId="0"/>
      <p:bldP spid="41988" grpId="0"/>
      <p:bldOleChart spid="41990" grpId="0"/>
      <p:bldP spid="4199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39825"/>
          </a:xfrm>
        </p:spPr>
        <p:txBody>
          <a:bodyPr/>
          <a:lstStyle/>
          <a:p>
            <a:r>
              <a:rPr lang="ru-RU"/>
              <a:t>Водные  ресурсы  мира</a:t>
            </a:r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268413"/>
            <a:ext cx="4824413" cy="1368425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2200"/>
              <a:t>Распределение  водных</a:t>
            </a:r>
          </a:p>
          <a:p>
            <a:pPr algn="ctr">
              <a:buFont typeface="Wingdings" pitchFamily="2" charset="2"/>
              <a:buNone/>
            </a:pPr>
            <a:r>
              <a:rPr lang="ru-RU" sz="2200"/>
              <a:t>ресурсов  по  регионам  мира  (тыс. км</a:t>
            </a:r>
            <a:r>
              <a:rPr lang="ru-RU" sz="2200" baseline="30000"/>
              <a:t>3</a:t>
            </a:r>
            <a:r>
              <a:rPr lang="ru-RU" sz="2200"/>
              <a:t>)</a:t>
            </a:r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859338" y="1341438"/>
            <a:ext cx="4038600" cy="1150937"/>
          </a:xfrm>
        </p:spPr>
        <p:txBody>
          <a:bodyPr/>
          <a:lstStyle/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2200"/>
              <a:t>Крупнейшие страны мира  по  запасам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2200"/>
              <a:t>пресной воды  (тыс. км</a:t>
            </a:r>
            <a:r>
              <a:rPr lang="ru-RU" sz="2200" baseline="30000"/>
              <a:t>3</a:t>
            </a:r>
            <a:r>
              <a:rPr lang="ru-RU" sz="2200"/>
              <a:t>)</a:t>
            </a:r>
          </a:p>
        </p:txBody>
      </p:sp>
      <p:sp>
        <p:nvSpPr>
          <p:cNvPr id="43014" name="Text Box 6"/>
          <p:cNvSpPr txBox="1">
            <a:spLocks noChangeArrowheads="1"/>
          </p:cNvSpPr>
          <p:nvPr/>
        </p:nvSpPr>
        <p:spPr bwMode="auto">
          <a:xfrm>
            <a:off x="0" y="5899150"/>
            <a:ext cx="9144000" cy="95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/>
            <a:r>
              <a:rPr lang="ru-RU" sz="1900" i="1"/>
              <a:t>Используя  рис.  8  учебника  ( стр.  31 ),  выпишите  5  стран                    с  максимальными  и  5  стран  с  минимальными  показателями  обеспеченности  водными  ресурсами  на  душу  населения.</a:t>
            </a:r>
            <a:r>
              <a:rPr lang="ru-RU"/>
              <a:t>  </a:t>
            </a:r>
          </a:p>
        </p:txBody>
      </p:sp>
      <p:graphicFrame>
        <p:nvGraphicFramePr>
          <p:cNvPr id="43015" name="Object 7"/>
          <p:cNvGraphicFramePr>
            <a:graphicFrameLocks noChangeAspect="1"/>
          </p:cNvGraphicFramePr>
          <p:nvPr/>
        </p:nvGraphicFramePr>
        <p:xfrm>
          <a:off x="0" y="2349500"/>
          <a:ext cx="4572000" cy="3778250"/>
        </p:xfrm>
        <a:graphic>
          <a:graphicData uri="http://schemas.openxmlformats.org/presentationml/2006/ole">
            <p:oleObj spid="_x0000_s43015" name="Chart" r:id="rId3" imgW="6096000" imgH="4067054" progId="MSGraph.Chart.8">
              <p:embed followColorScheme="full"/>
            </p:oleObj>
          </a:graphicData>
        </a:graphic>
      </p:graphicFrame>
      <p:graphicFrame>
        <p:nvGraphicFramePr>
          <p:cNvPr id="43016" name="Object 8"/>
          <p:cNvGraphicFramePr>
            <a:graphicFrameLocks noChangeAspect="1"/>
          </p:cNvGraphicFramePr>
          <p:nvPr/>
        </p:nvGraphicFramePr>
        <p:xfrm>
          <a:off x="4787900" y="2420938"/>
          <a:ext cx="4356100" cy="3706812"/>
        </p:xfrm>
        <a:graphic>
          <a:graphicData uri="http://schemas.openxmlformats.org/presentationml/2006/ole">
            <p:oleObj spid="_x0000_s43016" name="Chart" r:id="rId4" imgW="6096000" imgH="4067054" progId="MSGraph.Chart.8">
              <p:embed followColorScheme="full"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3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430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430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3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430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430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430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8" dur="80"/>
                                        <p:tgtEl>
                                          <p:spTgt spid="430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9" dur="80"/>
                                        <p:tgtEl>
                                          <p:spTgt spid="430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80"/>
                                        <p:tgtEl>
                                          <p:spTgt spid="430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0" grpId="0"/>
      <p:bldP spid="43014" grpId="0"/>
      <p:bldOleChart spid="43015" grpId="0"/>
      <p:bldOleChart spid="430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46113" y="0"/>
            <a:ext cx="8497887" cy="962025"/>
          </a:xfrm>
        </p:spPr>
        <p:txBody>
          <a:bodyPr/>
          <a:lstStyle/>
          <a:p>
            <a:r>
              <a:rPr lang="ru-RU"/>
              <a:t>Водные  ресурсы  мира</a:t>
            </a:r>
          </a:p>
        </p:txBody>
      </p:sp>
      <p:sp>
        <p:nvSpPr>
          <p:cNvPr id="44035" name="Text Box 3"/>
          <p:cNvSpPr txBox="1">
            <a:spLocks noChangeArrowheads="1"/>
          </p:cNvSpPr>
          <p:nvPr/>
        </p:nvSpPr>
        <p:spPr bwMode="auto">
          <a:xfrm>
            <a:off x="323850" y="1549400"/>
            <a:ext cx="88201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endParaRPr lang="ru-RU" sz="2800"/>
          </a:p>
        </p:txBody>
      </p:sp>
      <p:sp>
        <p:nvSpPr>
          <p:cNvPr id="44036" name="Text Box 4"/>
          <p:cNvSpPr txBox="1">
            <a:spLocks noChangeArrowheads="1"/>
          </p:cNvSpPr>
          <p:nvPr/>
        </p:nvSpPr>
        <p:spPr bwMode="auto">
          <a:xfrm>
            <a:off x="684213" y="1052513"/>
            <a:ext cx="781526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/>
              <a:t>Крупнейшие  водохранилища  мира</a:t>
            </a:r>
          </a:p>
        </p:txBody>
      </p:sp>
      <p:sp>
        <p:nvSpPr>
          <p:cNvPr id="44037" name="Text Box 5"/>
          <p:cNvSpPr txBox="1">
            <a:spLocks noChangeArrowheads="1"/>
          </p:cNvSpPr>
          <p:nvPr/>
        </p:nvSpPr>
        <p:spPr bwMode="auto">
          <a:xfrm>
            <a:off x="3471863" y="257968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graphicFrame>
        <p:nvGraphicFramePr>
          <p:cNvPr id="44142" name="Group 110"/>
          <p:cNvGraphicFramePr>
            <a:graphicFrameLocks noGrp="1"/>
          </p:cNvGraphicFramePr>
          <p:nvPr/>
        </p:nvGraphicFramePr>
        <p:xfrm>
          <a:off x="539750" y="1839913"/>
          <a:ext cx="8280400" cy="4541839"/>
        </p:xfrm>
        <a:graphic>
          <a:graphicData uri="http://schemas.openxmlformats.org/drawingml/2006/table">
            <a:tbl>
              <a:tblPr/>
              <a:tblGrid>
                <a:gridCol w="1000125"/>
                <a:gridCol w="2455863"/>
                <a:gridCol w="2754312"/>
                <a:gridCol w="2070100"/>
              </a:tblGrid>
              <a:tr h="11350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№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п</a:t>
                      </a:r>
                      <a:r>
                        <a:rPr kumimoji="0" lang="en-US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/</a:t>
                      </a:r>
                      <a:r>
                        <a:rPr kumimoji="0" lang="ru-RU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п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Название  водохранилища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Страна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Объём  воды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( км</a:t>
                      </a:r>
                      <a:r>
                        <a:rPr kumimoji="0" lang="ru-RU" sz="2000" b="0" i="1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3</a:t>
                      </a:r>
                      <a:r>
                        <a:rPr kumimoji="0" lang="ru-RU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 ) 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46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1.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Виктория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Кения,  Танзания, Уганда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204,8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05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2.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Братское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Россия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169,3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89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3.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Кариба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Замбия,  Зимбабве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160,3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05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4.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Насер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Египет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157,0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05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5.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Вольта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Гана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148,0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44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4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4" grpId="0"/>
      <p:bldP spid="4403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39825"/>
          </a:xfrm>
        </p:spPr>
        <p:txBody>
          <a:bodyPr/>
          <a:lstStyle/>
          <a:p>
            <a:r>
              <a:rPr lang="ru-RU"/>
              <a:t>Водные  ресурсы  мира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47813" y="1484313"/>
            <a:ext cx="6346825" cy="604837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/>
              <a:t>Проблемы  использования:</a:t>
            </a:r>
          </a:p>
        </p:txBody>
      </p:sp>
      <p:sp>
        <p:nvSpPr>
          <p:cNvPr id="59396" name="Text Box 4"/>
          <p:cNvSpPr txBox="1">
            <a:spLocks noChangeArrowheads="1"/>
          </p:cNvSpPr>
          <p:nvPr/>
        </p:nvSpPr>
        <p:spPr bwMode="auto">
          <a:xfrm>
            <a:off x="6084888" y="2492375"/>
            <a:ext cx="2374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/>
              <a:t>Загрязнение</a:t>
            </a:r>
          </a:p>
        </p:txBody>
      </p:sp>
      <p:sp>
        <p:nvSpPr>
          <p:cNvPr id="59397" name="Text Box 5"/>
          <p:cNvSpPr txBox="1">
            <a:spLocks noChangeArrowheads="1"/>
          </p:cNvSpPr>
          <p:nvPr/>
        </p:nvSpPr>
        <p:spPr bwMode="auto">
          <a:xfrm>
            <a:off x="971550" y="2492375"/>
            <a:ext cx="31146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Рост  потребления</a:t>
            </a:r>
          </a:p>
        </p:txBody>
      </p:sp>
      <p:sp>
        <p:nvSpPr>
          <p:cNvPr id="59398" name="Text Box 6"/>
          <p:cNvSpPr txBox="1">
            <a:spLocks noChangeArrowheads="1"/>
          </p:cNvSpPr>
          <p:nvPr/>
        </p:nvSpPr>
        <p:spPr bwMode="auto">
          <a:xfrm>
            <a:off x="1835150" y="3284538"/>
            <a:ext cx="5441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Нерациональное  использование</a:t>
            </a:r>
          </a:p>
        </p:txBody>
      </p:sp>
      <p:sp>
        <p:nvSpPr>
          <p:cNvPr id="59399" name="Text Box 7"/>
          <p:cNvSpPr txBox="1">
            <a:spLocks noChangeArrowheads="1"/>
          </p:cNvSpPr>
          <p:nvPr/>
        </p:nvSpPr>
        <p:spPr bwMode="auto">
          <a:xfrm>
            <a:off x="2484438" y="5084763"/>
            <a:ext cx="33956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Решение проблемы:</a:t>
            </a:r>
          </a:p>
        </p:txBody>
      </p:sp>
      <p:sp>
        <p:nvSpPr>
          <p:cNvPr id="59400" name="Text Box 8"/>
          <p:cNvSpPr txBox="1">
            <a:spLocks noChangeArrowheads="1"/>
          </p:cNvSpPr>
          <p:nvPr/>
        </p:nvSpPr>
        <p:spPr bwMode="auto">
          <a:xfrm>
            <a:off x="223838" y="5761038"/>
            <a:ext cx="8920162" cy="1096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ru-RU" sz="2200"/>
              <a:t>уменьшение  водоёмкости  производственных  процессов;</a:t>
            </a:r>
          </a:p>
          <a:p>
            <a:pPr>
              <a:buFontTx/>
              <a:buChar char="•"/>
            </a:pPr>
            <a:r>
              <a:rPr lang="ru-RU" sz="2200"/>
              <a:t>сооружение  водохранилищ;</a:t>
            </a:r>
          </a:p>
          <a:p>
            <a:pPr>
              <a:buFontTx/>
              <a:buChar char="•"/>
            </a:pPr>
            <a:r>
              <a:rPr lang="ru-RU" sz="2200"/>
              <a:t>опреснение  морской  воды.</a:t>
            </a:r>
          </a:p>
        </p:txBody>
      </p:sp>
      <p:sp>
        <p:nvSpPr>
          <p:cNvPr id="59401" name="Text Box 9"/>
          <p:cNvSpPr txBox="1">
            <a:spLocks noChangeArrowheads="1"/>
          </p:cNvSpPr>
          <p:nvPr/>
        </p:nvSpPr>
        <p:spPr bwMode="auto">
          <a:xfrm>
            <a:off x="1908175" y="4292600"/>
            <a:ext cx="552132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000" b="1">
                <a:solidFill>
                  <a:srgbClr val="FF0066"/>
                </a:solidFill>
              </a:rPr>
              <a:t>Дефицит пресной  воды</a:t>
            </a:r>
          </a:p>
        </p:txBody>
      </p:sp>
      <p:sp>
        <p:nvSpPr>
          <p:cNvPr id="59409" name="AutoShape 17"/>
          <p:cNvSpPr>
            <a:spLocks noChangeArrowheads="1"/>
          </p:cNvSpPr>
          <p:nvPr/>
        </p:nvSpPr>
        <p:spPr bwMode="auto">
          <a:xfrm>
            <a:off x="250825" y="2492375"/>
            <a:ext cx="647700" cy="2447925"/>
          </a:xfrm>
          <a:prstGeom prst="curvedRightArrow">
            <a:avLst>
              <a:gd name="adj1" fmla="val 75693"/>
              <a:gd name="adj2" fmla="val 151176"/>
              <a:gd name="adj3" fmla="val 33333"/>
            </a:avLst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9410" name="AutoShape 18"/>
          <p:cNvSpPr>
            <a:spLocks noChangeArrowheads="1"/>
          </p:cNvSpPr>
          <p:nvPr/>
        </p:nvSpPr>
        <p:spPr bwMode="auto">
          <a:xfrm>
            <a:off x="8243888" y="2636838"/>
            <a:ext cx="647700" cy="2305050"/>
          </a:xfrm>
          <a:prstGeom prst="curvedLeftArrow">
            <a:avLst>
              <a:gd name="adj1" fmla="val 64454"/>
              <a:gd name="adj2" fmla="val 142353"/>
              <a:gd name="adj3" fmla="val 33333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9411" name="AutoShape 19"/>
          <p:cNvSpPr>
            <a:spLocks noChangeArrowheads="1"/>
          </p:cNvSpPr>
          <p:nvPr/>
        </p:nvSpPr>
        <p:spPr bwMode="auto">
          <a:xfrm>
            <a:off x="3851275" y="3716338"/>
            <a:ext cx="936625" cy="576262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3333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9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59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59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59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5" presetClass="emph" presetSubtype="0" repeatCount="3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3" dur="1000" fill="hold"/>
                                        <p:tgtEl>
                                          <p:spTgt spid="59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2" dur="80"/>
                                        <p:tgtEl>
                                          <p:spTgt spid="594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3" dur="80"/>
                                        <p:tgtEl>
                                          <p:spTgt spid="594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80"/>
                                        <p:tgtEl>
                                          <p:spTgt spid="594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9" dur="80"/>
                                        <p:tgtEl>
                                          <p:spTgt spid="594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0" dur="80"/>
                                        <p:tgtEl>
                                          <p:spTgt spid="594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80"/>
                                        <p:tgtEl>
                                          <p:spTgt spid="594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6" dur="80"/>
                                        <p:tgtEl>
                                          <p:spTgt spid="594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7" dur="80"/>
                                        <p:tgtEl>
                                          <p:spTgt spid="594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80"/>
                                        <p:tgtEl>
                                          <p:spTgt spid="594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4" grpId="0"/>
      <p:bldP spid="59395" grpId="0" build="p"/>
      <p:bldP spid="59396" grpId="0"/>
      <p:bldP spid="59397" grpId="0"/>
      <p:bldP spid="59398" grpId="0"/>
      <p:bldP spid="59399" grpId="0"/>
      <p:bldP spid="59401" grpId="0"/>
      <p:bldP spid="59401" grpId="1"/>
      <p:bldP spid="59409" grpId="0" animBg="1"/>
      <p:bldP spid="59410" grpId="0" animBg="1"/>
      <p:bldP spid="594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0825" y="404813"/>
            <a:ext cx="8497888" cy="962025"/>
          </a:xfrm>
        </p:spPr>
        <p:txBody>
          <a:bodyPr/>
          <a:lstStyle/>
          <a:p>
            <a:r>
              <a:rPr lang="ru-RU" sz="4200"/>
              <a:t>Гидроэнергетические  ресурсы  мира</a:t>
            </a:r>
          </a:p>
        </p:txBody>
      </p:sp>
      <p:sp>
        <p:nvSpPr>
          <p:cNvPr id="45059" name="Text Box 3"/>
          <p:cNvSpPr txBox="1">
            <a:spLocks noChangeArrowheads="1"/>
          </p:cNvSpPr>
          <p:nvPr/>
        </p:nvSpPr>
        <p:spPr bwMode="auto">
          <a:xfrm>
            <a:off x="323850" y="1549400"/>
            <a:ext cx="88201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endParaRPr lang="ru-RU" sz="2800"/>
          </a:p>
        </p:txBody>
      </p:sp>
      <p:graphicFrame>
        <p:nvGraphicFramePr>
          <p:cNvPr id="45062" name="Object 6"/>
          <p:cNvGraphicFramePr>
            <a:graphicFrameLocks noChangeAspect="1"/>
          </p:cNvGraphicFramePr>
          <p:nvPr/>
        </p:nvGraphicFramePr>
        <p:xfrm>
          <a:off x="900113" y="2205038"/>
          <a:ext cx="7380287" cy="4373562"/>
        </p:xfrm>
        <a:graphic>
          <a:graphicData uri="http://schemas.openxmlformats.org/presentationml/2006/ole">
            <p:oleObj spid="_x0000_s45062" name="Chart" r:id="rId3" imgW="6915060" imgH="4086225" progId="MSGraph.Chart.8">
              <p:embed followColorScheme="full"/>
            </p:oleObj>
          </a:graphicData>
        </a:graphic>
      </p:graphicFrame>
      <p:sp>
        <p:nvSpPr>
          <p:cNvPr id="45063" name="Text Box 7"/>
          <p:cNvSpPr txBox="1">
            <a:spLocks noChangeArrowheads="1"/>
          </p:cNvSpPr>
          <p:nvPr/>
        </p:nvSpPr>
        <p:spPr bwMode="auto">
          <a:xfrm>
            <a:off x="395288" y="2133600"/>
            <a:ext cx="8208962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500"/>
              <a:t>Гидроэнергопотенциал  регионов  мира  ( % )</a:t>
            </a:r>
          </a:p>
        </p:txBody>
      </p:sp>
      <p:sp>
        <p:nvSpPr>
          <p:cNvPr id="45064" name="Text Box 8"/>
          <p:cNvSpPr txBox="1">
            <a:spLocks noChangeArrowheads="1"/>
          </p:cNvSpPr>
          <p:nvPr/>
        </p:nvSpPr>
        <p:spPr bwMode="auto">
          <a:xfrm>
            <a:off x="468313" y="1341438"/>
            <a:ext cx="8280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 i="1">
                <a:solidFill>
                  <a:schemeClr val="hlink"/>
                </a:solidFill>
              </a:rPr>
              <a:t>Гидроэнергоресурсы – это  ресурсы  воды,</a:t>
            </a:r>
          </a:p>
          <a:p>
            <a:pPr algn="ctr"/>
            <a:r>
              <a:rPr lang="ru-RU" sz="2400" i="1">
                <a:solidFill>
                  <a:schemeClr val="hlink"/>
                </a:solidFill>
              </a:rPr>
              <a:t>пригодные  для  получения  электроэнергии.</a:t>
            </a:r>
          </a:p>
        </p:txBody>
      </p:sp>
      <p:sp>
        <p:nvSpPr>
          <p:cNvPr id="45066" name="Text Box 10"/>
          <p:cNvSpPr txBox="1">
            <a:spLocks noChangeArrowheads="1"/>
          </p:cNvSpPr>
          <p:nvPr/>
        </p:nvSpPr>
        <p:spPr bwMode="auto">
          <a:xfrm>
            <a:off x="250825" y="6216650"/>
            <a:ext cx="88931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000" i="1"/>
              <a:t>Используя  текст  учебника  ( стр.  33 ),  выпишите  в  тетрадь              6  стран,  обладающих  наибольшим  гидроэнергопотенциалом.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5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50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50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45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80"/>
                                        <p:tgtEl>
                                          <p:spTgt spid="4506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80"/>
                                        <p:tgtEl>
                                          <p:spTgt spid="4506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80"/>
                                        <p:tgtEl>
                                          <p:spTgt spid="4506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8" grpId="0"/>
      <p:bldOleChart spid="45062" grpId="0"/>
      <p:bldP spid="45063" grpId="0"/>
      <p:bldP spid="4506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95288" y="0"/>
            <a:ext cx="8497887" cy="962025"/>
          </a:xfrm>
        </p:spPr>
        <p:txBody>
          <a:bodyPr/>
          <a:lstStyle/>
          <a:p>
            <a:r>
              <a:rPr lang="ru-RU" sz="4600"/>
              <a:t>Геотермальные ресурсы мира</a:t>
            </a:r>
          </a:p>
        </p:txBody>
      </p:sp>
      <p:sp>
        <p:nvSpPr>
          <p:cNvPr id="46083" name="Text Box 3"/>
          <p:cNvSpPr txBox="1">
            <a:spLocks noChangeArrowheads="1"/>
          </p:cNvSpPr>
          <p:nvPr/>
        </p:nvSpPr>
        <p:spPr bwMode="auto">
          <a:xfrm>
            <a:off x="323850" y="1549400"/>
            <a:ext cx="88201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endParaRPr lang="ru-RU" sz="2800"/>
          </a:p>
        </p:txBody>
      </p:sp>
      <p:sp>
        <p:nvSpPr>
          <p:cNvPr id="46084" name="Text Box 4"/>
          <p:cNvSpPr txBox="1">
            <a:spLocks noChangeArrowheads="1"/>
          </p:cNvSpPr>
          <p:nvPr/>
        </p:nvSpPr>
        <p:spPr bwMode="auto">
          <a:xfrm>
            <a:off x="0" y="6461125"/>
            <a:ext cx="91233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 i="1"/>
              <a:t>Назовите  5 – 7  стран,  обладающих  геотермальными  ресурсами.</a:t>
            </a:r>
          </a:p>
        </p:txBody>
      </p:sp>
      <p:sp>
        <p:nvSpPr>
          <p:cNvPr id="46086" name="Text Box 6"/>
          <p:cNvSpPr txBox="1">
            <a:spLocks noChangeArrowheads="1"/>
          </p:cNvSpPr>
          <p:nvPr/>
        </p:nvSpPr>
        <p:spPr bwMode="auto">
          <a:xfrm>
            <a:off x="250825" y="981075"/>
            <a:ext cx="86423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 i="1"/>
              <a:t>Геотермальные  ресурсы – это  внутренняя  энергия</a:t>
            </a:r>
          </a:p>
          <a:p>
            <a:pPr algn="ctr"/>
            <a:r>
              <a:rPr lang="ru-RU" sz="2400" i="1"/>
              <a:t>            Земли.</a:t>
            </a:r>
          </a:p>
        </p:txBody>
      </p:sp>
      <p:pic>
        <p:nvPicPr>
          <p:cNvPr id="46089" name="Picture 9" descr="geoter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1916113"/>
            <a:ext cx="8334375" cy="4457700"/>
          </a:xfrm>
          <a:prstGeom prst="rect">
            <a:avLst/>
          </a:prstGeom>
          <a:noFill/>
        </p:spPr>
      </p:pic>
      <p:sp>
        <p:nvSpPr>
          <p:cNvPr id="46088" name="Text Box 8"/>
          <p:cNvSpPr txBox="1">
            <a:spLocks noChangeArrowheads="1"/>
          </p:cNvSpPr>
          <p:nvPr/>
        </p:nvSpPr>
        <p:spPr bwMode="auto">
          <a:xfrm>
            <a:off x="3276600" y="5229225"/>
            <a:ext cx="45339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 i="1">
                <a:solidFill>
                  <a:srgbClr val="FF0066"/>
                </a:solidFill>
              </a:rPr>
              <a:t>Тихоокеанское огненное кольцо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6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4608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4608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4608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6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4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7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8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9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60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0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60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1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60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6" dur="80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7" dur="80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80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2" grpId="0"/>
      <p:bldP spid="46084" grpId="0"/>
      <p:bldP spid="46086" grpId="0"/>
      <p:bldP spid="46088" grpId="0"/>
      <p:bldP spid="46088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20" name="Picture 16" descr="zon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33700" y="2565400"/>
            <a:ext cx="6210300" cy="3095625"/>
          </a:xfrm>
          <a:prstGeom prst="rect">
            <a:avLst/>
          </a:prstGeom>
          <a:noFill/>
        </p:spPr>
      </p:pic>
      <p:sp>
        <p:nvSpPr>
          <p:cNvPr id="471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0"/>
            <a:ext cx="8497888" cy="962025"/>
          </a:xfrm>
        </p:spPr>
        <p:txBody>
          <a:bodyPr/>
          <a:lstStyle/>
          <a:p>
            <a:r>
              <a:rPr lang="ru-RU" sz="4100"/>
              <a:t>Агроклиматические ресурсы мира</a:t>
            </a:r>
          </a:p>
        </p:txBody>
      </p:sp>
      <p:sp>
        <p:nvSpPr>
          <p:cNvPr id="47107" name="Text Box 3"/>
          <p:cNvSpPr txBox="1">
            <a:spLocks noChangeArrowheads="1"/>
          </p:cNvSpPr>
          <p:nvPr/>
        </p:nvSpPr>
        <p:spPr bwMode="auto">
          <a:xfrm>
            <a:off x="323850" y="1125538"/>
            <a:ext cx="88201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endParaRPr lang="ru-RU" sz="2800"/>
          </a:p>
        </p:txBody>
      </p:sp>
      <p:sp>
        <p:nvSpPr>
          <p:cNvPr id="47108" name="Text Box 4"/>
          <p:cNvSpPr txBox="1">
            <a:spLocks noChangeArrowheads="1"/>
          </p:cNvSpPr>
          <p:nvPr/>
        </p:nvSpPr>
        <p:spPr bwMode="auto">
          <a:xfrm>
            <a:off x="1187450" y="1125538"/>
            <a:ext cx="66119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Главный  показатель – сумма  активных  температур.</a:t>
            </a:r>
          </a:p>
        </p:txBody>
      </p:sp>
      <p:sp>
        <p:nvSpPr>
          <p:cNvPr id="47109" name="Text Box 5"/>
          <p:cNvSpPr txBox="1">
            <a:spLocks noChangeArrowheads="1"/>
          </p:cNvSpPr>
          <p:nvPr/>
        </p:nvSpPr>
        <p:spPr bwMode="auto">
          <a:xfrm>
            <a:off x="0" y="1628775"/>
            <a:ext cx="9144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 i="1">
                <a:solidFill>
                  <a:schemeClr val="tx2"/>
                </a:solidFill>
              </a:rPr>
              <a:t>Сумма  активных  температур</a:t>
            </a:r>
            <a:r>
              <a:rPr lang="ru-RU" sz="2400" i="1"/>
              <a:t> – сумма  среднесуточных  температур  выше  + 10</a:t>
            </a:r>
            <a:r>
              <a:rPr lang="ru-RU" sz="2400" i="1" baseline="30000"/>
              <a:t>о</a:t>
            </a:r>
            <a:r>
              <a:rPr lang="ru-RU" sz="2400" i="1"/>
              <a:t>С  в  течение  года.</a:t>
            </a:r>
          </a:p>
        </p:txBody>
      </p:sp>
      <p:sp>
        <p:nvSpPr>
          <p:cNvPr id="47110" name="Text Box 6"/>
          <p:cNvSpPr txBox="1">
            <a:spLocks noChangeArrowheads="1"/>
          </p:cNvSpPr>
          <p:nvPr/>
        </p:nvSpPr>
        <p:spPr bwMode="auto">
          <a:xfrm>
            <a:off x="0" y="2636838"/>
            <a:ext cx="2916238" cy="301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 i="1"/>
              <a:t>Закон  географической  зональности</a:t>
            </a:r>
            <a:r>
              <a:rPr lang="ru-RU" sz="2400"/>
              <a:t>:</a:t>
            </a:r>
          </a:p>
          <a:p>
            <a:pPr algn="ctr"/>
            <a:r>
              <a:rPr lang="ru-RU" sz="2400"/>
              <a:t>чем  ближе  к  экватору –</a:t>
            </a:r>
          </a:p>
          <a:p>
            <a:pPr algn="ctr"/>
            <a:r>
              <a:rPr lang="ru-RU" sz="2400"/>
              <a:t> тем  …;</a:t>
            </a:r>
          </a:p>
          <a:p>
            <a:pPr algn="ctr"/>
            <a:r>
              <a:rPr lang="ru-RU" sz="2400"/>
              <a:t>чем  ближе  к  полюсам – тем …</a:t>
            </a:r>
          </a:p>
        </p:txBody>
      </p:sp>
      <p:sp>
        <p:nvSpPr>
          <p:cNvPr id="47111" name="Text Box 7"/>
          <p:cNvSpPr txBox="1">
            <a:spLocks noChangeArrowheads="1"/>
          </p:cNvSpPr>
          <p:nvPr/>
        </p:nvSpPr>
        <p:spPr bwMode="auto">
          <a:xfrm>
            <a:off x="0" y="6035675"/>
            <a:ext cx="9144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i="1"/>
              <a:t>Вывод:  наилучшими  агроклиматическими  ресурсами  обладают  страны  жаркого  теплового  пояса.  </a:t>
            </a:r>
          </a:p>
        </p:txBody>
      </p:sp>
      <p:sp>
        <p:nvSpPr>
          <p:cNvPr id="47113" name="Text Box 9"/>
          <p:cNvSpPr txBox="1">
            <a:spLocks noChangeArrowheads="1"/>
          </p:cNvSpPr>
          <p:nvPr/>
        </p:nvSpPr>
        <p:spPr bwMode="auto">
          <a:xfrm>
            <a:off x="5219700" y="3933825"/>
            <a:ext cx="19288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 i="1">
                <a:solidFill>
                  <a:srgbClr val="A50021"/>
                </a:solidFill>
              </a:rPr>
              <a:t>Жаркий пояс</a:t>
            </a:r>
          </a:p>
        </p:txBody>
      </p:sp>
      <p:sp>
        <p:nvSpPr>
          <p:cNvPr id="47114" name="Text Box 10"/>
          <p:cNvSpPr txBox="1">
            <a:spLocks noChangeArrowheads="1"/>
          </p:cNvSpPr>
          <p:nvPr/>
        </p:nvSpPr>
        <p:spPr bwMode="auto">
          <a:xfrm>
            <a:off x="5076825" y="3141663"/>
            <a:ext cx="24082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 i="1">
                <a:solidFill>
                  <a:srgbClr val="006600"/>
                </a:solidFill>
              </a:rPr>
              <a:t>Умеренный пояс</a:t>
            </a:r>
          </a:p>
        </p:txBody>
      </p:sp>
      <p:sp>
        <p:nvSpPr>
          <p:cNvPr id="47115" name="Text Box 11"/>
          <p:cNvSpPr txBox="1">
            <a:spLocks noChangeArrowheads="1"/>
          </p:cNvSpPr>
          <p:nvPr/>
        </p:nvSpPr>
        <p:spPr bwMode="auto">
          <a:xfrm>
            <a:off x="5148263" y="4652963"/>
            <a:ext cx="24082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 i="1">
                <a:solidFill>
                  <a:srgbClr val="006600"/>
                </a:solidFill>
              </a:rPr>
              <a:t>Умеренный пояс</a:t>
            </a:r>
          </a:p>
        </p:txBody>
      </p:sp>
      <p:sp>
        <p:nvSpPr>
          <p:cNvPr id="47116" name="Text Box 12"/>
          <p:cNvSpPr txBox="1">
            <a:spLocks noChangeArrowheads="1"/>
          </p:cNvSpPr>
          <p:nvPr/>
        </p:nvSpPr>
        <p:spPr bwMode="auto">
          <a:xfrm>
            <a:off x="5076825" y="2492375"/>
            <a:ext cx="22304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 i="1">
                <a:solidFill>
                  <a:srgbClr val="003399"/>
                </a:solidFill>
              </a:rPr>
              <a:t>Холодный пояс</a:t>
            </a:r>
          </a:p>
        </p:txBody>
      </p:sp>
      <p:sp>
        <p:nvSpPr>
          <p:cNvPr id="47117" name="Text Box 13"/>
          <p:cNvSpPr txBox="1">
            <a:spLocks noChangeArrowheads="1"/>
          </p:cNvSpPr>
          <p:nvPr/>
        </p:nvSpPr>
        <p:spPr bwMode="auto">
          <a:xfrm>
            <a:off x="5003800" y="5300663"/>
            <a:ext cx="22304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 i="1">
                <a:solidFill>
                  <a:srgbClr val="000099"/>
                </a:solidFill>
              </a:rPr>
              <a:t>Холодный пояс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7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47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47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6" grpId="0" autoUpdateAnimBg="0"/>
      <p:bldP spid="47108" grpId="0" autoUpdateAnimBg="0"/>
      <p:bldP spid="47109" grpId="0" autoUpdateAnimBg="0"/>
      <p:bldP spid="47110" grpId="0" autoUpdateAnimBg="0"/>
      <p:bldP spid="47111" grpId="0" autoUpdateAnimBg="0"/>
      <p:bldP spid="47113" grpId="0"/>
      <p:bldP spid="47114" grpId="0"/>
      <p:bldP spid="47115" grpId="0"/>
      <p:bldP spid="47116" grpId="0"/>
      <p:bldP spid="4711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0"/>
            <a:ext cx="8497888" cy="962025"/>
          </a:xfrm>
        </p:spPr>
        <p:txBody>
          <a:bodyPr/>
          <a:lstStyle/>
          <a:p>
            <a:r>
              <a:rPr lang="ru-RU" sz="5100"/>
              <a:t>Ресурсы  Мирового  океана</a:t>
            </a:r>
          </a:p>
        </p:txBody>
      </p:sp>
      <p:sp>
        <p:nvSpPr>
          <p:cNvPr id="48131" name="Text Box 3"/>
          <p:cNvSpPr txBox="1">
            <a:spLocks noChangeArrowheads="1"/>
          </p:cNvSpPr>
          <p:nvPr/>
        </p:nvSpPr>
        <p:spPr bwMode="auto">
          <a:xfrm>
            <a:off x="323850" y="1549400"/>
            <a:ext cx="51117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endParaRPr lang="ru-RU" sz="2800"/>
          </a:p>
        </p:txBody>
      </p:sp>
      <p:sp>
        <p:nvSpPr>
          <p:cNvPr id="48133" name="Text Box 5"/>
          <p:cNvSpPr txBox="1">
            <a:spLocks noChangeArrowheads="1"/>
          </p:cNvSpPr>
          <p:nvPr/>
        </p:nvSpPr>
        <p:spPr bwMode="auto">
          <a:xfrm>
            <a:off x="539750" y="1125538"/>
            <a:ext cx="4186238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200"/>
              <a:t>Ресурсы  Мирового  океана</a:t>
            </a:r>
          </a:p>
        </p:txBody>
      </p:sp>
      <p:sp>
        <p:nvSpPr>
          <p:cNvPr id="48134" name="Text Box 6"/>
          <p:cNvSpPr txBox="1">
            <a:spLocks noChangeArrowheads="1"/>
          </p:cNvSpPr>
          <p:nvPr/>
        </p:nvSpPr>
        <p:spPr bwMode="auto">
          <a:xfrm>
            <a:off x="250825" y="2133600"/>
            <a:ext cx="13684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000"/>
              <a:t>Морская  вода</a:t>
            </a:r>
          </a:p>
        </p:txBody>
      </p:sp>
      <p:sp>
        <p:nvSpPr>
          <p:cNvPr id="48135" name="Text Box 7"/>
          <p:cNvSpPr txBox="1">
            <a:spLocks noChangeArrowheads="1"/>
          </p:cNvSpPr>
          <p:nvPr/>
        </p:nvSpPr>
        <p:spPr bwMode="auto">
          <a:xfrm>
            <a:off x="1763713" y="2133600"/>
            <a:ext cx="200025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2000"/>
              <a:t>Минеральные</a:t>
            </a:r>
          </a:p>
          <a:p>
            <a:pPr algn="ctr"/>
            <a:r>
              <a:rPr lang="ru-RU" sz="2000"/>
              <a:t>ресурсы</a:t>
            </a:r>
          </a:p>
          <a:p>
            <a:pPr algn="ctr"/>
            <a:r>
              <a:rPr lang="ru-RU" sz="2000"/>
              <a:t>дна</a:t>
            </a:r>
          </a:p>
        </p:txBody>
      </p:sp>
      <p:sp>
        <p:nvSpPr>
          <p:cNvPr id="48136" name="Text Box 8"/>
          <p:cNvSpPr txBox="1">
            <a:spLocks noChangeArrowheads="1"/>
          </p:cNvSpPr>
          <p:nvPr/>
        </p:nvSpPr>
        <p:spPr bwMode="auto">
          <a:xfrm>
            <a:off x="3995738" y="2133600"/>
            <a:ext cx="22939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/>
              <a:t>Энергетические</a:t>
            </a:r>
          </a:p>
        </p:txBody>
      </p:sp>
      <p:sp>
        <p:nvSpPr>
          <p:cNvPr id="48137" name="Text Box 9"/>
          <p:cNvSpPr txBox="1">
            <a:spLocks noChangeArrowheads="1"/>
          </p:cNvSpPr>
          <p:nvPr/>
        </p:nvSpPr>
        <p:spPr bwMode="auto">
          <a:xfrm>
            <a:off x="6588125" y="2133600"/>
            <a:ext cx="21701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/>
              <a:t>Биологические</a:t>
            </a:r>
          </a:p>
        </p:txBody>
      </p:sp>
      <p:sp>
        <p:nvSpPr>
          <p:cNvPr id="48138" name="Text Box 10"/>
          <p:cNvSpPr txBox="1">
            <a:spLocks noChangeArrowheads="1"/>
          </p:cNvSpPr>
          <p:nvPr/>
        </p:nvSpPr>
        <p:spPr bwMode="auto">
          <a:xfrm>
            <a:off x="6011863" y="1125538"/>
            <a:ext cx="2466975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200"/>
              <a:t>Рекреационные</a:t>
            </a:r>
          </a:p>
        </p:txBody>
      </p:sp>
      <p:sp>
        <p:nvSpPr>
          <p:cNvPr id="48139" name="Text Box 11"/>
          <p:cNvSpPr txBox="1">
            <a:spLocks noChangeArrowheads="1"/>
          </p:cNvSpPr>
          <p:nvPr/>
        </p:nvSpPr>
        <p:spPr bwMode="auto">
          <a:xfrm>
            <a:off x="827088" y="3357563"/>
            <a:ext cx="7381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вода</a:t>
            </a:r>
          </a:p>
        </p:txBody>
      </p:sp>
      <p:sp>
        <p:nvSpPr>
          <p:cNvPr id="48140" name="Text Box 12"/>
          <p:cNvSpPr txBox="1">
            <a:spLocks noChangeArrowheads="1"/>
          </p:cNvSpPr>
          <p:nvPr/>
        </p:nvSpPr>
        <p:spPr bwMode="auto">
          <a:xfrm>
            <a:off x="0" y="3860800"/>
            <a:ext cx="18621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/>
              <a:t>растворённые</a:t>
            </a:r>
          </a:p>
          <a:p>
            <a:pPr algn="ctr"/>
            <a:r>
              <a:rPr lang="ru-RU"/>
              <a:t>вещества</a:t>
            </a:r>
          </a:p>
        </p:txBody>
      </p:sp>
      <p:sp>
        <p:nvSpPr>
          <p:cNvPr id="48144" name="Text Box 16"/>
          <p:cNvSpPr txBox="1">
            <a:spLocks noChangeArrowheads="1"/>
          </p:cNvSpPr>
          <p:nvPr/>
        </p:nvSpPr>
        <p:spPr bwMode="auto">
          <a:xfrm>
            <a:off x="3924300" y="2997200"/>
            <a:ext cx="24558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Энергия  приливов</a:t>
            </a:r>
          </a:p>
        </p:txBody>
      </p:sp>
      <p:sp>
        <p:nvSpPr>
          <p:cNvPr id="48145" name="Text Box 17"/>
          <p:cNvSpPr txBox="1">
            <a:spLocks noChangeArrowheads="1"/>
          </p:cNvSpPr>
          <p:nvPr/>
        </p:nvSpPr>
        <p:spPr bwMode="auto">
          <a:xfrm>
            <a:off x="4211638" y="3716338"/>
            <a:ext cx="18843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Энергия  волн</a:t>
            </a:r>
          </a:p>
        </p:txBody>
      </p:sp>
      <p:sp>
        <p:nvSpPr>
          <p:cNvPr id="48146" name="Text Box 18"/>
          <p:cNvSpPr txBox="1">
            <a:spLocks noChangeArrowheads="1"/>
          </p:cNvSpPr>
          <p:nvPr/>
        </p:nvSpPr>
        <p:spPr bwMode="auto">
          <a:xfrm>
            <a:off x="4067175" y="4508500"/>
            <a:ext cx="22844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Энергия  течений</a:t>
            </a:r>
          </a:p>
        </p:txBody>
      </p:sp>
      <p:sp>
        <p:nvSpPr>
          <p:cNvPr id="48147" name="Text Box 19"/>
          <p:cNvSpPr txBox="1">
            <a:spLocks noChangeArrowheads="1"/>
          </p:cNvSpPr>
          <p:nvPr/>
        </p:nvSpPr>
        <p:spPr bwMode="auto">
          <a:xfrm>
            <a:off x="4211638" y="5157788"/>
            <a:ext cx="2074862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/>
              <a:t>Энергия</a:t>
            </a:r>
          </a:p>
          <a:p>
            <a:pPr algn="ctr"/>
            <a:r>
              <a:rPr lang="ru-RU"/>
              <a:t>температурного</a:t>
            </a:r>
          </a:p>
          <a:p>
            <a:pPr algn="ctr"/>
            <a:r>
              <a:rPr lang="ru-RU"/>
              <a:t>градиента</a:t>
            </a:r>
          </a:p>
        </p:txBody>
      </p:sp>
      <p:sp>
        <p:nvSpPr>
          <p:cNvPr id="48148" name="Text Box 20"/>
          <p:cNvSpPr txBox="1">
            <a:spLocks noChangeArrowheads="1"/>
          </p:cNvSpPr>
          <p:nvPr/>
        </p:nvSpPr>
        <p:spPr bwMode="auto">
          <a:xfrm>
            <a:off x="7092950" y="3141663"/>
            <a:ext cx="1111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рыбные</a:t>
            </a:r>
          </a:p>
        </p:txBody>
      </p:sp>
      <p:sp>
        <p:nvSpPr>
          <p:cNvPr id="48149" name="Text Box 21"/>
          <p:cNvSpPr txBox="1">
            <a:spLocks noChangeArrowheads="1"/>
          </p:cNvSpPr>
          <p:nvPr/>
        </p:nvSpPr>
        <p:spPr bwMode="auto">
          <a:xfrm>
            <a:off x="6638925" y="4005263"/>
            <a:ext cx="25050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морские  животные</a:t>
            </a:r>
          </a:p>
        </p:txBody>
      </p:sp>
      <p:sp>
        <p:nvSpPr>
          <p:cNvPr id="48150" name="Text Box 22"/>
          <p:cNvSpPr txBox="1">
            <a:spLocks noChangeArrowheads="1"/>
          </p:cNvSpPr>
          <p:nvPr/>
        </p:nvSpPr>
        <p:spPr bwMode="auto">
          <a:xfrm>
            <a:off x="6877050" y="4941888"/>
            <a:ext cx="1828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/>
              <a:t>растительные</a:t>
            </a:r>
          </a:p>
          <a:p>
            <a:pPr algn="ctr"/>
            <a:r>
              <a:rPr lang="ru-RU"/>
              <a:t>ресурсы</a:t>
            </a:r>
          </a:p>
        </p:txBody>
      </p:sp>
      <p:sp>
        <p:nvSpPr>
          <p:cNvPr id="48151" name="Text Box 23"/>
          <p:cNvSpPr txBox="1">
            <a:spLocks noChangeArrowheads="1"/>
          </p:cNvSpPr>
          <p:nvPr/>
        </p:nvSpPr>
        <p:spPr bwMode="auto">
          <a:xfrm>
            <a:off x="0" y="4724400"/>
            <a:ext cx="5207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Mn</a:t>
            </a:r>
            <a:endParaRPr lang="ru-RU"/>
          </a:p>
        </p:txBody>
      </p:sp>
      <p:sp>
        <p:nvSpPr>
          <p:cNvPr id="48152" name="Text Box 24"/>
          <p:cNvSpPr txBox="1">
            <a:spLocks noChangeArrowheads="1"/>
          </p:cNvSpPr>
          <p:nvPr/>
        </p:nvSpPr>
        <p:spPr bwMode="auto">
          <a:xfrm>
            <a:off x="1258888" y="4868863"/>
            <a:ext cx="2809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I</a:t>
            </a:r>
            <a:endParaRPr lang="ru-RU"/>
          </a:p>
        </p:txBody>
      </p:sp>
      <p:sp>
        <p:nvSpPr>
          <p:cNvPr id="48153" name="Text Box 25"/>
          <p:cNvSpPr txBox="1">
            <a:spLocks noChangeArrowheads="1"/>
          </p:cNvSpPr>
          <p:nvPr/>
        </p:nvSpPr>
        <p:spPr bwMode="auto">
          <a:xfrm>
            <a:off x="900113" y="5949950"/>
            <a:ext cx="438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Br</a:t>
            </a:r>
            <a:endParaRPr lang="ru-RU"/>
          </a:p>
        </p:txBody>
      </p:sp>
      <p:sp>
        <p:nvSpPr>
          <p:cNvPr id="48154" name="Text Box 26"/>
          <p:cNvSpPr txBox="1">
            <a:spLocks noChangeArrowheads="1"/>
          </p:cNvSpPr>
          <p:nvPr/>
        </p:nvSpPr>
        <p:spPr bwMode="auto">
          <a:xfrm>
            <a:off x="323850" y="5373688"/>
            <a:ext cx="7159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NaCl</a:t>
            </a:r>
            <a:endParaRPr lang="ru-RU"/>
          </a:p>
        </p:txBody>
      </p:sp>
      <p:sp>
        <p:nvSpPr>
          <p:cNvPr id="48155" name="Text Box 27"/>
          <p:cNvSpPr txBox="1">
            <a:spLocks noChangeArrowheads="1"/>
          </p:cNvSpPr>
          <p:nvPr/>
        </p:nvSpPr>
        <p:spPr bwMode="auto">
          <a:xfrm>
            <a:off x="3276600" y="3573463"/>
            <a:ext cx="4524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Fe</a:t>
            </a:r>
            <a:endParaRPr lang="ru-RU"/>
          </a:p>
        </p:txBody>
      </p:sp>
      <p:sp>
        <p:nvSpPr>
          <p:cNvPr id="48156" name="Text Box 28"/>
          <p:cNvSpPr txBox="1">
            <a:spLocks noChangeArrowheads="1"/>
          </p:cNvSpPr>
          <p:nvPr/>
        </p:nvSpPr>
        <p:spPr bwMode="auto">
          <a:xfrm>
            <a:off x="3203575" y="4076700"/>
            <a:ext cx="5191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Mg</a:t>
            </a:r>
            <a:endParaRPr lang="ru-RU"/>
          </a:p>
        </p:txBody>
      </p:sp>
      <p:sp>
        <p:nvSpPr>
          <p:cNvPr id="48157" name="Text Box 29"/>
          <p:cNvSpPr txBox="1">
            <a:spLocks noChangeArrowheads="1"/>
          </p:cNvSpPr>
          <p:nvPr/>
        </p:nvSpPr>
        <p:spPr bwMode="auto">
          <a:xfrm>
            <a:off x="3276600" y="5157788"/>
            <a:ext cx="3889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Ti</a:t>
            </a:r>
            <a:endParaRPr lang="ru-RU"/>
          </a:p>
        </p:txBody>
      </p:sp>
      <p:sp>
        <p:nvSpPr>
          <p:cNvPr id="48158" name="Text Box 30"/>
          <p:cNvSpPr txBox="1">
            <a:spLocks noChangeArrowheads="1"/>
          </p:cNvSpPr>
          <p:nvPr/>
        </p:nvSpPr>
        <p:spPr bwMode="auto">
          <a:xfrm>
            <a:off x="1908175" y="5589588"/>
            <a:ext cx="10588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алмазы</a:t>
            </a:r>
          </a:p>
        </p:txBody>
      </p:sp>
      <p:sp>
        <p:nvSpPr>
          <p:cNvPr id="48159" name="Text Box 31"/>
          <p:cNvSpPr txBox="1">
            <a:spLocks noChangeArrowheads="1"/>
          </p:cNvSpPr>
          <p:nvPr/>
        </p:nvSpPr>
        <p:spPr bwMode="auto">
          <a:xfrm>
            <a:off x="1908175" y="3573463"/>
            <a:ext cx="9017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нефть</a:t>
            </a:r>
          </a:p>
        </p:txBody>
      </p:sp>
      <p:sp>
        <p:nvSpPr>
          <p:cNvPr id="48160" name="Text Box 32"/>
          <p:cNvSpPr txBox="1">
            <a:spLocks noChangeArrowheads="1"/>
          </p:cNvSpPr>
          <p:nvPr/>
        </p:nvSpPr>
        <p:spPr bwMode="auto">
          <a:xfrm>
            <a:off x="2195513" y="4221163"/>
            <a:ext cx="5492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газ</a:t>
            </a:r>
          </a:p>
        </p:txBody>
      </p:sp>
      <p:sp>
        <p:nvSpPr>
          <p:cNvPr id="48161" name="Text Box 33"/>
          <p:cNvSpPr txBox="1">
            <a:spLocks noChangeArrowheads="1"/>
          </p:cNvSpPr>
          <p:nvPr/>
        </p:nvSpPr>
        <p:spPr bwMode="auto">
          <a:xfrm>
            <a:off x="2124075" y="4941888"/>
            <a:ext cx="438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Zr</a:t>
            </a:r>
            <a:endParaRPr lang="ru-RU"/>
          </a:p>
        </p:txBody>
      </p:sp>
      <p:sp>
        <p:nvSpPr>
          <p:cNvPr id="48163" name="Text Box 35"/>
          <p:cNvSpPr txBox="1">
            <a:spLocks noChangeArrowheads="1"/>
          </p:cNvSpPr>
          <p:nvPr/>
        </p:nvSpPr>
        <p:spPr bwMode="auto">
          <a:xfrm>
            <a:off x="3203575" y="4652963"/>
            <a:ext cx="4841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Au</a:t>
            </a:r>
            <a:endParaRPr lang="ru-RU"/>
          </a:p>
        </p:txBody>
      </p:sp>
      <p:sp>
        <p:nvSpPr>
          <p:cNvPr id="48164" name="Text Box 36"/>
          <p:cNvSpPr txBox="1">
            <a:spLocks noChangeArrowheads="1"/>
          </p:cNvSpPr>
          <p:nvPr/>
        </p:nvSpPr>
        <p:spPr bwMode="auto">
          <a:xfrm>
            <a:off x="2051050" y="6092825"/>
            <a:ext cx="1549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фосфориты</a:t>
            </a:r>
          </a:p>
        </p:txBody>
      </p:sp>
      <p:sp>
        <p:nvSpPr>
          <p:cNvPr id="48165" name="AutoShape 37"/>
          <p:cNvSpPr>
            <a:spLocks noChangeArrowheads="1"/>
          </p:cNvSpPr>
          <p:nvPr/>
        </p:nvSpPr>
        <p:spPr bwMode="auto">
          <a:xfrm>
            <a:off x="827088" y="1628775"/>
            <a:ext cx="144462" cy="504825"/>
          </a:xfrm>
          <a:prstGeom prst="downArrow">
            <a:avLst>
              <a:gd name="adj1" fmla="val 50000"/>
              <a:gd name="adj2" fmla="val 8736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8166" name="AutoShape 38"/>
          <p:cNvSpPr>
            <a:spLocks noChangeArrowheads="1"/>
          </p:cNvSpPr>
          <p:nvPr/>
        </p:nvSpPr>
        <p:spPr bwMode="auto">
          <a:xfrm>
            <a:off x="2627313" y="1557338"/>
            <a:ext cx="144462" cy="504825"/>
          </a:xfrm>
          <a:prstGeom prst="downArrow">
            <a:avLst>
              <a:gd name="adj1" fmla="val 50000"/>
              <a:gd name="adj2" fmla="val 8736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8167" name="AutoShape 39"/>
          <p:cNvSpPr>
            <a:spLocks noChangeArrowheads="1"/>
          </p:cNvSpPr>
          <p:nvPr/>
        </p:nvSpPr>
        <p:spPr bwMode="auto">
          <a:xfrm>
            <a:off x="4427538" y="1628775"/>
            <a:ext cx="144462" cy="504825"/>
          </a:xfrm>
          <a:prstGeom prst="downArrow">
            <a:avLst>
              <a:gd name="adj1" fmla="val 50000"/>
              <a:gd name="adj2" fmla="val 8736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8168" name="AutoShape 40"/>
          <p:cNvSpPr>
            <a:spLocks noChangeArrowheads="1"/>
          </p:cNvSpPr>
          <p:nvPr/>
        </p:nvSpPr>
        <p:spPr bwMode="auto">
          <a:xfrm rot="17460000">
            <a:off x="5796756" y="1053307"/>
            <a:ext cx="142875" cy="1582738"/>
          </a:xfrm>
          <a:prstGeom prst="downArrow">
            <a:avLst>
              <a:gd name="adj1" fmla="val 50000"/>
              <a:gd name="adj2" fmla="val 2769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8169" name="AutoShape 41"/>
          <p:cNvSpPr>
            <a:spLocks noChangeArrowheads="1"/>
          </p:cNvSpPr>
          <p:nvPr/>
        </p:nvSpPr>
        <p:spPr bwMode="auto">
          <a:xfrm>
            <a:off x="1042988" y="2852738"/>
            <a:ext cx="144462" cy="504825"/>
          </a:xfrm>
          <a:prstGeom prst="downArrow">
            <a:avLst>
              <a:gd name="adj1" fmla="val 50000"/>
              <a:gd name="adj2" fmla="val 8736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8170" name="AutoShape 42"/>
          <p:cNvSpPr>
            <a:spLocks noChangeArrowheads="1"/>
          </p:cNvSpPr>
          <p:nvPr/>
        </p:nvSpPr>
        <p:spPr bwMode="auto">
          <a:xfrm rot="16200000">
            <a:off x="5364163" y="728663"/>
            <a:ext cx="107950" cy="1187450"/>
          </a:xfrm>
          <a:prstGeom prst="downArrow">
            <a:avLst>
              <a:gd name="adj1" fmla="val 50000"/>
              <a:gd name="adj2" fmla="val 27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8172" name="AutoShape 44"/>
          <p:cNvSpPr>
            <a:spLocks noChangeArrowheads="1"/>
          </p:cNvSpPr>
          <p:nvPr/>
        </p:nvSpPr>
        <p:spPr bwMode="auto">
          <a:xfrm>
            <a:off x="395288" y="2565400"/>
            <a:ext cx="144462" cy="1296988"/>
          </a:xfrm>
          <a:prstGeom prst="downArrow">
            <a:avLst>
              <a:gd name="adj1" fmla="val 50000"/>
              <a:gd name="adj2" fmla="val 22445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8174" name="Line 46"/>
          <p:cNvSpPr>
            <a:spLocks noChangeShapeType="1"/>
          </p:cNvSpPr>
          <p:nvPr/>
        </p:nvSpPr>
        <p:spPr bwMode="auto">
          <a:xfrm>
            <a:off x="1835150" y="2133600"/>
            <a:ext cx="0" cy="4319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8175" name="Line 47"/>
          <p:cNvSpPr>
            <a:spLocks noChangeShapeType="1"/>
          </p:cNvSpPr>
          <p:nvPr/>
        </p:nvSpPr>
        <p:spPr bwMode="auto">
          <a:xfrm>
            <a:off x="3851275" y="2133600"/>
            <a:ext cx="0" cy="4319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8176" name="Line 48"/>
          <p:cNvSpPr>
            <a:spLocks noChangeShapeType="1"/>
          </p:cNvSpPr>
          <p:nvPr/>
        </p:nvSpPr>
        <p:spPr bwMode="auto">
          <a:xfrm>
            <a:off x="6516688" y="2205038"/>
            <a:ext cx="0" cy="4319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8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48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48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48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48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48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48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8" dur="500"/>
                                        <p:tgtEl>
                                          <p:spTgt spid="48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5" dur="500"/>
                                        <p:tgtEl>
                                          <p:spTgt spid="48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0" dur="500"/>
                                        <p:tgtEl>
                                          <p:spTgt spid="48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0" grpId="0"/>
      <p:bldP spid="48133" grpId="0"/>
      <p:bldP spid="48134" grpId="0"/>
      <p:bldP spid="48136" grpId="0"/>
      <p:bldP spid="48137" grpId="0"/>
      <p:bldP spid="48138" grpId="0"/>
      <p:bldP spid="48139" grpId="0"/>
      <p:bldP spid="48140" grpId="0"/>
      <p:bldP spid="48144" grpId="0"/>
      <p:bldP spid="48145" grpId="0"/>
      <p:bldP spid="48146" grpId="0"/>
      <p:bldP spid="48147" grpId="0"/>
      <p:bldP spid="48148" grpId="0"/>
      <p:bldP spid="48149" grpId="0"/>
      <p:bldP spid="48150" grpId="0"/>
      <p:bldP spid="48151" grpId="0"/>
      <p:bldP spid="48152" grpId="0"/>
      <p:bldP spid="48153" grpId="0"/>
      <p:bldP spid="48154" grpId="0"/>
      <p:bldP spid="48155" grpId="0"/>
      <p:bldP spid="48156" grpId="0"/>
      <p:bldP spid="48157" grpId="0"/>
      <p:bldP spid="48158" grpId="0"/>
      <p:bldP spid="48159" grpId="0"/>
      <p:bldP spid="48160" grpId="0"/>
      <p:bldP spid="48161" grpId="0"/>
      <p:bldP spid="48163" grpId="0"/>
      <p:bldP spid="48164" grpId="0"/>
      <p:bldP spid="48165" grpId="0" animBg="1"/>
      <p:bldP spid="48166" grpId="0" animBg="1"/>
      <p:bldP spid="48167" grpId="0" animBg="1"/>
      <p:bldP spid="48168" grpId="0" animBg="1"/>
      <p:bldP spid="48169" grpId="0" animBg="1"/>
      <p:bldP spid="48170" grpId="0" animBg="1"/>
      <p:bldP spid="48172" grpId="0" animBg="1"/>
      <p:bldP spid="48174" grpId="0" animBg="1"/>
      <p:bldP spid="48175" grpId="0" animBg="1"/>
      <p:bldP spid="4817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0825" y="0"/>
            <a:ext cx="8497888" cy="962025"/>
          </a:xfrm>
        </p:spPr>
        <p:txBody>
          <a:bodyPr/>
          <a:lstStyle/>
          <a:p>
            <a:r>
              <a:rPr lang="ru-RU" sz="4600"/>
              <a:t>Рекреационные ресурсы мира</a:t>
            </a:r>
          </a:p>
        </p:txBody>
      </p:sp>
      <p:sp>
        <p:nvSpPr>
          <p:cNvPr id="49155" name="Text Box 3"/>
          <p:cNvSpPr txBox="1">
            <a:spLocks noChangeArrowheads="1"/>
          </p:cNvSpPr>
          <p:nvPr/>
        </p:nvSpPr>
        <p:spPr bwMode="auto">
          <a:xfrm>
            <a:off x="0" y="1341438"/>
            <a:ext cx="88201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endParaRPr lang="ru-RU" sz="2800"/>
          </a:p>
        </p:txBody>
      </p:sp>
      <p:sp>
        <p:nvSpPr>
          <p:cNvPr id="49156" name="Text Box 4"/>
          <p:cNvSpPr txBox="1">
            <a:spLocks noChangeArrowheads="1"/>
          </p:cNvSpPr>
          <p:nvPr/>
        </p:nvSpPr>
        <p:spPr bwMode="auto">
          <a:xfrm>
            <a:off x="2268538" y="1412875"/>
            <a:ext cx="1841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 sz="2800"/>
          </a:p>
        </p:txBody>
      </p:sp>
      <p:sp>
        <p:nvSpPr>
          <p:cNvPr id="49157" name="Text Box 5"/>
          <p:cNvSpPr txBox="1">
            <a:spLocks noChangeArrowheads="1"/>
          </p:cNvSpPr>
          <p:nvPr/>
        </p:nvSpPr>
        <p:spPr bwMode="auto">
          <a:xfrm>
            <a:off x="1042988" y="2349500"/>
            <a:ext cx="1841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 sz="2800"/>
          </a:p>
        </p:txBody>
      </p:sp>
      <p:sp>
        <p:nvSpPr>
          <p:cNvPr id="49158" name="Text Box 6"/>
          <p:cNvSpPr txBox="1">
            <a:spLocks noChangeArrowheads="1"/>
          </p:cNvSpPr>
          <p:nvPr/>
        </p:nvSpPr>
        <p:spPr bwMode="auto">
          <a:xfrm>
            <a:off x="4500563" y="2349500"/>
            <a:ext cx="1841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 sz="2800"/>
          </a:p>
        </p:txBody>
      </p:sp>
      <p:sp>
        <p:nvSpPr>
          <p:cNvPr id="49159" name="Text Box 7"/>
          <p:cNvSpPr txBox="1">
            <a:spLocks noChangeArrowheads="1"/>
          </p:cNvSpPr>
          <p:nvPr/>
        </p:nvSpPr>
        <p:spPr bwMode="auto">
          <a:xfrm>
            <a:off x="539750" y="3573463"/>
            <a:ext cx="11636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морские</a:t>
            </a:r>
          </a:p>
        </p:txBody>
      </p:sp>
      <p:sp>
        <p:nvSpPr>
          <p:cNvPr id="49160" name="Text Box 8"/>
          <p:cNvSpPr txBox="1">
            <a:spLocks noChangeArrowheads="1"/>
          </p:cNvSpPr>
          <p:nvPr/>
        </p:nvSpPr>
        <p:spPr bwMode="auto">
          <a:xfrm>
            <a:off x="1979613" y="4508500"/>
            <a:ext cx="10366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горные</a:t>
            </a:r>
          </a:p>
        </p:txBody>
      </p:sp>
      <p:sp>
        <p:nvSpPr>
          <p:cNvPr id="49161" name="Text Box 9"/>
          <p:cNvSpPr txBox="1">
            <a:spLocks noChangeArrowheads="1"/>
          </p:cNvSpPr>
          <p:nvPr/>
        </p:nvSpPr>
        <p:spPr bwMode="auto">
          <a:xfrm>
            <a:off x="3132138" y="3573463"/>
            <a:ext cx="18557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ландшафтные</a:t>
            </a:r>
          </a:p>
        </p:txBody>
      </p:sp>
      <p:sp>
        <p:nvSpPr>
          <p:cNvPr id="49162" name="Text Box 10"/>
          <p:cNvSpPr txBox="1">
            <a:spLocks noChangeArrowheads="1"/>
          </p:cNvSpPr>
          <p:nvPr/>
        </p:nvSpPr>
        <p:spPr bwMode="auto">
          <a:xfrm>
            <a:off x="0" y="6016625"/>
            <a:ext cx="9144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 i="1"/>
              <a:t>Приведите  примеры  рекреационных  районов  и  центров  различных  типов.</a:t>
            </a:r>
          </a:p>
        </p:txBody>
      </p:sp>
      <p:sp>
        <p:nvSpPr>
          <p:cNvPr id="49182" name="Text Box 30"/>
          <p:cNvSpPr txBox="1">
            <a:spLocks noChangeArrowheads="1"/>
          </p:cNvSpPr>
          <p:nvPr/>
        </p:nvSpPr>
        <p:spPr bwMode="auto">
          <a:xfrm>
            <a:off x="0" y="1268413"/>
            <a:ext cx="37798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000"/>
              <a:t>Что  такое </a:t>
            </a:r>
          </a:p>
          <a:p>
            <a:r>
              <a:rPr lang="ru-RU" sz="2000"/>
              <a:t>рекреационные</a:t>
            </a:r>
            <a:r>
              <a:rPr lang="ru-RU"/>
              <a:t>  </a:t>
            </a:r>
            <a:r>
              <a:rPr lang="ru-RU" sz="2000"/>
              <a:t>ресурсы ?</a:t>
            </a:r>
          </a:p>
        </p:txBody>
      </p:sp>
      <p:sp>
        <p:nvSpPr>
          <p:cNvPr id="49183" name="Text Box 31"/>
          <p:cNvSpPr txBox="1">
            <a:spLocks noChangeArrowheads="1"/>
          </p:cNvSpPr>
          <p:nvPr/>
        </p:nvSpPr>
        <p:spPr bwMode="auto">
          <a:xfrm>
            <a:off x="4017963" y="1268413"/>
            <a:ext cx="512603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 i="1">
                <a:solidFill>
                  <a:schemeClr val="hlink"/>
                </a:solidFill>
              </a:rPr>
              <a:t>Рекреационные  ресурсы - </a:t>
            </a:r>
          </a:p>
          <a:p>
            <a:r>
              <a:rPr lang="ru-RU" sz="2000" i="1">
                <a:solidFill>
                  <a:schemeClr val="hlink"/>
                </a:solidFill>
              </a:rPr>
              <a:t>это  ресурсы  для  отдыха  человека.</a:t>
            </a:r>
          </a:p>
        </p:txBody>
      </p:sp>
      <p:sp>
        <p:nvSpPr>
          <p:cNvPr id="49184" name="Text Box 32"/>
          <p:cNvSpPr txBox="1">
            <a:spLocks noChangeArrowheads="1"/>
          </p:cNvSpPr>
          <p:nvPr/>
        </p:nvSpPr>
        <p:spPr bwMode="auto">
          <a:xfrm>
            <a:off x="2051050" y="2060575"/>
            <a:ext cx="48688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/>
              <a:t>Рекреационные  ресурсы</a:t>
            </a:r>
          </a:p>
        </p:txBody>
      </p:sp>
      <p:sp>
        <p:nvSpPr>
          <p:cNvPr id="49185" name="Text Box 33"/>
          <p:cNvSpPr txBox="1">
            <a:spLocks noChangeArrowheads="1"/>
          </p:cNvSpPr>
          <p:nvPr/>
        </p:nvSpPr>
        <p:spPr bwMode="auto">
          <a:xfrm>
            <a:off x="1619250" y="2924175"/>
            <a:ext cx="2160588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500"/>
              <a:t>Природные</a:t>
            </a:r>
          </a:p>
        </p:txBody>
      </p:sp>
      <p:sp>
        <p:nvSpPr>
          <p:cNvPr id="49186" name="Text Box 34"/>
          <p:cNvSpPr txBox="1">
            <a:spLocks noChangeArrowheads="1"/>
          </p:cNvSpPr>
          <p:nvPr/>
        </p:nvSpPr>
        <p:spPr bwMode="auto">
          <a:xfrm>
            <a:off x="4932363" y="2997200"/>
            <a:ext cx="3805237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500"/>
              <a:t>Историко-культурные</a:t>
            </a:r>
          </a:p>
        </p:txBody>
      </p:sp>
      <p:sp>
        <p:nvSpPr>
          <p:cNvPr id="49187" name="AutoShape 35"/>
          <p:cNvSpPr>
            <a:spLocks noChangeArrowheads="1"/>
          </p:cNvSpPr>
          <p:nvPr/>
        </p:nvSpPr>
        <p:spPr bwMode="auto">
          <a:xfrm>
            <a:off x="2484438" y="2565400"/>
            <a:ext cx="144462" cy="504825"/>
          </a:xfrm>
          <a:prstGeom prst="downArrow">
            <a:avLst>
              <a:gd name="adj1" fmla="val 50000"/>
              <a:gd name="adj2" fmla="val 8736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9188" name="AutoShape 36"/>
          <p:cNvSpPr>
            <a:spLocks noChangeArrowheads="1"/>
          </p:cNvSpPr>
          <p:nvPr/>
        </p:nvSpPr>
        <p:spPr bwMode="auto">
          <a:xfrm>
            <a:off x="6011863" y="2565400"/>
            <a:ext cx="144462" cy="504825"/>
          </a:xfrm>
          <a:prstGeom prst="downArrow">
            <a:avLst>
              <a:gd name="adj1" fmla="val 50000"/>
              <a:gd name="adj2" fmla="val 8736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9189" name="AutoShape 37"/>
          <p:cNvSpPr>
            <a:spLocks noChangeArrowheads="1"/>
          </p:cNvSpPr>
          <p:nvPr/>
        </p:nvSpPr>
        <p:spPr bwMode="auto">
          <a:xfrm rot="18900000">
            <a:off x="3708400" y="3213100"/>
            <a:ext cx="144463" cy="504825"/>
          </a:xfrm>
          <a:prstGeom prst="downArrow">
            <a:avLst>
              <a:gd name="adj1" fmla="val 50000"/>
              <a:gd name="adj2" fmla="val 8736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9190" name="AutoShape 38"/>
          <p:cNvSpPr>
            <a:spLocks noChangeArrowheads="1"/>
          </p:cNvSpPr>
          <p:nvPr/>
        </p:nvSpPr>
        <p:spPr bwMode="auto">
          <a:xfrm rot="2700000">
            <a:off x="1367631" y="3248819"/>
            <a:ext cx="144463" cy="504825"/>
          </a:xfrm>
          <a:prstGeom prst="downArrow">
            <a:avLst>
              <a:gd name="adj1" fmla="val 50000"/>
              <a:gd name="adj2" fmla="val 8736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9191" name="AutoShape 39"/>
          <p:cNvSpPr>
            <a:spLocks noChangeArrowheads="1"/>
          </p:cNvSpPr>
          <p:nvPr/>
        </p:nvSpPr>
        <p:spPr bwMode="auto">
          <a:xfrm>
            <a:off x="2484438" y="3429000"/>
            <a:ext cx="144462" cy="1008063"/>
          </a:xfrm>
          <a:prstGeom prst="downArrow">
            <a:avLst>
              <a:gd name="adj1" fmla="val 50000"/>
              <a:gd name="adj2" fmla="val 17445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49203" name="Picture 51" descr="taj_maha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5963" y="3703638"/>
            <a:ext cx="2592387" cy="1892300"/>
          </a:xfrm>
          <a:prstGeom prst="rect">
            <a:avLst/>
          </a:prstGeom>
          <a:noFill/>
        </p:spPr>
      </p:pic>
      <p:pic>
        <p:nvPicPr>
          <p:cNvPr id="49205" name="Picture 53" descr="beach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3933825"/>
            <a:ext cx="1476375" cy="1017588"/>
          </a:xfrm>
          <a:prstGeom prst="rect">
            <a:avLst/>
          </a:prstGeom>
          <a:noFill/>
        </p:spPr>
      </p:pic>
      <p:pic>
        <p:nvPicPr>
          <p:cNvPr id="49206" name="Picture 54" descr="slop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92275" y="5013325"/>
            <a:ext cx="1511300" cy="1079500"/>
          </a:xfrm>
          <a:prstGeom prst="rect">
            <a:avLst/>
          </a:prstGeom>
          <a:noFill/>
        </p:spPr>
      </p:pic>
      <p:pic>
        <p:nvPicPr>
          <p:cNvPr id="49208" name="Picture 56" descr="landscape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76600" y="3933825"/>
            <a:ext cx="1511300" cy="108426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9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6" dur="80"/>
                                        <p:tgtEl>
                                          <p:spTgt spid="4918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7" dur="80"/>
                                        <p:tgtEl>
                                          <p:spTgt spid="4918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80"/>
                                        <p:tgtEl>
                                          <p:spTgt spid="4918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49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49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000"/>
                                        <p:tgtEl>
                                          <p:spTgt spid="49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49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49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49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49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1000"/>
                                        <p:tgtEl>
                                          <p:spTgt spid="49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49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49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49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49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1000"/>
                                        <p:tgtEl>
                                          <p:spTgt spid="49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2000"/>
                                        <p:tgtEl>
                                          <p:spTgt spid="49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7" dur="80"/>
                                        <p:tgtEl>
                                          <p:spTgt spid="4916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8" dur="80"/>
                                        <p:tgtEl>
                                          <p:spTgt spid="4916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9" dur="80"/>
                                        <p:tgtEl>
                                          <p:spTgt spid="4916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4" grpId="0"/>
      <p:bldP spid="49159" grpId="0"/>
      <p:bldP spid="49160" grpId="0"/>
      <p:bldP spid="49161" grpId="0"/>
      <p:bldP spid="49162" grpId="0"/>
      <p:bldP spid="49182" grpId="0"/>
      <p:bldP spid="49183" grpId="0"/>
      <p:bldP spid="49184" grpId="0"/>
      <p:bldP spid="49185" grpId="0"/>
      <p:bldP spid="49186" grpId="0"/>
      <p:bldP spid="49187" grpId="0" animBg="1"/>
      <p:bldP spid="49188" grpId="0" animBg="1"/>
      <p:bldP spid="49189" grpId="0" animBg="1"/>
      <p:bldP spid="49190" grpId="0" animBg="1"/>
      <p:bldP spid="4919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0825" y="333375"/>
            <a:ext cx="8497888" cy="962025"/>
          </a:xfrm>
        </p:spPr>
        <p:txBody>
          <a:bodyPr/>
          <a:lstStyle/>
          <a:p>
            <a:r>
              <a:rPr lang="ru-RU"/>
              <a:t>ПЛАН УРОКА:</a:t>
            </a:r>
          </a:p>
        </p:txBody>
      </p:sp>
      <p:sp>
        <p:nvSpPr>
          <p:cNvPr id="35845" name="Text Box 5"/>
          <p:cNvSpPr txBox="1">
            <a:spLocks noChangeArrowheads="1"/>
          </p:cNvSpPr>
          <p:nvPr/>
        </p:nvSpPr>
        <p:spPr bwMode="auto">
          <a:xfrm>
            <a:off x="323850" y="1549400"/>
            <a:ext cx="8820150" cy="4729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sz="2800" dirty="0"/>
              <a:t>Территориальные и земельные ресурсы</a:t>
            </a:r>
          </a:p>
          <a:p>
            <a:pPr marL="342900" indent="-342900"/>
            <a:endParaRPr lang="ru-RU" dirty="0"/>
          </a:p>
          <a:p>
            <a:pPr marL="342900" indent="-342900">
              <a:buFontTx/>
              <a:buAutoNum type="arabicPeriod" startAt="2"/>
            </a:pPr>
            <a:r>
              <a:rPr lang="ru-RU" sz="2800" dirty="0"/>
              <a:t>Водные и гидроэнергетические ресурсы</a:t>
            </a:r>
          </a:p>
          <a:p>
            <a:pPr marL="342900" indent="-342900"/>
            <a:endParaRPr lang="ru-RU" dirty="0"/>
          </a:p>
          <a:p>
            <a:pPr marL="342900" indent="-342900">
              <a:buFontTx/>
              <a:buAutoNum type="arabicPeriod" startAt="3"/>
            </a:pPr>
            <a:r>
              <a:rPr lang="ru-RU" sz="2800" dirty="0"/>
              <a:t>Лесные ресурсы</a:t>
            </a:r>
          </a:p>
          <a:p>
            <a:pPr marL="342900" indent="-342900"/>
            <a:endParaRPr lang="ru-RU" dirty="0"/>
          </a:p>
          <a:p>
            <a:pPr marL="342900" indent="-342900">
              <a:buFontTx/>
              <a:buAutoNum type="arabicPeriod" startAt="4"/>
            </a:pPr>
            <a:r>
              <a:rPr lang="ru-RU" sz="2800" dirty="0"/>
              <a:t>Геотермальные ресурсы</a:t>
            </a:r>
          </a:p>
          <a:p>
            <a:pPr marL="342900" indent="-342900"/>
            <a:endParaRPr lang="ru-RU" dirty="0"/>
          </a:p>
          <a:p>
            <a:pPr marL="342900" indent="-342900">
              <a:buFontTx/>
              <a:buAutoNum type="arabicPeriod" startAt="5"/>
            </a:pPr>
            <a:r>
              <a:rPr lang="ru-RU" sz="2800" dirty="0"/>
              <a:t>Агроклиматические ресурсы</a:t>
            </a:r>
          </a:p>
          <a:p>
            <a:pPr marL="342900" indent="-342900"/>
            <a:endParaRPr lang="ru-RU" dirty="0"/>
          </a:p>
          <a:p>
            <a:pPr marL="342900" indent="-342900">
              <a:buFontTx/>
              <a:buAutoNum type="arabicPeriod" startAt="6"/>
            </a:pPr>
            <a:r>
              <a:rPr lang="ru-RU" sz="2800" dirty="0"/>
              <a:t>Ресурсы Мирового океана</a:t>
            </a:r>
          </a:p>
          <a:p>
            <a:pPr marL="342900" indent="-342900"/>
            <a:endParaRPr lang="ru-RU" dirty="0"/>
          </a:p>
          <a:p>
            <a:pPr marL="342900" indent="-342900">
              <a:buFontTx/>
              <a:buAutoNum type="arabicPeriod" startAt="7"/>
            </a:pPr>
            <a:r>
              <a:rPr lang="ru-RU" sz="2800" dirty="0"/>
              <a:t>Рекреационные ресурсы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9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>Территориальные ресурсы мира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600200"/>
            <a:ext cx="4495800" cy="3989388"/>
          </a:xfrm>
        </p:spPr>
        <p:txBody>
          <a:bodyPr/>
          <a:lstStyle/>
          <a:p>
            <a:pPr marL="533400" indent="-533400" algn="ctr">
              <a:buFont typeface="Wingdings" pitchFamily="2" charset="2"/>
              <a:buNone/>
            </a:pPr>
            <a:r>
              <a:rPr lang="ru-RU" sz="2400" i="1"/>
              <a:t>Крупнейшие страны мира</a:t>
            </a:r>
          </a:p>
          <a:p>
            <a:pPr marL="533400" indent="-533400">
              <a:buFont typeface="Wingdings" pitchFamily="2" charset="2"/>
              <a:buNone/>
            </a:pPr>
            <a:r>
              <a:rPr lang="ru-RU" sz="2400" i="1"/>
              <a:t> по площади территории</a:t>
            </a:r>
          </a:p>
          <a:p>
            <a:pPr marL="533400" indent="-533400" algn="ctr">
              <a:buFont typeface="Wingdings" pitchFamily="2" charset="2"/>
              <a:buNone/>
            </a:pPr>
            <a:r>
              <a:rPr lang="ru-RU" sz="2400" i="1"/>
              <a:t>(млн. км</a:t>
            </a:r>
            <a:r>
              <a:rPr lang="ru-RU" sz="2400" i="1" baseline="30000"/>
              <a:t>2</a:t>
            </a:r>
            <a:r>
              <a:rPr lang="ru-RU" sz="2400" i="1"/>
              <a:t>)</a:t>
            </a:r>
          </a:p>
          <a:p>
            <a:pPr marL="533400" indent="-533400" algn="ctr">
              <a:buFont typeface="Wingdings" pitchFamily="2" charset="2"/>
              <a:buNone/>
            </a:pPr>
            <a:endParaRPr lang="ru-RU" sz="2400" i="1"/>
          </a:p>
          <a:p>
            <a:pPr marL="533400" indent="-533400">
              <a:buFont typeface="Wingdings" pitchFamily="2" charset="2"/>
              <a:buAutoNum type="arabicPeriod"/>
            </a:pPr>
            <a:r>
              <a:rPr lang="ru-RU" sz="2400" b="1" i="1">
                <a:solidFill>
                  <a:srgbClr val="FF0066"/>
                </a:solidFill>
              </a:rPr>
              <a:t>Россия – 17,1</a:t>
            </a:r>
          </a:p>
          <a:p>
            <a:pPr marL="533400" indent="-533400">
              <a:buFont typeface="Wingdings" pitchFamily="2" charset="2"/>
              <a:buAutoNum type="arabicPeriod"/>
            </a:pPr>
            <a:r>
              <a:rPr lang="ru-RU" sz="2400" i="1"/>
              <a:t>Канада – 10,0</a:t>
            </a:r>
          </a:p>
          <a:p>
            <a:pPr marL="533400" indent="-533400">
              <a:buFont typeface="Wingdings" pitchFamily="2" charset="2"/>
              <a:buAutoNum type="arabicPeriod"/>
            </a:pPr>
            <a:r>
              <a:rPr lang="ru-RU" sz="2400" i="1"/>
              <a:t>Китай – 9,6</a:t>
            </a:r>
          </a:p>
          <a:p>
            <a:pPr marL="533400" indent="-533400">
              <a:buFont typeface="Wingdings" pitchFamily="2" charset="2"/>
              <a:buAutoNum type="arabicPeriod"/>
            </a:pPr>
            <a:r>
              <a:rPr lang="ru-RU" sz="2400" i="1"/>
              <a:t>США – 9,4</a:t>
            </a:r>
          </a:p>
          <a:p>
            <a:pPr marL="533400" indent="-533400">
              <a:buFont typeface="Wingdings" pitchFamily="2" charset="2"/>
              <a:buAutoNum type="arabicPeriod"/>
            </a:pPr>
            <a:r>
              <a:rPr lang="ru-RU" sz="2400" i="1"/>
              <a:t>Бразилия – 8,5</a:t>
            </a:r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600200"/>
            <a:ext cx="4495800" cy="4060825"/>
          </a:xfrm>
        </p:spPr>
        <p:txBody>
          <a:bodyPr/>
          <a:lstStyle/>
          <a:p>
            <a:pPr marL="533400" indent="-533400" algn="ctr">
              <a:buFont typeface="Wingdings" pitchFamily="2" charset="2"/>
              <a:buNone/>
            </a:pPr>
            <a:r>
              <a:rPr lang="ru-RU" sz="2400" i="1"/>
              <a:t>Крупнейшие страны мира</a:t>
            </a:r>
          </a:p>
          <a:p>
            <a:pPr marL="533400" indent="-533400" algn="ctr">
              <a:buFont typeface="Wingdings" pitchFamily="2" charset="2"/>
              <a:buNone/>
            </a:pPr>
            <a:r>
              <a:rPr lang="ru-RU" sz="2400" i="1"/>
              <a:t>по площади эффективной</a:t>
            </a:r>
          </a:p>
          <a:p>
            <a:pPr marL="533400" indent="-533400" algn="ctr">
              <a:buFont typeface="Wingdings" pitchFamily="2" charset="2"/>
              <a:buNone/>
            </a:pPr>
            <a:r>
              <a:rPr lang="ru-RU" sz="2400" i="1"/>
              <a:t>территории (млн. км</a:t>
            </a:r>
            <a:r>
              <a:rPr lang="ru-RU" sz="2400" i="1" baseline="30000"/>
              <a:t>2</a:t>
            </a:r>
            <a:r>
              <a:rPr lang="ru-RU" sz="2400" i="1"/>
              <a:t>)</a:t>
            </a:r>
          </a:p>
          <a:p>
            <a:pPr marL="533400" indent="-533400" algn="ctr">
              <a:buFont typeface="Wingdings" pitchFamily="2" charset="2"/>
              <a:buNone/>
            </a:pPr>
            <a:endParaRPr lang="ru-RU" sz="2400" i="1"/>
          </a:p>
          <a:p>
            <a:pPr marL="533400" indent="-533400">
              <a:buFont typeface="Wingdings" pitchFamily="2" charset="2"/>
              <a:buAutoNum type="arabicPeriod"/>
            </a:pPr>
            <a:r>
              <a:rPr lang="ru-RU" sz="2400" i="1"/>
              <a:t>Бразилия – 8,1</a:t>
            </a:r>
          </a:p>
          <a:p>
            <a:pPr marL="533400" indent="-533400">
              <a:buFont typeface="Wingdings" pitchFamily="2" charset="2"/>
              <a:buAutoNum type="arabicPeriod"/>
            </a:pPr>
            <a:r>
              <a:rPr lang="ru-RU" sz="2400" i="1"/>
              <a:t>США – 7,9</a:t>
            </a:r>
          </a:p>
          <a:p>
            <a:pPr marL="533400" indent="-533400">
              <a:buFont typeface="Wingdings" pitchFamily="2" charset="2"/>
              <a:buAutoNum type="arabicPeriod"/>
            </a:pPr>
            <a:r>
              <a:rPr lang="ru-RU" sz="2400" i="1"/>
              <a:t>Австралия – 7,7</a:t>
            </a:r>
          </a:p>
          <a:p>
            <a:pPr marL="533400" indent="-533400">
              <a:buFont typeface="Wingdings" pitchFamily="2" charset="2"/>
              <a:buAutoNum type="arabicPeriod"/>
            </a:pPr>
            <a:r>
              <a:rPr lang="ru-RU" sz="2400" i="1"/>
              <a:t>Китай – 6,0</a:t>
            </a:r>
          </a:p>
          <a:p>
            <a:pPr marL="533400" indent="-533400">
              <a:buFont typeface="Wingdings" pitchFamily="2" charset="2"/>
              <a:buAutoNum type="arabicPeriod"/>
            </a:pPr>
            <a:r>
              <a:rPr lang="ru-RU" sz="2400" b="1" i="1">
                <a:solidFill>
                  <a:srgbClr val="FF0066"/>
                </a:solidFill>
              </a:rPr>
              <a:t>Россия – 5,5</a:t>
            </a:r>
          </a:p>
        </p:txBody>
      </p:sp>
      <p:sp>
        <p:nvSpPr>
          <p:cNvPr id="36872" name="Text Box 8"/>
          <p:cNvSpPr txBox="1">
            <a:spLocks noChangeArrowheads="1"/>
          </p:cNvSpPr>
          <p:nvPr/>
        </p:nvSpPr>
        <p:spPr bwMode="auto">
          <a:xfrm>
            <a:off x="0" y="5819775"/>
            <a:ext cx="8893175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600" i="1"/>
              <a:t>Эффективная территория</a:t>
            </a:r>
            <a:r>
              <a:rPr lang="ru-RU" sz="2600"/>
              <a:t> – это территория страны, пригодная для хозяйственного освоения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6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68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68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68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3" dur="80"/>
                                        <p:tgtEl>
                                          <p:spTgt spid="368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4" dur="80"/>
                                        <p:tgtEl>
                                          <p:spTgt spid="368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80"/>
                                        <p:tgtEl>
                                          <p:spTgt spid="368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368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368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368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0825" y="0"/>
            <a:ext cx="8497888" cy="962025"/>
          </a:xfrm>
        </p:spPr>
        <p:txBody>
          <a:bodyPr/>
          <a:lstStyle/>
          <a:p>
            <a:r>
              <a:rPr lang="ru-RU" sz="5100"/>
              <a:t>Земельные ресурсы мира</a:t>
            </a:r>
          </a:p>
        </p:txBody>
      </p:sp>
      <p:sp>
        <p:nvSpPr>
          <p:cNvPr id="37891" name="Text Box 3"/>
          <p:cNvSpPr txBox="1">
            <a:spLocks noChangeArrowheads="1"/>
          </p:cNvSpPr>
          <p:nvPr/>
        </p:nvSpPr>
        <p:spPr bwMode="auto">
          <a:xfrm>
            <a:off x="323850" y="1549400"/>
            <a:ext cx="88201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endParaRPr lang="ru-RU" sz="2800"/>
          </a:p>
        </p:txBody>
      </p:sp>
      <p:sp>
        <p:nvSpPr>
          <p:cNvPr id="37892" name="Text Box 4"/>
          <p:cNvSpPr txBox="1">
            <a:spLocks noChangeArrowheads="1"/>
          </p:cNvSpPr>
          <p:nvPr/>
        </p:nvSpPr>
        <p:spPr bwMode="auto">
          <a:xfrm>
            <a:off x="250825" y="5899150"/>
            <a:ext cx="8893175" cy="95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/>
            <a:r>
              <a:rPr lang="ru-RU" sz="1900" i="1"/>
              <a:t>Используя  рис.  7  учебника  ( стр.  30 ),  выпишите  в  тетрадь       5  стран,  в  структуре  земельного  фонда  которых  преобладает  пашня,  5  стран – пастбища  и  5 – непродуктивные  земли.</a:t>
            </a:r>
          </a:p>
        </p:txBody>
      </p:sp>
      <p:sp>
        <p:nvSpPr>
          <p:cNvPr id="37893" name="Text Box 5"/>
          <p:cNvSpPr txBox="1">
            <a:spLocks noChangeArrowheads="1"/>
          </p:cNvSpPr>
          <p:nvPr/>
        </p:nvSpPr>
        <p:spPr bwMode="auto">
          <a:xfrm>
            <a:off x="900113" y="981075"/>
            <a:ext cx="7343775" cy="482600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500"/>
              <a:t>З е м е л ь н ы е     р е с у р с ы</a:t>
            </a:r>
          </a:p>
        </p:txBody>
      </p:sp>
      <p:sp>
        <p:nvSpPr>
          <p:cNvPr id="37894" name="Text Box 6"/>
          <p:cNvSpPr txBox="1">
            <a:spLocks noChangeArrowheads="1"/>
          </p:cNvSpPr>
          <p:nvPr/>
        </p:nvSpPr>
        <p:spPr bwMode="auto">
          <a:xfrm>
            <a:off x="0" y="2060575"/>
            <a:ext cx="2627313" cy="771525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200"/>
              <a:t>Сельскохозяйст-венные угодья</a:t>
            </a:r>
          </a:p>
        </p:txBody>
      </p:sp>
      <p:sp>
        <p:nvSpPr>
          <p:cNvPr id="37895" name="Text Box 7"/>
          <p:cNvSpPr txBox="1">
            <a:spLocks noChangeArrowheads="1"/>
          </p:cNvSpPr>
          <p:nvPr/>
        </p:nvSpPr>
        <p:spPr bwMode="auto">
          <a:xfrm>
            <a:off x="5487988" y="25082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37896" name="Text Box 8"/>
          <p:cNvSpPr txBox="1">
            <a:spLocks noChangeArrowheads="1"/>
          </p:cNvSpPr>
          <p:nvPr/>
        </p:nvSpPr>
        <p:spPr bwMode="auto">
          <a:xfrm>
            <a:off x="2916238" y="2349500"/>
            <a:ext cx="882650" cy="436563"/>
          </a:xfrm>
          <a:prstGeom prst="rect">
            <a:avLst/>
          </a:prstGeom>
          <a:solidFill>
            <a:srgbClr val="008000"/>
          </a:solidFill>
          <a:ln w="9525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200"/>
              <a:t>Леса</a:t>
            </a:r>
          </a:p>
        </p:txBody>
      </p:sp>
      <p:sp>
        <p:nvSpPr>
          <p:cNvPr id="37897" name="Text Box 9"/>
          <p:cNvSpPr txBox="1">
            <a:spLocks noChangeArrowheads="1"/>
          </p:cNvSpPr>
          <p:nvPr/>
        </p:nvSpPr>
        <p:spPr bwMode="auto">
          <a:xfrm>
            <a:off x="3995738" y="2060575"/>
            <a:ext cx="2160587" cy="1106488"/>
          </a:xfrm>
          <a:prstGeom prst="rect">
            <a:avLst/>
          </a:prstGeom>
          <a:solidFill>
            <a:srgbClr val="FF0000"/>
          </a:solidFill>
          <a:ln w="9525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200"/>
              <a:t>Населённые</a:t>
            </a:r>
          </a:p>
          <a:p>
            <a:pPr algn="ctr"/>
            <a:r>
              <a:rPr lang="ru-RU" sz="2200"/>
              <a:t>пункты,  дороги</a:t>
            </a:r>
          </a:p>
        </p:txBody>
      </p:sp>
      <p:sp>
        <p:nvSpPr>
          <p:cNvPr id="37898" name="Text Box 10"/>
          <p:cNvSpPr txBox="1">
            <a:spLocks noChangeArrowheads="1"/>
          </p:cNvSpPr>
          <p:nvPr/>
        </p:nvSpPr>
        <p:spPr bwMode="auto">
          <a:xfrm>
            <a:off x="6367463" y="2060575"/>
            <a:ext cx="2513012" cy="1106488"/>
          </a:xfrm>
          <a:prstGeom prst="rect">
            <a:avLst/>
          </a:prstGeom>
          <a:solidFill>
            <a:srgbClr val="CC99FF"/>
          </a:solidFill>
          <a:ln w="9525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2200"/>
              <a:t>Малопригодные</a:t>
            </a:r>
          </a:p>
          <a:p>
            <a:pPr algn="ctr"/>
            <a:r>
              <a:rPr lang="ru-RU" sz="2200"/>
              <a:t>и непригодные</a:t>
            </a:r>
          </a:p>
          <a:p>
            <a:pPr algn="ctr"/>
            <a:r>
              <a:rPr lang="ru-RU" sz="2200"/>
              <a:t>земли</a:t>
            </a:r>
          </a:p>
        </p:txBody>
      </p:sp>
      <p:sp>
        <p:nvSpPr>
          <p:cNvPr id="37899" name="Text Box 11"/>
          <p:cNvSpPr txBox="1">
            <a:spLocks noChangeArrowheads="1"/>
          </p:cNvSpPr>
          <p:nvPr/>
        </p:nvSpPr>
        <p:spPr bwMode="auto">
          <a:xfrm>
            <a:off x="0" y="3573463"/>
            <a:ext cx="1403350" cy="711200"/>
          </a:xfrm>
          <a:prstGeom prst="rect">
            <a:avLst/>
          </a:prstGeom>
          <a:solidFill>
            <a:srgbClr val="993300"/>
          </a:solidFill>
          <a:ln w="9525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000"/>
              <a:t>пашни</a:t>
            </a:r>
          </a:p>
          <a:p>
            <a:pPr algn="ctr"/>
            <a:r>
              <a:rPr lang="ru-RU" sz="2000"/>
              <a:t>( 88 % )</a:t>
            </a:r>
          </a:p>
        </p:txBody>
      </p:sp>
      <p:sp>
        <p:nvSpPr>
          <p:cNvPr id="37900" name="Text Box 12"/>
          <p:cNvSpPr txBox="1">
            <a:spLocks noChangeArrowheads="1"/>
          </p:cNvSpPr>
          <p:nvPr/>
        </p:nvSpPr>
        <p:spPr bwMode="auto">
          <a:xfrm>
            <a:off x="5867400" y="3716338"/>
            <a:ext cx="10826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/>
              <a:t>болота</a:t>
            </a:r>
          </a:p>
        </p:txBody>
      </p:sp>
      <p:sp>
        <p:nvSpPr>
          <p:cNvPr id="37901" name="Text Box 13"/>
          <p:cNvSpPr txBox="1">
            <a:spLocks noChangeArrowheads="1"/>
          </p:cNvSpPr>
          <p:nvPr/>
        </p:nvSpPr>
        <p:spPr bwMode="auto">
          <a:xfrm>
            <a:off x="1476375" y="3573463"/>
            <a:ext cx="2735263" cy="711200"/>
          </a:xfrm>
          <a:prstGeom prst="rect">
            <a:avLst/>
          </a:prstGeom>
          <a:solidFill>
            <a:srgbClr val="99CC00"/>
          </a:solidFill>
          <a:ln w="9525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000"/>
              <a:t>луга  и  пастбища</a:t>
            </a:r>
          </a:p>
          <a:p>
            <a:pPr algn="ctr"/>
            <a:r>
              <a:rPr lang="ru-RU" sz="2000"/>
              <a:t>( 10 % )</a:t>
            </a:r>
          </a:p>
        </p:txBody>
      </p:sp>
      <p:sp>
        <p:nvSpPr>
          <p:cNvPr id="37902" name="Text Box 14"/>
          <p:cNvSpPr txBox="1">
            <a:spLocks noChangeArrowheads="1"/>
          </p:cNvSpPr>
          <p:nvPr/>
        </p:nvSpPr>
        <p:spPr bwMode="auto">
          <a:xfrm>
            <a:off x="7861300" y="3644900"/>
            <a:ext cx="12827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/>
              <a:t>пустыни</a:t>
            </a:r>
          </a:p>
        </p:txBody>
      </p:sp>
      <p:sp>
        <p:nvSpPr>
          <p:cNvPr id="37903" name="Text Box 15"/>
          <p:cNvSpPr txBox="1">
            <a:spLocks noChangeArrowheads="1"/>
          </p:cNvSpPr>
          <p:nvPr/>
        </p:nvSpPr>
        <p:spPr bwMode="auto">
          <a:xfrm>
            <a:off x="6280150" y="48117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37904" name="Text Box 16"/>
          <p:cNvSpPr txBox="1">
            <a:spLocks noChangeArrowheads="1"/>
          </p:cNvSpPr>
          <p:nvPr/>
        </p:nvSpPr>
        <p:spPr bwMode="auto">
          <a:xfrm>
            <a:off x="6877050" y="3933825"/>
            <a:ext cx="12858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/>
              <a:t>ледники</a:t>
            </a:r>
          </a:p>
        </p:txBody>
      </p:sp>
      <p:graphicFrame>
        <p:nvGraphicFramePr>
          <p:cNvPr id="37906" name="Object 18"/>
          <p:cNvGraphicFramePr>
            <a:graphicFrameLocks noChangeAspect="1"/>
          </p:cNvGraphicFramePr>
          <p:nvPr/>
        </p:nvGraphicFramePr>
        <p:xfrm>
          <a:off x="0" y="4437063"/>
          <a:ext cx="9010650" cy="1612900"/>
        </p:xfrm>
        <a:graphic>
          <a:graphicData uri="http://schemas.openxmlformats.org/presentationml/2006/ole">
            <p:oleObj spid="_x0000_s37906" name="Диаграмма" r:id="rId3" imgW="6000660" imgH="1076446" progId="MSGraph.Chart.8">
              <p:embed followColorScheme="full"/>
            </p:oleObj>
          </a:graphicData>
        </a:graphic>
      </p:graphicFrame>
      <p:sp>
        <p:nvSpPr>
          <p:cNvPr id="37912" name="AutoShape 24"/>
          <p:cNvSpPr>
            <a:spLocks noChangeArrowheads="1"/>
          </p:cNvSpPr>
          <p:nvPr/>
        </p:nvSpPr>
        <p:spPr bwMode="auto">
          <a:xfrm>
            <a:off x="5076825" y="1484313"/>
            <a:ext cx="144463" cy="504825"/>
          </a:xfrm>
          <a:prstGeom prst="downArrow">
            <a:avLst>
              <a:gd name="adj1" fmla="val 50000"/>
              <a:gd name="adj2" fmla="val 8736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7913" name="AutoShape 25"/>
          <p:cNvSpPr>
            <a:spLocks noChangeArrowheads="1"/>
          </p:cNvSpPr>
          <p:nvPr/>
        </p:nvSpPr>
        <p:spPr bwMode="auto">
          <a:xfrm>
            <a:off x="1476375" y="1484313"/>
            <a:ext cx="144463" cy="504825"/>
          </a:xfrm>
          <a:prstGeom prst="downArrow">
            <a:avLst>
              <a:gd name="adj1" fmla="val 50000"/>
              <a:gd name="adj2" fmla="val 8736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7914" name="AutoShape 26"/>
          <p:cNvSpPr>
            <a:spLocks noChangeArrowheads="1"/>
          </p:cNvSpPr>
          <p:nvPr/>
        </p:nvSpPr>
        <p:spPr bwMode="auto">
          <a:xfrm>
            <a:off x="3348038" y="1484313"/>
            <a:ext cx="144462" cy="504825"/>
          </a:xfrm>
          <a:prstGeom prst="downArrow">
            <a:avLst>
              <a:gd name="adj1" fmla="val 50000"/>
              <a:gd name="adj2" fmla="val 8736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7915" name="AutoShape 27"/>
          <p:cNvSpPr>
            <a:spLocks noChangeArrowheads="1"/>
          </p:cNvSpPr>
          <p:nvPr/>
        </p:nvSpPr>
        <p:spPr bwMode="auto">
          <a:xfrm>
            <a:off x="7524750" y="1484313"/>
            <a:ext cx="144463" cy="504825"/>
          </a:xfrm>
          <a:prstGeom prst="downArrow">
            <a:avLst>
              <a:gd name="adj1" fmla="val 50000"/>
              <a:gd name="adj2" fmla="val 8736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7916" name="AutoShape 28"/>
          <p:cNvSpPr>
            <a:spLocks noChangeArrowheads="1"/>
          </p:cNvSpPr>
          <p:nvPr/>
        </p:nvSpPr>
        <p:spPr bwMode="auto">
          <a:xfrm>
            <a:off x="539750" y="2924175"/>
            <a:ext cx="144463" cy="504825"/>
          </a:xfrm>
          <a:prstGeom prst="downArrow">
            <a:avLst>
              <a:gd name="adj1" fmla="val 50000"/>
              <a:gd name="adj2" fmla="val 8736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7917" name="AutoShape 29"/>
          <p:cNvSpPr>
            <a:spLocks noChangeArrowheads="1"/>
          </p:cNvSpPr>
          <p:nvPr/>
        </p:nvSpPr>
        <p:spPr bwMode="auto">
          <a:xfrm>
            <a:off x="2124075" y="2924175"/>
            <a:ext cx="144463" cy="504825"/>
          </a:xfrm>
          <a:prstGeom prst="downArrow">
            <a:avLst>
              <a:gd name="adj1" fmla="val 50000"/>
              <a:gd name="adj2" fmla="val 8736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7918" name="AutoShape 30"/>
          <p:cNvSpPr>
            <a:spLocks noChangeArrowheads="1"/>
          </p:cNvSpPr>
          <p:nvPr/>
        </p:nvSpPr>
        <p:spPr bwMode="auto">
          <a:xfrm>
            <a:off x="6588125" y="3213100"/>
            <a:ext cx="144463" cy="504825"/>
          </a:xfrm>
          <a:prstGeom prst="downArrow">
            <a:avLst>
              <a:gd name="adj1" fmla="val 50000"/>
              <a:gd name="adj2" fmla="val 8736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7919" name="AutoShape 31"/>
          <p:cNvSpPr>
            <a:spLocks noChangeArrowheads="1"/>
          </p:cNvSpPr>
          <p:nvPr/>
        </p:nvSpPr>
        <p:spPr bwMode="auto">
          <a:xfrm>
            <a:off x="7380288" y="3429000"/>
            <a:ext cx="144462" cy="504825"/>
          </a:xfrm>
          <a:prstGeom prst="downArrow">
            <a:avLst>
              <a:gd name="adj1" fmla="val 50000"/>
              <a:gd name="adj2" fmla="val 8736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7920" name="AutoShape 32"/>
          <p:cNvSpPr>
            <a:spLocks noChangeArrowheads="1"/>
          </p:cNvSpPr>
          <p:nvPr/>
        </p:nvSpPr>
        <p:spPr bwMode="auto">
          <a:xfrm>
            <a:off x="8459788" y="3213100"/>
            <a:ext cx="144462" cy="504825"/>
          </a:xfrm>
          <a:prstGeom prst="downArrow">
            <a:avLst>
              <a:gd name="adj1" fmla="val 50000"/>
              <a:gd name="adj2" fmla="val 8736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379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78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78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7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78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78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379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378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378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37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78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78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37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78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378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37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79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79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37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379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379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37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379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379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6" dur="500"/>
                                        <p:tgtEl>
                                          <p:spTgt spid="379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379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379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2000"/>
                                        <p:tgtEl>
                                          <p:spTgt spid="37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2" dur="80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3" dur="80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4" dur="80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0" grpId="0"/>
      <p:bldP spid="37892" grpId="0"/>
      <p:bldP spid="37893" grpId="0" animBg="1"/>
      <p:bldP spid="37894" grpId="0" animBg="1"/>
      <p:bldP spid="37896" grpId="0" animBg="1"/>
      <p:bldP spid="37897" grpId="0" animBg="1"/>
      <p:bldP spid="37898" grpId="0" animBg="1"/>
      <p:bldP spid="37899" grpId="0" animBg="1"/>
      <p:bldP spid="37900" grpId="0"/>
      <p:bldP spid="37901" grpId="0" animBg="1"/>
      <p:bldP spid="37902" grpId="0"/>
      <p:bldP spid="37904" grpId="0"/>
      <p:bldOleChart spid="37906" grpId="0"/>
      <p:bldP spid="37912" grpId="0" animBg="1"/>
      <p:bldP spid="37913" grpId="0" animBg="1"/>
      <p:bldP spid="37914" grpId="0" animBg="1"/>
      <p:bldP spid="37915" grpId="0" animBg="1"/>
      <p:bldP spid="37916" grpId="0" animBg="1"/>
      <p:bldP spid="37917" grpId="0" animBg="1"/>
      <p:bldP spid="37918" grpId="0" animBg="1"/>
      <p:bldP spid="37919" grpId="0" animBg="1"/>
      <p:bldP spid="3792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0825" y="333375"/>
            <a:ext cx="8497888" cy="962025"/>
          </a:xfrm>
        </p:spPr>
        <p:txBody>
          <a:bodyPr/>
          <a:lstStyle/>
          <a:p>
            <a:r>
              <a:rPr lang="ru-RU" sz="5100"/>
              <a:t>Земельные  ресурсы  мира</a:t>
            </a:r>
          </a:p>
        </p:txBody>
      </p:sp>
      <p:sp>
        <p:nvSpPr>
          <p:cNvPr id="38915" name="Text Box 3"/>
          <p:cNvSpPr txBox="1">
            <a:spLocks noChangeArrowheads="1"/>
          </p:cNvSpPr>
          <p:nvPr/>
        </p:nvSpPr>
        <p:spPr bwMode="auto">
          <a:xfrm>
            <a:off x="323850" y="1484313"/>
            <a:ext cx="88201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endParaRPr lang="ru-RU" sz="2800"/>
          </a:p>
        </p:txBody>
      </p:sp>
      <p:graphicFrame>
        <p:nvGraphicFramePr>
          <p:cNvPr id="38916" name="Object 4"/>
          <p:cNvGraphicFramePr>
            <a:graphicFrameLocks noChangeAspect="1"/>
          </p:cNvGraphicFramePr>
          <p:nvPr/>
        </p:nvGraphicFramePr>
        <p:xfrm>
          <a:off x="250825" y="2133600"/>
          <a:ext cx="8496300" cy="4354513"/>
        </p:xfrm>
        <a:graphic>
          <a:graphicData uri="http://schemas.openxmlformats.org/presentationml/2006/ole">
            <p:oleObj spid="_x0000_s38916" name="Chart" r:id="rId3" imgW="6096000" imgH="4067054" progId="MSGraph.Chart.8">
              <p:embed followColorScheme="full"/>
            </p:oleObj>
          </a:graphicData>
        </a:graphic>
      </p:graphicFrame>
      <p:sp>
        <p:nvSpPr>
          <p:cNvPr id="38917" name="Text Box 5"/>
          <p:cNvSpPr txBox="1">
            <a:spLocks noChangeArrowheads="1"/>
          </p:cNvSpPr>
          <p:nvPr/>
        </p:nvSpPr>
        <p:spPr bwMode="auto">
          <a:xfrm>
            <a:off x="684213" y="1341438"/>
            <a:ext cx="732155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3000"/>
              <a:t>Крупнейшие  страны  мира</a:t>
            </a:r>
          </a:p>
          <a:p>
            <a:pPr algn="ctr"/>
            <a:r>
              <a:rPr lang="ru-RU" sz="3000"/>
              <a:t>по  размерам  площади  пашни</a:t>
            </a:r>
          </a:p>
        </p:txBody>
      </p:sp>
      <p:sp>
        <p:nvSpPr>
          <p:cNvPr id="38918" name="Text Box 6"/>
          <p:cNvSpPr txBox="1">
            <a:spLocks noChangeArrowheads="1"/>
          </p:cNvSpPr>
          <p:nvPr/>
        </p:nvSpPr>
        <p:spPr bwMode="auto">
          <a:xfrm>
            <a:off x="4048125" y="65849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38919" name="Text Box 7"/>
          <p:cNvSpPr txBox="1">
            <a:spLocks noChangeArrowheads="1"/>
          </p:cNvSpPr>
          <p:nvPr/>
        </p:nvSpPr>
        <p:spPr bwMode="auto">
          <a:xfrm>
            <a:off x="0" y="6216650"/>
            <a:ext cx="9144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000" i="1"/>
              <a:t>Используя  рис.  7  учебника  ( стр.  30 ),  выпишите  5  стран – лидеров  по  обеспеченности  пашней  на  душу  населения.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8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89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89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89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/>
      <p:bldOleChart spid="38916" grpId="0"/>
      <p:bldP spid="389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703262"/>
          </a:xfrm>
        </p:spPr>
        <p:txBody>
          <a:bodyPr/>
          <a:lstStyle/>
          <a:p>
            <a:r>
              <a:rPr lang="ru-RU" sz="4500"/>
              <a:t>Земельные  ресурсы  мира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125538"/>
            <a:ext cx="8229600" cy="574675"/>
          </a:xfrm>
        </p:spPr>
        <p:txBody>
          <a:bodyPr/>
          <a:lstStyle/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/>
              <a:t>Изменение  земельного  фонда</a:t>
            </a:r>
          </a:p>
        </p:txBody>
      </p:sp>
      <p:sp>
        <p:nvSpPr>
          <p:cNvPr id="54277" name="Text Box 5"/>
          <p:cNvSpPr txBox="1">
            <a:spLocks noChangeArrowheads="1"/>
          </p:cNvSpPr>
          <p:nvPr/>
        </p:nvSpPr>
        <p:spPr bwMode="auto">
          <a:xfrm>
            <a:off x="2268538" y="1844675"/>
            <a:ext cx="42116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Два  противоположных  процесса</a:t>
            </a:r>
          </a:p>
        </p:txBody>
      </p:sp>
      <p:sp>
        <p:nvSpPr>
          <p:cNvPr id="54278" name="Text Box 6"/>
          <p:cNvSpPr txBox="1">
            <a:spLocks noChangeArrowheads="1"/>
          </p:cNvSpPr>
          <p:nvPr/>
        </p:nvSpPr>
        <p:spPr bwMode="auto">
          <a:xfrm>
            <a:off x="0" y="2997200"/>
            <a:ext cx="387032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/>
              <a:t>Расширение</a:t>
            </a:r>
          </a:p>
          <a:p>
            <a:pPr algn="ctr"/>
            <a:r>
              <a:rPr lang="ru-RU" sz="2400"/>
              <a:t>сельскохозяйственных  угодий</a:t>
            </a:r>
          </a:p>
        </p:txBody>
      </p:sp>
      <p:sp>
        <p:nvSpPr>
          <p:cNvPr id="54279" name="Text Box 7"/>
          <p:cNvSpPr txBox="1">
            <a:spLocks noChangeArrowheads="1"/>
          </p:cNvSpPr>
          <p:nvPr/>
        </p:nvSpPr>
        <p:spPr bwMode="auto">
          <a:xfrm>
            <a:off x="5076825" y="2997200"/>
            <a:ext cx="406717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/>
              <a:t>Истощение</a:t>
            </a:r>
          </a:p>
          <a:p>
            <a:pPr algn="ctr"/>
            <a:r>
              <a:rPr lang="ru-RU" sz="2400"/>
              <a:t>сельскохозяйственных  угодий</a:t>
            </a:r>
          </a:p>
        </p:txBody>
      </p:sp>
      <p:sp>
        <p:nvSpPr>
          <p:cNvPr id="54281" name="Text Box 9"/>
          <p:cNvSpPr txBox="1">
            <a:spLocks noChangeArrowheads="1"/>
          </p:cNvSpPr>
          <p:nvPr/>
        </p:nvSpPr>
        <p:spPr bwMode="auto">
          <a:xfrm>
            <a:off x="0" y="4292600"/>
            <a:ext cx="4284663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ru-RU" sz="2000"/>
              <a:t>освоение  залежных  земель</a:t>
            </a:r>
          </a:p>
          <a:p>
            <a:pPr>
              <a:buFontTx/>
              <a:buChar char="•"/>
            </a:pPr>
            <a:r>
              <a:rPr lang="ru-RU" sz="2000"/>
              <a:t>мелиорация</a:t>
            </a:r>
          </a:p>
          <a:p>
            <a:pPr>
              <a:buFontTx/>
              <a:buChar char="•"/>
            </a:pPr>
            <a:r>
              <a:rPr lang="ru-RU" sz="2000"/>
              <a:t>осушение</a:t>
            </a:r>
          </a:p>
          <a:p>
            <a:pPr>
              <a:buFontTx/>
              <a:buChar char="•"/>
            </a:pPr>
            <a:r>
              <a:rPr lang="ru-RU" sz="2000"/>
              <a:t>орошение</a:t>
            </a:r>
          </a:p>
          <a:p>
            <a:pPr>
              <a:buFontTx/>
              <a:buChar char="•"/>
            </a:pPr>
            <a:r>
              <a:rPr lang="ru-RU" sz="2000"/>
              <a:t>освоение  прибрежных      участков  морей</a:t>
            </a:r>
          </a:p>
        </p:txBody>
      </p:sp>
      <p:sp>
        <p:nvSpPr>
          <p:cNvPr id="54282" name="Text Box 10"/>
          <p:cNvSpPr txBox="1">
            <a:spLocks noChangeArrowheads="1"/>
          </p:cNvSpPr>
          <p:nvPr/>
        </p:nvSpPr>
        <p:spPr bwMode="auto">
          <a:xfrm>
            <a:off x="1835150" y="2492375"/>
            <a:ext cx="3714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+</a:t>
            </a:r>
          </a:p>
        </p:txBody>
      </p:sp>
      <p:sp>
        <p:nvSpPr>
          <p:cNvPr id="54283" name="Text Box 11"/>
          <p:cNvSpPr txBox="1">
            <a:spLocks noChangeArrowheads="1"/>
          </p:cNvSpPr>
          <p:nvPr/>
        </p:nvSpPr>
        <p:spPr bwMode="auto">
          <a:xfrm>
            <a:off x="6732588" y="1989138"/>
            <a:ext cx="587375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5000"/>
              <a:t>_</a:t>
            </a:r>
          </a:p>
        </p:txBody>
      </p:sp>
      <p:sp>
        <p:nvSpPr>
          <p:cNvPr id="54284" name="Text Box 12"/>
          <p:cNvSpPr txBox="1">
            <a:spLocks noChangeArrowheads="1"/>
          </p:cNvSpPr>
          <p:nvPr/>
        </p:nvSpPr>
        <p:spPr bwMode="auto">
          <a:xfrm>
            <a:off x="6280150" y="5172075"/>
            <a:ext cx="3095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endParaRPr lang="ru-RU"/>
          </a:p>
        </p:txBody>
      </p:sp>
      <p:sp>
        <p:nvSpPr>
          <p:cNvPr id="54285" name="Text Box 13"/>
          <p:cNvSpPr txBox="1">
            <a:spLocks noChangeArrowheads="1"/>
          </p:cNvSpPr>
          <p:nvPr/>
        </p:nvSpPr>
        <p:spPr bwMode="auto">
          <a:xfrm>
            <a:off x="5724525" y="4445000"/>
            <a:ext cx="2895600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ru-RU" sz="2500"/>
              <a:t>эрозия  почвы</a:t>
            </a:r>
          </a:p>
          <a:p>
            <a:pPr>
              <a:buFontTx/>
              <a:buChar char="•"/>
            </a:pPr>
            <a:r>
              <a:rPr lang="ru-RU" sz="2500"/>
              <a:t>заболачивание</a:t>
            </a:r>
          </a:p>
          <a:p>
            <a:pPr>
              <a:buFontTx/>
              <a:buChar char="•"/>
            </a:pPr>
            <a:r>
              <a:rPr lang="ru-RU" sz="2500"/>
              <a:t>засоление</a:t>
            </a:r>
          </a:p>
          <a:p>
            <a:pPr>
              <a:buFontTx/>
              <a:buChar char="•"/>
            </a:pPr>
            <a:r>
              <a:rPr lang="ru-RU" sz="2500"/>
              <a:t>опустынивание</a:t>
            </a:r>
          </a:p>
        </p:txBody>
      </p:sp>
      <p:sp>
        <p:nvSpPr>
          <p:cNvPr id="54286" name="Text Box 14"/>
          <p:cNvSpPr txBox="1">
            <a:spLocks noChangeArrowheads="1"/>
          </p:cNvSpPr>
          <p:nvPr/>
        </p:nvSpPr>
        <p:spPr bwMode="auto">
          <a:xfrm>
            <a:off x="0" y="6435725"/>
            <a:ext cx="9007475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200" b="1" i="1">
                <a:solidFill>
                  <a:srgbClr val="FF0066"/>
                </a:solidFill>
              </a:rPr>
              <a:t>Внимание опасность</a:t>
            </a:r>
            <a:r>
              <a:rPr lang="ru-RU" sz="2000" b="1" i="1">
                <a:solidFill>
                  <a:srgbClr val="FF0066"/>
                </a:solidFill>
              </a:rPr>
              <a:t>:</a:t>
            </a:r>
            <a:r>
              <a:rPr lang="ru-RU" sz="2000">
                <a:solidFill>
                  <a:srgbClr val="FF0066"/>
                </a:solidFill>
              </a:rPr>
              <a:t> </a:t>
            </a:r>
            <a:r>
              <a:rPr lang="ru-RU" sz="2000">
                <a:solidFill>
                  <a:schemeClr val="tx2"/>
                </a:solidFill>
              </a:rPr>
              <a:t>земельные ресурсы мира сокращаются</a:t>
            </a:r>
            <a:r>
              <a:rPr lang="ru-RU">
                <a:solidFill>
                  <a:schemeClr val="tx2"/>
                </a:solidFill>
              </a:rPr>
              <a:t>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4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4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54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542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000"/>
                                        <p:tgtEl>
                                          <p:spTgt spid="542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1000"/>
                                        <p:tgtEl>
                                          <p:spTgt spid="542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1000"/>
                                        <p:tgtEl>
                                          <p:spTgt spid="542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1000"/>
                                        <p:tgtEl>
                                          <p:spTgt spid="542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1000"/>
                                        <p:tgtEl>
                                          <p:spTgt spid="54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1000"/>
                                        <p:tgtEl>
                                          <p:spTgt spid="542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1000"/>
                                        <p:tgtEl>
                                          <p:spTgt spid="542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1000"/>
                                        <p:tgtEl>
                                          <p:spTgt spid="542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1000"/>
                                        <p:tgtEl>
                                          <p:spTgt spid="542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35" presetClass="emph" presetSubtype="0" repeatCount="indefinite" fill="hold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88" dur="1000" fill="hold"/>
                                        <p:tgtEl>
                                          <p:spTgt spid="542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4" grpId="0"/>
      <p:bldP spid="54275" grpId="0" build="p"/>
      <p:bldP spid="54277" grpId="0"/>
      <p:bldP spid="54278" grpId="0"/>
      <p:bldP spid="54279" grpId="0"/>
      <p:bldP spid="54282" grpId="0"/>
      <p:bldP spid="54283" grpId="0"/>
      <p:bldP spid="54286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0825" y="333375"/>
            <a:ext cx="8497888" cy="962025"/>
          </a:xfrm>
        </p:spPr>
        <p:txBody>
          <a:bodyPr/>
          <a:lstStyle/>
          <a:p>
            <a:r>
              <a:rPr lang="ru-RU"/>
              <a:t>Лесные  ресурсы  мира</a:t>
            </a:r>
          </a:p>
        </p:txBody>
      </p:sp>
      <p:sp>
        <p:nvSpPr>
          <p:cNvPr id="39939" name="Text Box 3"/>
          <p:cNvSpPr txBox="1">
            <a:spLocks noChangeArrowheads="1"/>
          </p:cNvSpPr>
          <p:nvPr/>
        </p:nvSpPr>
        <p:spPr bwMode="auto">
          <a:xfrm>
            <a:off x="323850" y="1549400"/>
            <a:ext cx="88201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endParaRPr lang="ru-RU" sz="2800"/>
          </a:p>
        </p:txBody>
      </p:sp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2051050" y="1341438"/>
            <a:ext cx="4997450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500"/>
              <a:t>Лесные  пояса  мира</a:t>
            </a:r>
          </a:p>
        </p:txBody>
      </p:sp>
      <p:sp>
        <p:nvSpPr>
          <p:cNvPr id="39941" name="Text Box 5"/>
          <p:cNvSpPr txBox="1">
            <a:spLocks noChangeArrowheads="1"/>
          </p:cNvSpPr>
          <p:nvPr/>
        </p:nvSpPr>
        <p:spPr bwMode="auto">
          <a:xfrm>
            <a:off x="250825" y="2276475"/>
            <a:ext cx="4179888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2500"/>
              <a:t>Северный  лесной  пояс</a:t>
            </a:r>
          </a:p>
        </p:txBody>
      </p:sp>
      <p:sp>
        <p:nvSpPr>
          <p:cNvPr id="39942" name="Text Box 6"/>
          <p:cNvSpPr txBox="1">
            <a:spLocks noChangeArrowheads="1"/>
          </p:cNvSpPr>
          <p:nvPr/>
        </p:nvSpPr>
        <p:spPr bwMode="auto">
          <a:xfrm>
            <a:off x="4787900" y="2276475"/>
            <a:ext cx="3775075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2500"/>
              <a:t>Южный  лесной  пояс</a:t>
            </a:r>
          </a:p>
        </p:txBody>
      </p:sp>
      <p:sp>
        <p:nvSpPr>
          <p:cNvPr id="39943" name="Text Box 7"/>
          <p:cNvSpPr txBox="1">
            <a:spLocks noChangeArrowheads="1"/>
          </p:cNvSpPr>
          <p:nvPr/>
        </p:nvSpPr>
        <p:spPr bwMode="auto">
          <a:xfrm>
            <a:off x="611188" y="5013325"/>
            <a:ext cx="31369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Леса  умеренного  пояса</a:t>
            </a:r>
          </a:p>
        </p:txBody>
      </p:sp>
      <p:sp>
        <p:nvSpPr>
          <p:cNvPr id="39944" name="Text Box 8"/>
          <p:cNvSpPr txBox="1">
            <a:spLocks noChangeArrowheads="1"/>
          </p:cNvSpPr>
          <p:nvPr/>
        </p:nvSpPr>
        <p:spPr bwMode="auto">
          <a:xfrm>
            <a:off x="4716463" y="4941888"/>
            <a:ext cx="38163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/>
              <a:t>Влажные  экваториальные</a:t>
            </a:r>
          </a:p>
          <a:p>
            <a:pPr algn="ctr"/>
            <a:r>
              <a:rPr lang="ru-RU"/>
              <a:t>и  переменно-влажные  леса</a:t>
            </a:r>
          </a:p>
        </p:txBody>
      </p:sp>
      <p:sp>
        <p:nvSpPr>
          <p:cNvPr id="39945" name="Text Box 9"/>
          <p:cNvSpPr txBox="1">
            <a:spLocks noChangeArrowheads="1"/>
          </p:cNvSpPr>
          <p:nvPr/>
        </p:nvSpPr>
        <p:spPr bwMode="auto">
          <a:xfrm>
            <a:off x="0" y="6216650"/>
            <a:ext cx="91440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1900" i="1"/>
              <a:t>Используя  рис.  9  учебника  ( стр.  31 ),  выпишите  по  5  стран  Северного  и  Южного  лесных  поясов.</a:t>
            </a:r>
          </a:p>
        </p:txBody>
      </p:sp>
      <p:sp>
        <p:nvSpPr>
          <p:cNvPr id="39946" name="Text Box 10"/>
          <p:cNvSpPr txBox="1">
            <a:spLocks noChangeArrowheads="1"/>
          </p:cNvSpPr>
          <p:nvPr/>
        </p:nvSpPr>
        <p:spPr bwMode="auto">
          <a:xfrm>
            <a:off x="1547813" y="5589588"/>
            <a:ext cx="1039812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500"/>
              <a:t>50 %</a:t>
            </a:r>
          </a:p>
        </p:txBody>
      </p:sp>
      <p:sp>
        <p:nvSpPr>
          <p:cNvPr id="39947" name="Text Box 11"/>
          <p:cNvSpPr txBox="1">
            <a:spLocks noChangeArrowheads="1"/>
          </p:cNvSpPr>
          <p:nvPr/>
        </p:nvSpPr>
        <p:spPr bwMode="auto">
          <a:xfrm>
            <a:off x="6084888" y="5589588"/>
            <a:ext cx="1039812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500"/>
              <a:t>50 %</a:t>
            </a:r>
          </a:p>
        </p:txBody>
      </p:sp>
      <p:sp>
        <p:nvSpPr>
          <p:cNvPr id="39948" name="AutoShape 12"/>
          <p:cNvSpPr>
            <a:spLocks noChangeArrowheads="1"/>
          </p:cNvSpPr>
          <p:nvPr/>
        </p:nvSpPr>
        <p:spPr bwMode="auto">
          <a:xfrm>
            <a:off x="2771775" y="1916113"/>
            <a:ext cx="144463" cy="504825"/>
          </a:xfrm>
          <a:prstGeom prst="downArrow">
            <a:avLst>
              <a:gd name="adj1" fmla="val 50000"/>
              <a:gd name="adj2" fmla="val 8736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9949" name="AutoShape 13"/>
          <p:cNvSpPr>
            <a:spLocks noChangeArrowheads="1"/>
          </p:cNvSpPr>
          <p:nvPr/>
        </p:nvSpPr>
        <p:spPr bwMode="auto">
          <a:xfrm>
            <a:off x="6084888" y="1916113"/>
            <a:ext cx="144462" cy="504825"/>
          </a:xfrm>
          <a:prstGeom prst="downArrow">
            <a:avLst>
              <a:gd name="adj1" fmla="val 50000"/>
              <a:gd name="adj2" fmla="val 8736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39954" name="Picture 18" descr="jungl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825" y="2781300"/>
            <a:ext cx="3341688" cy="2236788"/>
          </a:xfrm>
          <a:prstGeom prst="rect">
            <a:avLst/>
          </a:prstGeom>
          <a:noFill/>
        </p:spPr>
      </p:pic>
      <p:pic>
        <p:nvPicPr>
          <p:cNvPr id="39955" name="Picture 19" descr="taig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550" y="2708275"/>
            <a:ext cx="2244725" cy="236855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99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9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399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399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399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399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1" dur="80"/>
                                        <p:tgtEl>
                                          <p:spTgt spid="3994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2" dur="80"/>
                                        <p:tgtEl>
                                          <p:spTgt spid="399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80"/>
                                        <p:tgtEl>
                                          <p:spTgt spid="399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/>
      <p:bldP spid="39940" grpId="0"/>
      <p:bldP spid="39941" grpId="0"/>
      <p:bldP spid="39942" grpId="0"/>
      <p:bldP spid="39943" grpId="0"/>
      <p:bldP spid="39944" grpId="0"/>
      <p:bldP spid="39945" grpId="0"/>
      <p:bldP spid="39946" grpId="0"/>
      <p:bldP spid="39947" grpId="0"/>
      <p:bldP spid="39948" grpId="0" animBg="1"/>
      <p:bldP spid="3994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990600"/>
          </a:xfrm>
        </p:spPr>
        <p:txBody>
          <a:bodyPr/>
          <a:lstStyle/>
          <a:p>
            <a:r>
              <a:rPr lang="ru-RU"/>
              <a:t>Лесные  ресурсы  мира</a:t>
            </a:r>
          </a:p>
        </p:txBody>
      </p:sp>
      <p:sp>
        <p:nvSpPr>
          <p:cNvPr id="4096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052513"/>
            <a:ext cx="4787900" cy="4530725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2200"/>
              <a:t>Крупнейшие  страны  мира</a:t>
            </a:r>
          </a:p>
          <a:p>
            <a:pPr algn="ctr">
              <a:buFont typeface="Wingdings" pitchFamily="2" charset="2"/>
              <a:buNone/>
            </a:pPr>
            <a:r>
              <a:rPr lang="ru-RU" sz="2200"/>
              <a:t>по  площади   лесов</a:t>
            </a:r>
          </a:p>
          <a:p>
            <a:pPr algn="ctr">
              <a:buFont typeface="Wingdings" pitchFamily="2" charset="2"/>
              <a:buNone/>
            </a:pPr>
            <a:r>
              <a:rPr lang="ru-RU" sz="2200"/>
              <a:t>( млн.  га</a:t>
            </a:r>
            <a:r>
              <a:rPr lang="ru-RU" sz="2200" baseline="30000"/>
              <a:t> </a:t>
            </a:r>
            <a:r>
              <a:rPr lang="ru-RU" sz="2200"/>
              <a:t>)</a:t>
            </a:r>
          </a:p>
        </p:txBody>
      </p:sp>
      <p:sp>
        <p:nvSpPr>
          <p:cNvPr id="40966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052513"/>
            <a:ext cx="4495800" cy="4530725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2200"/>
              <a:t>Лесистость  территории  по  регионам  мира</a:t>
            </a:r>
          </a:p>
          <a:p>
            <a:pPr algn="ctr">
              <a:buFont typeface="Wingdings" pitchFamily="2" charset="2"/>
              <a:buNone/>
            </a:pPr>
            <a:r>
              <a:rPr lang="ru-RU" sz="2200"/>
              <a:t>( % )</a:t>
            </a:r>
          </a:p>
        </p:txBody>
      </p:sp>
      <p:sp>
        <p:nvSpPr>
          <p:cNvPr id="40963" name="Text Box 3"/>
          <p:cNvSpPr txBox="1">
            <a:spLocks noChangeArrowheads="1"/>
          </p:cNvSpPr>
          <p:nvPr/>
        </p:nvSpPr>
        <p:spPr bwMode="auto">
          <a:xfrm>
            <a:off x="323850" y="1268413"/>
            <a:ext cx="88201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endParaRPr lang="ru-RU" sz="2800"/>
          </a:p>
        </p:txBody>
      </p:sp>
      <p:sp>
        <p:nvSpPr>
          <p:cNvPr id="40967" name="Text Box 7"/>
          <p:cNvSpPr txBox="1">
            <a:spLocks noChangeArrowheads="1"/>
          </p:cNvSpPr>
          <p:nvPr/>
        </p:nvSpPr>
        <p:spPr bwMode="auto">
          <a:xfrm>
            <a:off x="0" y="5805488"/>
            <a:ext cx="91440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000" i="1"/>
              <a:t>Используя  рис.  9  учебника  ( стр.  31 ),   выпишите</a:t>
            </a:r>
          </a:p>
          <a:p>
            <a:pPr algn="ctr"/>
            <a:r>
              <a:rPr lang="ru-RU" sz="2000" i="1"/>
              <a:t>5  крупнейших  стран  по  обеспеченности    лесными  ресурсами  на  душу  населения.</a:t>
            </a:r>
          </a:p>
        </p:txBody>
      </p:sp>
      <p:graphicFrame>
        <p:nvGraphicFramePr>
          <p:cNvPr id="40968" name="Object 8"/>
          <p:cNvGraphicFramePr>
            <a:graphicFrameLocks noChangeAspect="1"/>
          </p:cNvGraphicFramePr>
          <p:nvPr/>
        </p:nvGraphicFramePr>
        <p:xfrm>
          <a:off x="571500" y="2919413"/>
          <a:ext cx="3495675" cy="2524125"/>
        </p:xfrm>
        <a:graphic>
          <a:graphicData uri="http://schemas.openxmlformats.org/presentationml/2006/ole">
            <p:oleObj spid="_x0000_s40968" name="Chart" r:id="rId3" imgW="3495810" imgH="2524004" progId="MSGraph.Chart.8">
              <p:embed followColorScheme="full"/>
            </p:oleObj>
          </a:graphicData>
        </a:graphic>
      </p:graphicFrame>
      <p:graphicFrame>
        <p:nvGraphicFramePr>
          <p:cNvPr id="40969" name="Object 9"/>
          <p:cNvGraphicFramePr>
            <a:graphicFrameLocks noChangeAspect="1"/>
          </p:cNvGraphicFramePr>
          <p:nvPr/>
        </p:nvGraphicFramePr>
        <p:xfrm>
          <a:off x="0" y="2492375"/>
          <a:ext cx="4500563" cy="3473450"/>
        </p:xfrm>
        <a:graphic>
          <a:graphicData uri="http://schemas.openxmlformats.org/presentationml/2006/ole">
            <p:oleObj spid="_x0000_s40969" name="Chart" r:id="rId4" imgW="6096000" imgH="4076821" progId="MSGraph.Chart.8">
              <p:embed followColorScheme="full"/>
            </p:oleObj>
          </a:graphicData>
        </a:graphic>
      </p:graphicFrame>
      <p:graphicFrame>
        <p:nvGraphicFramePr>
          <p:cNvPr id="40971" name="Object 11"/>
          <p:cNvGraphicFramePr>
            <a:graphicFrameLocks noChangeAspect="1"/>
          </p:cNvGraphicFramePr>
          <p:nvPr/>
        </p:nvGraphicFramePr>
        <p:xfrm>
          <a:off x="4643438" y="2492375"/>
          <a:ext cx="4500562" cy="3313113"/>
        </p:xfrm>
        <a:graphic>
          <a:graphicData uri="http://schemas.openxmlformats.org/presentationml/2006/ole">
            <p:oleObj spid="_x0000_s40971" name="Chart" r:id="rId5" imgW="6905670" imgH="4048246" progId="MSGraph.Chart.8">
              <p:embed followColorScheme="full"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409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409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409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09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409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409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409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1" dur="80"/>
                                        <p:tgtEl>
                                          <p:spTgt spid="409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2" dur="80"/>
                                        <p:tgtEl>
                                          <p:spTgt spid="409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80"/>
                                        <p:tgtEl>
                                          <p:spTgt spid="409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6" dur="80"/>
                                        <p:tgtEl>
                                          <p:spTgt spid="409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7" dur="80"/>
                                        <p:tgtEl>
                                          <p:spTgt spid="409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80"/>
                                        <p:tgtEl>
                                          <p:spTgt spid="409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/>
      <p:bldOleChart spid="40969" grpId="0"/>
      <p:bldOleChart spid="4097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39825"/>
          </a:xfrm>
        </p:spPr>
        <p:txBody>
          <a:bodyPr/>
          <a:lstStyle/>
          <a:p>
            <a:r>
              <a:rPr lang="ru-RU"/>
              <a:t>Лесные  ресурсы  мира</a:t>
            </a:r>
          </a:p>
        </p:txBody>
      </p:sp>
      <p:sp>
        <p:nvSpPr>
          <p:cNvPr id="58372" name="Text Box 4"/>
          <p:cNvSpPr txBox="1">
            <a:spLocks noChangeArrowheads="1"/>
          </p:cNvSpPr>
          <p:nvPr/>
        </p:nvSpPr>
        <p:spPr bwMode="auto">
          <a:xfrm>
            <a:off x="1979613" y="5229225"/>
            <a:ext cx="48942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Сокращение  площади  лесов</a:t>
            </a:r>
          </a:p>
        </p:txBody>
      </p:sp>
      <p:sp>
        <p:nvSpPr>
          <p:cNvPr id="58373" name="Text Box 5"/>
          <p:cNvSpPr txBox="1">
            <a:spLocks noChangeArrowheads="1"/>
          </p:cNvSpPr>
          <p:nvPr/>
        </p:nvSpPr>
        <p:spPr bwMode="auto">
          <a:xfrm>
            <a:off x="250825" y="3789363"/>
            <a:ext cx="3527425" cy="1096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200"/>
              <a:t>Нерациональное  использование</a:t>
            </a:r>
          </a:p>
          <a:p>
            <a:pPr algn="ctr"/>
            <a:r>
              <a:rPr lang="ru-RU" sz="2200"/>
              <a:t>лесных  ресурсов</a:t>
            </a:r>
          </a:p>
        </p:txBody>
      </p:sp>
      <p:sp>
        <p:nvSpPr>
          <p:cNvPr id="58374" name="Text Box 6"/>
          <p:cNvSpPr txBox="1">
            <a:spLocks noChangeArrowheads="1"/>
          </p:cNvSpPr>
          <p:nvPr/>
        </p:nvSpPr>
        <p:spPr bwMode="auto">
          <a:xfrm>
            <a:off x="4427538" y="3789363"/>
            <a:ext cx="4716462" cy="1096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200"/>
              <a:t>50 %  вырубленного  леса</a:t>
            </a:r>
          </a:p>
          <a:p>
            <a:pPr algn="ctr"/>
            <a:r>
              <a:rPr lang="ru-RU" sz="2200"/>
              <a:t>в  развивающихся  странах</a:t>
            </a:r>
          </a:p>
          <a:p>
            <a:pPr algn="ctr"/>
            <a:r>
              <a:rPr lang="ru-RU" sz="2200"/>
              <a:t>идёт  на  дрова</a:t>
            </a:r>
          </a:p>
        </p:txBody>
      </p:sp>
      <p:sp>
        <p:nvSpPr>
          <p:cNvPr id="58375" name="Text Box 7"/>
          <p:cNvSpPr txBox="1">
            <a:spLocks noChangeArrowheads="1"/>
          </p:cNvSpPr>
          <p:nvPr/>
        </p:nvSpPr>
        <p:spPr bwMode="auto">
          <a:xfrm>
            <a:off x="1116013" y="5949950"/>
            <a:ext cx="730091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/>
              <a:t>Проблема  обезлесения планеты!</a:t>
            </a:r>
          </a:p>
        </p:txBody>
      </p:sp>
      <p:sp>
        <p:nvSpPr>
          <p:cNvPr id="58376" name="Text Box 8"/>
          <p:cNvSpPr txBox="1">
            <a:spLocks noChangeArrowheads="1"/>
          </p:cNvSpPr>
          <p:nvPr/>
        </p:nvSpPr>
        <p:spPr bwMode="auto">
          <a:xfrm>
            <a:off x="539750" y="2133600"/>
            <a:ext cx="2724150" cy="1096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200"/>
              <a:t>Огромные  масштабы</a:t>
            </a:r>
          </a:p>
          <a:p>
            <a:pPr algn="ctr"/>
            <a:r>
              <a:rPr lang="ru-RU" sz="2200"/>
              <a:t>вырубки  лесов</a:t>
            </a:r>
          </a:p>
        </p:txBody>
      </p:sp>
      <p:sp>
        <p:nvSpPr>
          <p:cNvPr id="58377" name="Text Box 9"/>
          <p:cNvSpPr txBox="1">
            <a:spLocks noChangeArrowheads="1"/>
          </p:cNvSpPr>
          <p:nvPr/>
        </p:nvSpPr>
        <p:spPr bwMode="auto">
          <a:xfrm>
            <a:off x="3832225" y="265112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58378" name="Text Box 10"/>
          <p:cNvSpPr txBox="1">
            <a:spLocks noChangeArrowheads="1"/>
          </p:cNvSpPr>
          <p:nvPr/>
        </p:nvSpPr>
        <p:spPr bwMode="auto">
          <a:xfrm>
            <a:off x="3656013" y="2133600"/>
            <a:ext cx="5487987" cy="1096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2200"/>
              <a:t>Отсутствие  лесовосстановительных</a:t>
            </a:r>
          </a:p>
          <a:p>
            <a:pPr algn="ctr"/>
            <a:r>
              <a:rPr lang="ru-RU" sz="2200"/>
              <a:t>работ  в  России</a:t>
            </a:r>
          </a:p>
          <a:p>
            <a:pPr algn="ctr"/>
            <a:r>
              <a:rPr lang="ru-RU" sz="2200"/>
              <a:t>и  в  развивающихся  странах.</a:t>
            </a:r>
          </a:p>
        </p:txBody>
      </p:sp>
      <p:sp>
        <p:nvSpPr>
          <p:cNvPr id="58379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900113" y="1196975"/>
            <a:ext cx="7402512" cy="676275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/>
              <a:t>Проблемы  использования:</a:t>
            </a:r>
          </a:p>
        </p:txBody>
      </p:sp>
      <p:sp>
        <p:nvSpPr>
          <p:cNvPr id="58380" name="AutoShape 12"/>
          <p:cNvSpPr>
            <a:spLocks noChangeArrowheads="1"/>
          </p:cNvSpPr>
          <p:nvPr/>
        </p:nvSpPr>
        <p:spPr bwMode="auto">
          <a:xfrm>
            <a:off x="1692275" y="3284538"/>
            <a:ext cx="144463" cy="504825"/>
          </a:xfrm>
          <a:prstGeom prst="downArrow">
            <a:avLst>
              <a:gd name="adj1" fmla="val 50000"/>
              <a:gd name="adj2" fmla="val 8736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8381" name="AutoShape 13"/>
          <p:cNvSpPr>
            <a:spLocks noChangeArrowheads="1"/>
          </p:cNvSpPr>
          <p:nvPr/>
        </p:nvSpPr>
        <p:spPr bwMode="auto">
          <a:xfrm>
            <a:off x="2555875" y="4868863"/>
            <a:ext cx="144463" cy="504825"/>
          </a:xfrm>
          <a:prstGeom prst="downArrow">
            <a:avLst>
              <a:gd name="adj1" fmla="val 50000"/>
              <a:gd name="adj2" fmla="val 8736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8383" name="AutoShape 15"/>
          <p:cNvSpPr>
            <a:spLocks noChangeArrowheads="1"/>
          </p:cNvSpPr>
          <p:nvPr/>
        </p:nvSpPr>
        <p:spPr bwMode="auto">
          <a:xfrm rot="2700000">
            <a:off x="3563144" y="3213894"/>
            <a:ext cx="109537" cy="828675"/>
          </a:xfrm>
          <a:prstGeom prst="downArrow">
            <a:avLst>
              <a:gd name="adj1" fmla="val 50000"/>
              <a:gd name="adj2" fmla="val 18913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8384" name="AutoShape 16"/>
          <p:cNvSpPr>
            <a:spLocks noChangeArrowheads="1"/>
          </p:cNvSpPr>
          <p:nvPr/>
        </p:nvSpPr>
        <p:spPr bwMode="auto">
          <a:xfrm rot="5400000">
            <a:off x="3994944" y="3861594"/>
            <a:ext cx="109537" cy="828675"/>
          </a:xfrm>
          <a:prstGeom prst="downArrow">
            <a:avLst>
              <a:gd name="adj1" fmla="val 50000"/>
              <a:gd name="adj2" fmla="val 18913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8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58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58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58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58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58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5" presetClass="emph" presetSubtype="0" repeatCount="indefinite" fill="hold" grpId="1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60" dur="1000" fill="hold"/>
                                        <p:tgtEl>
                                          <p:spTgt spid="58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0" grpId="0"/>
      <p:bldP spid="58372" grpId="0"/>
      <p:bldP spid="58373" grpId="0"/>
      <p:bldP spid="58374" grpId="0"/>
      <p:bldP spid="58375" grpId="0"/>
      <p:bldP spid="58375" grpId="1"/>
      <p:bldP spid="58376" grpId="0"/>
      <p:bldP spid="58378" grpId="0"/>
      <p:bldP spid="58379" grpId="0" build="p"/>
      <p:bldP spid="58380" grpId="0" animBg="1"/>
      <p:bldP spid="58381" grpId="0" animBg="1"/>
      <p:bldP spid="58383" grpId="0" animBg="1"/>
      <p:bldP spid="58384" grpId="0" animBg="1"/>
    </p:bldLst>
  </p:timing>
</p:sld>
</file>

<file path=ppt/theme/theme1.xml><?xml version="1.0" encoding="utf-8"?>
<a:theme xmlns:a="http://schemas.openxmlformats.org/drawingml/2006/main" name="Склон">
  <a:themeElements>
    <a:clrScheme name="Склон 5">
      <a:dk1>
        <a:srgbClr val="009999"/>
      </a:dk1>
      <a:lt1>
        <a:srgbClr val="EAEAEA"/>
      </a:lt1>
      <a:dk2>
        <a:srgbClr val="006666"/>
      </a:dk2>
      <a:lt2>
        <a:srgbClr val="FFFFCC"/>
      </a:lt2>
      <a:accent1>
        <a:srgbClr val="339966"/>
      </a:accent1>
      <a:accent2>
        <a:srgbClr val="5E855B"/>
      </a:accent2>
      <a:accent3>
        <a:srgbClr val="AAB8B8"/>
      </a:accent3>
      <a:accent4>
        <a:srgbClr val="C8C8C8"/>
      </a:accent4>
      <a:accent5>
        <a:srgbClr val="ADCAB8"/>
      </a:accent5>
      <a:accent6>
        <a:srgbClr val="547852"/>
      </a:accent6>
      <a:hlink>
        <a:srgbClr val="EEC85E"/>
      </a:hlink>
      <a:folHlink>
        <a:srgbClr val="AA8456"/>
      </a:folHlink>
    </a:clrScheme>
    <a:fontScheme name="Склон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клон 1">
        <a:dk1>
          <a:srgbClr val="5B5B49"/>
        </a:dk1>
        <a:lt1>
          <a:srgbClr val="DDDDDD"/>
        </a:lt1>
        <a:dk2>
          <a:srgbClr val="2B2A00"/>
        </a:dk2>
        <a:lt2>
          <a:srgbClr val="E0DFBE"/>
        </a:lt2>
        <a:accent1>
          <a:srgbClr val="878543"/>
        </a:accent1>
        <a:accent2>
          <a:srgbClr val="716E00"/>
        </a:accent2>
        <a:accent3>
          <a:srgbClr val="ACACAA"/>
        </a:accent3>
        <a:accent4>
          <a:srgbClr val="BDBDBD"/>
        </a:accent4>
        <a:accent5>
          <a:srgbClr val="C3C2B0"/>
        </a:accent5>
        <a:accent6>
          <a:srgbClr val="666300"/>
        </a:accent6>
        <a:hlink>
          <a:srgbClr val="CC9900"/>
        </a:hlink>
        <a:folHlink>
          <a:srgbClr val="9966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2">
        <a:dk1>
          <a:srgbClr val="746354"/>
        </a:dk1>
        <a:lt1>
          <a:srgbClr val="FFFFFF"/>
        </a:lt1>
        <a:dk2>
          <a:srgbClr val="523E26"/>
        </a:dk2>
        <a:lt2>
          <a:srgbClr val="E1DFAF"/>
        </a:lt2>
        <a:accent1>
          <a:srgbClr val="CC9900"/>
        </a:accent1>
        <a:accent2>
          <a:srgbClr val="669900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5C8A00"/>
        </a:accent6>
        <a:hlink>
          <a:srgbClr val="CCCC00"/>
        </a:hlink>
        <a:folHlink>
          <a:srgbClr val="AC793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3">
        <a:dk1>
          <a:srgbClr val="667B5B"/>
        </a:dk1>
        <a:lt1>
          <a:srgbClr val="E6E6DA"/>
        </a:lt1>
        <a:dk2>
          <a:srgbClr val="295200"/>
        </a:dk2>
        <a:lt2>
          <a:srgbClr val="F3F2D9"/>
        </a:lt2>
        <a:accent1>
          <a:srgbClr val="808000"/>
        </a:accent1>
        <a:accent2>
          <a:srgbClr val="838D75"/>
        </a:accent2>
        <a:accent3>
          <a:srgbClr val="ACB3AA"/>
        </a:accent3>
        <a:accent4>
          <a:srgbClr val="C4C4BA"/>
        </a:accent4>
        <a:accent5>
          <a:srgbClr val="C0C0AA"/>
        </a:accent5>
        <a:accent6>
          <a:srgbClr val="767F69"/>
        </a:accent6>
        <a:hlink>
          <a:srgbClr val="33CC33"/>
        </a:hlink>
        <a:folHlink>
          <a:srgbClr val="33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4">
        <a:dk1>
          <a:srgbClr val="86615A"/>
        </a:dk1>
        <a:lt1>
          <a:srgbClr val="FFFFFF"/>
        </a:lt1>
        <a:dk2>
          <a:srgbClr val="633427"/>
        </a:dk2>
        <a:lt2>
          <a:srgbClr val="E9DDCD"/>
        </a:lt2>
        <a:accent1>
          <a:srgbClr val="A34545"/>
        </a:accent1>
        <a:accent2>
          <a:srgbClr val="C86400"/>
        </a:accent2>
        <a:accent3>
          <a:srgbClr val="B7AEAC"/>
        </a:accent3>
        <a:accent4>
          <a:srgbClr val="DADADA"/>
        </a:accent4>
        <a:accent5>
          <a:srgbClr val="CEB0B0"/>
        </a:accent5>
        <a:accent6>
          <a:srgbClr val="B55A00"/>
        </a:accent6>
        <a:hlink>
          <a:srgbClr val="ECAE00"/>
        </a:hlink>
        <a:folHlink>
          <a:srgbClr val="BAA8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5">
        <a:dk1>
          <a:srgbClr val="009999"/>
        </a:dk1>
        <a:lt1>
          <a:srgbClr val="EAEAEA"/>
        </a:lt1>
        <a:dk2>
          <a:srgbClr val="006666"/>
        </a:dk2>
        <a:lt2>
          <a:srgbClr val="FFFFCC"/>
        </a:lt2>
        <a:accent1>
          <a:srgbClr val="339966"/>
        </a:accent1>
        <a:accent2>
          <a:srgbClr val="5E855B"/>
        </a:accent2>
        <a:accent3>
          <a:srgbClr val="AAB8B8"/>
        </a:accent3>
        <a:accent4>
          <a:srgbClr val="C8C8C8"/>
        </a:accent4>
        <a:accent5>
          <a:srgbClr val="ADCAB8"/>
        </a:accent5>
        <a:accent6>
          <a:srgbClr val="547852"/>
        </a:accent6>
        <a:hlink>
          <a:srgbClr val="EEC85E"/>
        </a:hlink>
        <a:folHlink>
          <a:srgbClr val="AA845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6">
        <a:dk1>
          <a:srgbClr val="B8A47C"/>
        </a:dk1>
        <a:lt1>
          <a:srgbClr val="FFFFFF"/>
        </a:lt1>
        <a:dk2>
          <a:srgbClr val="A68A58"/>
        </a:dk2>
        <a:lt2>
          <a:srgbClr val="DAD79C"/>
        </a:lt2>
        <a:accent1>
          <a:srgbClr val="816B35"/>
        </a:accent1>
        <a:accent2>
          <a:srgbClr val="FFCC00"/>
        </a:accent2>
        <a:accent3>
          <a:srgbClr val="D0C4B4"/>
        </a:accent3>
        <a:accent4>
          <a:srgbClr val="DADADA"/>
        </a:accent4>
        <a:accent5>
          <a:srgbClr val="C1BAAE"/>
        </a:accent5>
        <a:accent6>
          <a:srgbClr val="E7B900"/>
        </a:accent6>
        <a:hlink>
          <a:srgbClr val="0066CC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7">
        <a:dk1>
          <a:srgbClr val="336699"/>
        </a:dk1>
        <a:lt1>
          <a:srgbClr val="F8F8F8"/>
        </a:lt1>
        <a:dk2>
          <a:srgbClr val="003366"/>
        </a:dk2>
        <a:lt2>
          <a:srgbClr val="D1DDD4"/>
        </a:lt2>
        <a:accent1>
          <a:srgbClr val="3399FF"/>
        </a:accent1>
        <a:accent2>
          <a:srgbClr val="006699"/>
        </a:accent2>
        <a:accent3>
          <a:srgbClr val="AAADB8"/>
        </a:accent3>
        <a:accent4>
          <a:srgbClr val="D4D4D4"/>
        </a:accent4>
        <a:accent5>
          <a:srgbClr val="ADCAFF"/>
        </a:accent5>
        <a:accent6>
          <a:srgbClr val="005C8A"/>
        </a:accent6>
        <a:hlink>
          <a:srgbClr val="86C0CE"/>
        </a:hlink>
        <a:folHlink>
          <a:srgbClr val="0080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Cliff</Template>
  <TotalTime>1093</TotalTime>
  <Words>728</Words>
  <Application>Microsoft Office PowerPoint</Application>
  <PresentationFormat>Экран (4:3)</PresentationFormat>
  <Paragraphs>225</Paragraphs>
  <Slides>18</Slides>
  <Notes>1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18</vt:i4>
      </vt:variant>
    </vt:vector>
  </HeadingPairs>
  <TitlesOfParts>
    <vt:vector size="25" baseType="lpstr">
      <vt:lpstr>Arial</vt:lpstr>
      <vt:lpstr>Times New Roman</vt:lpstr>
      <vt:lpstr>Verdana</vt:lpstr>
      <vt:lpstr>Wingdings</vt:lpstr>
      <vt:lpstr>Склон</vt:lpstr>
      <vt:lpstr>Microsoft Graph Chart</vt:lpstr>
      <vt:lpstr>Диаграмма Microsoft Graph</vt:lpstr>
      <vt:lpstr>География природных ресурсов мира</vt:lpstr>
      <vt:lpstr>ПЛАН УРОКА:</vt:lpstr>
      <vt:lpstr>Территориальные ресурсы мира</vt:lpstr>
      <vt:lpstr>Земельные ресурсы мира</vt:lpstr>
      <vt:lpstr>Земельные  ресурсы  мира</vt:lpstr>
      <vt:lpstr>Земельные  ресурсы  мира</vt:lpstr>
      <vt:lpstr>Лесные  ресурсы  мира</vt:lpstr>
      <vt:lpstr>Лесные  ресурсы  мира</vt:lpstr>
      <vt:lpstr>Лесные  ресурсы  мира</vt:lpstr>
      <vt:lpstr>Водные  ресурсы  мира</vt:lpstr>
      <vt:lpstr>Водные  ресурсы  мира</vt:lpstr>
      <vt:lpstr>Водные  ресурсы  мира</vt:lpstr>
      <vt:lpstr>Водные  ресурсы  мира</vt:lpstr>
      <vt:lpstr>Гидроэнергетические  ресурсы  мира</vt:lpstr>
      <vt:lpstr>Геотермальные ресурсы мира</vt:lpstr>
      <vt:lpstr>Агроклиматические ресурсы мира</vt:lpstr>
      <vt:lpstr>Ресурсы  Мирового  океана</vt:lpstr>
      <vt:lpstr>Рекреационные ресурсы мира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ГЕОГРАФИЯ ПРИРОДНЫХ РЕСУРСОВ МИРА</dc:title>
  <dc:creator>JULIA</dc:creator>
  <cp:lastModifiedBy>Admin</cp:lastModifiedBy>
  <cp:revision>130</cp:revision>
  <dcterms:created xsi:type="dcterms:W3CDTF">2002-09-28T16:50:59Z</dcterms:created>
  <dcterms:modified xsi:type="dcterms:W3CDTF">2012-03-23T17:09:45Z</dcterms:modified>
</cp:coreProperties>
</file>