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74" r:id="rId5"/>
    <p:sldId id="261" r:id="rId6"/>
    <p:sldId id="275" r:id="rId7"/>
    <p:sldId id="276" r:id="rId8"/>
    <p:sldId id="277" r:id="rId9"/>
    <p:sldId id="278" r:id="rId10"/>
    <p:sldId id="279" r:id="rId11"/>
    <p:sldId id="281" r:id="rId12"/>
    <p:sldId id="280" r:id="rId13"/>
    <p:sldId id="283" r:id="rId14"/>
    <p:sldId id="265" r:id="rId15"/>
    <p:sldId id="266" r:id="rId16"/>
    <p:sldId id="267" r:id="rId17"/>
    <p:sldId id="268" r:id="rId18"/>
    <p:sldId id="269" r:id="rId19"/>
    <p:sldId id="271" r:id="rId20"/>
    <p:sldId id="270" r:id="rId21"/>
    <p:sldId id="284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3300"/>
    <a:srgbClr val="CC6600"/>
    <a:srgbClr val="66FF33"/>
    <a:srgbClr val="FFFF00"/>
    <a:srgbClr val="CC00FF"/>
    <a:srgbClr val="FF0000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1"/>
              <a:ext cx="1857" cy="3628"/>
              <a:chOff x="3009" y="775"/>
              <a:chExt cx="1857" cy="3628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4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4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9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23"/>
              <a:ext cx="356" cy="608"/>
              <a:chOff x="1730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0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9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3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5"/>
              <a:ext cx="500" cy="500"/>
              <a:chOff x="1727" y="869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9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7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0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7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9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9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9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1CF79-96A0-484E-840D-2302226FA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656F4-9A83-4A61-9F50-F010F4B60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E562D-19AE-482B-AFF1-4127CB5E3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8064D-E325-4C42-AE3B-4AB02D246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DE320-89C2-4FDE-BECF-B2D368490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5603D-D4A0-4598-9F21-A5E82E7E5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CE46D-C94E-4757-92C7-BF1385CC3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DF7C1-8621-4F71-A9F6-B54EDB11B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18E56-433F-44EB-9605-0ADC251C4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E00F6-721B-4A74-BD4D-ADDBE694D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E2A81-A648-4564-8ADF-698D9EF27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2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3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3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4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4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4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4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4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4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4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5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6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i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effectLst/>
              </a:defRPr>
            </a:lvl1pPr>
          </a:lstStyle>
          <a:p>
            <a:pPr>
              <a:defRPr/>
            </a:pPr>
            <a:fld id="{201228E2-6094-4834-8694-EF93D7BEE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341438"/>
            <a:ext cx="82296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Численность и воспроизводство населения мира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3857625"/>
            <a:ext cx="4681537" cy="2016125"/>
          </a:xfrm>
        </p:spPr>
        <p:txBody>
          <a:bodyPr/>
          <a:lstStyle/>
          <a:p>
            <a:pPr eaLnBrk="1" hangingPunct="1"/>
            <a:r>
              <a:rPr lang="ru-RU" sz="2800" b="0" smtClean="0">
                <a:latin typeface="Arial" charset="0"/>
              </a:rPr>
              <a:t>Урок географии </a:t>
            </a:r>
          </a:p>
          <a:p>
            <a:pPr eaLnBrk="1" hangingPunct="1"/>
            <a:r>
              <a:rPr lang="ru-RU" sz="2800" b="0" smtClean="0">
                <a:latin typeface="Arial" charset="0"/>
              </a:rPr>
              <a:t>10 класс</a:t>
            </a:r>
          </a:p>
        </p:txBody>
      </p:sp>
      <p:pic>
        <p:nvPicPr>
          <p:cNvPr id="4100" name="Picture 4" descr="j01740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3703638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 bwMode="auto">
          <a:xfrm>
            <a:off x="3786182" y="6429396"/>
            <a:ext cx="2714644" cy="428604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Prezentacii.com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4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92275" y="476250"/>
            <a:ext cx="6983413" cy="624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регионы мира относятся к </a:t>
            </a:r>
            <a:r>
              <a:rPr lang="ru-RU" sz="2000" b="1" u="sng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типу воспроизводства?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 </a:t>
            </a:r>
            <a:r>
              <a:rPr lang="ru-RU" sz="2000" b="1" u="sng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типу воспроизводства</a:t>
            </a:r>
            <a:r>
              <a:rPr lang="ru-RU" sz="20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Где наблюдается самый низкий и самый высокий ЕП? Запишите в тетради.</a:t>
            </a:r>
          </a:p>
          <a:p>
            <a:pPr>
              <a:spcBef>
                <a:spcPct val="50000"/>
              </a:spcBef>
              <a:defRPr/>
            </a:pPr>
            <a:endParaRPr lang="ru-RU" sz="2000" b="1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Назовите страны по каждому типу и запишите себе в тетрадь. </a:t>
            </a:r>
          </a:p>
          <a:p>
            <a:pPr>
              <a:spcBef>
                <a:spcPct val="50000"/>
              </a:spcBef>
              <a:defRPr/>
            </a:pPr>
            <a:endParaRPr lang="ru-RU" sz="2000" b="1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000" b="1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32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Сделайте вывод</a:t>
            </a:r>
          </a:p>
          <a:p>
            <a:pPr>
              <a:spcBef>
                <a:spcPct val="50000"/>
              </a:spcBef>
              <a:defRPr/>
            </a:pPr>
            <a:endParaRPr lang="ru-RU" sz="32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291" name="Picture 3" descr="j028326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3860800"/>
            <a:ext cx="29527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214438" y="404813"/>
            <a:ext cx="2643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Самый высокий </a:t>
            </a:r>
            <a:r>
              <a:rPr lang="ru-RU" sz="2800" b="1" i="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ЕП=30 в Африке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072188" y="333375"/>
            <a:ext cx="27860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ЕП=2 в Зарубежной Европе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059113" y="3429000"/>
            <a:ext cx="3313112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800" b="1" i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России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ЕП=?</a:t>
            </a: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ЕП положителен только в 15 регионах (из 89)</a:t>
            </a:r>
          </a:p>
        </p:txBody>
      </p:sp>
      <p:pic>
        <p:nvPicPr>
          <p:cNvPr id="13317" name="Picture 5" descr="j028374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692150"/>
            <a:ext cx="18732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j02836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3284538"/>
            <a:ext cx="18002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j028345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3500438"/>
            <a:ext cx="17986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rgbClr val="CC0066"/>
                </a:solidFill>
              </a:rPr>
              <a:t>ВЫВОД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u="sng" smtClean="0">
                <a:solidFill>
                  <a:srgbClr val="FF3300"/>
                </a:solidFill>
              </a:rPr>
              <a:t>1 тип воспроизводства</a:t>
            </a:r>
            <a:r>
              <a:rPr lang="ru-RU" smtClean="0"/>
              <a:t> получил распространение в экономически </a:t>
            </a:r>
            <a:r>
              <a:rPr lang="ru-RU" b="1" u="sng" smtClean="0">
                <a:solidFill>
                  <a:schemeClr val="folHlink"/>
                </a:solidFill>
              </a:rPr>
              <a:t>развитых странах Европы и Северной Америки. </a:t>
            </a:r>
            <a:r>
              <a:rPr lang="ru-RU" sz="2400" b="1" u="sng" smtClean="0"/>
              <a:t>Они имеют в основном</a:t>
            </a:r>
            <a:r>
              <a:rPr lang="ru-RU" b="1" u="sng" smtClean="0">
                <a:solidFill>
                  <a:schemeClr val="folHlink"/>
                </a:solidFill>
              </a:rPr>
              <a:t> </a:t>
            </a:r>
            <a:r>
              <a:rPr lang="ru-RU" b="1" u="sng" smtClean="0">
                <a:solidFill>
                  <a:srgbClr val="FF0000"/>
                </a:solidFill>
              </a:rPr>
              <a:t>низкий ЕП.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u="sng" smtClean="0">
                <a:solidFill>
                  <a:srgbClr val="FF3300"/>
                </a:solidFill>
              </a:rPr>
              <a:t>2 тип воспроизводства</a:t>
            </a:r>
            <a:r>
              <a:rPr lang="ru-RU" smtClean="0"/>
              <a:t> получил распространение преимущественно в странах </a:t>
            </a:r>
            <a:r>
              <a:rPr lang="ru-RU" b="1" u="sng" smtClean="0">
                <a:solidFill>
                  <a:schemeClr val="folHlink"/>
                </a:solidFill>
              </a:rPr>
              <a:t>Азии, Африки и Латинской Америки. </a:t>
            </a:r>
            <a:r>
              <a:rPr lang="ru-RU" b="1" u="sng" smtClean="0">
                <a:solidFill>
                  <a:srgbClr val="FF0000"/>
                </a:solidFill>
              </a:rPr>
              <a:t>ЕП</a:t>
            </a:r>
            <a:r>
              <a:rPr lang="ru-RU" b="1" u="sng" smtClean="0">
                <a:solidFill>
                  <a:schemeClr val="folHlink"/>
                </a:solidFill>
              </a:rPr>
              <a:t> </a:t>
            </a:r>
            <a:r>
              <a:rPr lang="ru-RU" sz="2400" b="1" u="sng" smtClean="0">
                <a:solidFill>
                  <a:schemeClr val="tx2"/>
                </a:solidFill>
              </a:rPr>
              <a:t>здесь в основном</a:t>
            </a:r>
            <a:r>
              <a:rPr lang="ru-RU" b="1" u="sng" smtClean="0">
                <a:solidFill>
                  <a:schemeClr val="folHlink"/>
                </a:solidFill>
              </a:rPr>
              <a:t> </a:t>
            </a:r>
            <a:r>
              <a:rPr lang="ru-RU" b="1" u="sng" smtClean="0">
                <a:solidFill>
                  <a:srgbClr val="FF0000"/>
                </a:solidFill>
              </a:rPr>
              <a:t>высокий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1434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116013" y="0"/>
            <a:ext cx="7777162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Причины, вызывающие невысокие показатели рождаемости:</a:t>
            </a:r>
          </a:p>
          <a:p>
            <a:pPr algn="l">
              <a:spcBef>
                <a:spcPct val="50000"/>
              </a:spcBef>
              <a:buFontTx/>
              <a:buChar char="-"/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высокий уровень социально-экономического развития;</a:t>
            </a:r>
          </a:p>
          <a:p>
            <a:pPr algn="l">
              <a:spcBef>
                <a:spcPct val="50000"/>
              </a:spcBef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-высокий уровень урбанизации;</a:t>
            </a:r>
          </a:p>
          <a:p>
            <a:pPr algn="l">
              <a:spcBef>
                <a:spcPct val="50000"/>
              </a:spcBef>
              <a:buFontTx/>
              <a:buChar char="-"/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изменение статуса женщин, эмансипация и появление новой системы ценностей;</a:t>
            </a:r>
          </a:p>
          <a:p>
            <a:pPr algn="l">
              <a:spcBef>
                <a:spcPct val="50000"/>
              </a:spcBef>
              <a:buFontTx/>
              <a:buChar char="-"/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«старение нации»;</a:t>
            </a:r>
          </a:p>
          <a:p>
            <a:pPr algn="l">
              <a:spcBef>
                <a:spcPct val="50000"/>
              </a:spcBef>
              <a:buFontTx/>
              <a:buChar char="-"/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последствия войн и военных конфликтов, терроризм;</a:t>
            </a:r>
          </a:p>
          <a:p>
            <a:pPr algn="l">
              <a:spcBef>
                <a:spcPct val="50000"/>
              </a:spcBef>
              <a:buFontTx/>
              <a:buChar char="-"/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производственный травматизм; техногенные катастрофы;</a:t>
            </a:r>
          </a:p>
          <a:p>
            <a:pPr algn="l">
              <a:spcBef>
                <a:spcPct val="50000"/>
              </a:spcBef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-смертность от болезней;</a:t>
            </a:r>
          </a:p>
          <a:p>
            <a:pPr algn="l">
              <a:spcBef>
                <a:spcPct val="50000"/>
              </a:spcBef>
              <a:buFontTx/>
              <a:buChar char="-"/>
              <a:defRPr/>
            </a:pPr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природные катастрофы.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916113"/>
            <a:ext cx="8229600" cy="4456112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00FF"/>
                </a:solidFill>
              </a:rPr>
              <a:t>Планирование семьи (через снижение рождаемости) в странах Южного региона</a:t>
            </a:r>
          </a:p>
          <a:p>
            <a:pPr eaLnBrk="1" hangingPunct="1"/>
            <a:r>
              <a:rPr lang="ru-RU" sz="2800" smtClean="0">
                <a:solidFill>
                  <a:srgbClr val="0000FF"/>
                </a:solidFill>
              </a:rPr>
              <a:t>Предотвращение падения численности населения (через увеличения рождаемости) в странах Северного региона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11188" y="549275"/>
            <a:ext cx="82089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Формы управления демографическими процессами</a:t>
            </a:r>
          </a:p>
        </p:txBody>
      </p:sp>
      <p:pic>
        <p:nvPicPr>
          <p:cNvPr id="16388" name="Picture 4" descr="AG00318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349500"/>
            <a:ext cx="1466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  <p:bldP spid="194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80645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Демографическая политика –</a:t>
            </a:r>
            <a:r>
              <a: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 целенаправленная деятельность государственных органов и иных социальных институтов в сфере регулирования воспроизводства населения</a:t>
            </a:r>
            <a:endParaRPr lang="ru-RU" sz="36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411" name="Picture 3" descr="AG00222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365625"/>
            <a:ext cx="201612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0000"/>
                </a:solidFill>
              </a:rPr>
              <a:t>Меры демографической политики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3068638"/>
            <a:ext cx="5832475" cy="4456112"/>
          </a:xfrm>
        </p:spPr>
        <p:txBody>
          <a:bodyPr/>
          <a:lstStyle/>
          <a:p>
            <a:pPr eaLnBrk="1" hangingPunct="1"/>
            <a:r>
              <a:rPr lang="ru-RU" sz="2400" smtClean="0"/>
              <a:t>Повышения возраста вступления в брак (Китай – 22, Индия – 21, Сингапур – 26)</a:t>
            </a:r>
          </a:p>
          <a:p>
            <a:pPr eaLnBrk="1" hangingPunct="1"/>
            <a:r>
              <a:rPr lang="ru-RU" sz="2400" smtClean="0"/>
              <a:t>Применение контрацептивов</a:t>
            </a:r>
          </a:p>
          <a:p>
            <a:pPr eaLnBrk="1" hangingPunct="1"/>
            <a:r>
              <a:rPr lang="ru-RU" sz="2400" smtClean="0"/>
              <a:t>Добровольная стерилизация мужчин и женщин</a:t>
            </a:r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50825" y="1628775"/>
            <a:ext cx="8532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Направленные на снижение численности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  <p:bldP spid="215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11188" y="333375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Направленные на повышение рождаемости и естественного прироста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341438"/>
            <a:ext cx="8820150" cy="4527550"/>
          </a:xfrm>
        </p:spPr>
        <p:txBody>
          <a:bodyPr/>
          <a:lstStyle/>
          <a:p>
            <a:pPr eaLnBrk="1" hangingPunct="1"/>
            <a:r>
              <a:rPr lang="ru-RU" sz="2400" smtClean="0"/>
              <a:t>Единовременные ссуды молодёжи</a:t>
            </a:r>
          </a:p>
          <a:p>
            <a:pPr eaLnBrk="1" hangingPunct="1"/>
            <a:r>
              <a:rPr lang="ru-RU" sz="2400" smtClean="0"/>
              <a:t>Пособия в связи с рождением каждого ребёнка</a:t>
            </a:r>
          </a:p>
          <a:p>
            <a:pPr eaLnBrk="1" hangingPunct="1"/>
            <a:r>
              <a:rPr lang="ru-RU" sz="2400" smtClean="0"/>
              <a:t>Ежемесячные пособия на детей</a:t>
            </a:r>
          </a:p>
          <a:p>
            <a:pPr eaLnBrk="1" hangingPunct="1"/>
            <a:r>
              <a:rPr lang="ru-RU" sz="2400" smtClean="0"/>
              <a:t>Длительные отпуска по беременности и родам</a:t>
            </a:r>
          </a:p>
          <a:p>
            <a:pPr eaLnBrk="1" hangingPunct="1"/>
            <a:r>
              <a:rPr lang="ru-RU" sz="2400" smtClean="0"/>
              <a:t>Преимущественное право на приобретение квартир</a:t>
            </a:r>
          </a:p>
          <a:p>
            <a:pPr eaLnBrk="1" hangingPunct="1"/>
            <a:endParaRPr lang="ru-RU" sz="2400" smtClean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27088" y="4508500"/>
            <a:ext cx="7921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Для каких стран применимы перечисленные меры?</a:t>
            </a:r>
          </a:p>
        </p:txBody>
      </p:sp>
      <p:pic>
        <p:nvPicPr>
          <p:cNvPr id="19461" name="Picture 5" descr="j028362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5229225"/>
            <a:ext cx="1131887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j028363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5229225"/>
            <a:ext cx="1042988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  <p:bldP spid="225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042988" y="476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50825" y="404813"/>
            <a:ext cx="8675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Демографическая ситуация в России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456113"/>
          </a:xfrm>
        </p:spPr>
        <p:txBody>
          <a:bodyPr/>
          <a:lstStyle/>
          <a:p>
            <a:pPr eaLnBrk="1" hangingPunct="1"/>
            <a:r>
              <a:rPr lang="ru-RU" sz="2000" smtClean="0"/>
              <a:t>С 1986 года происходит устойчивое сокращение общего прироста населения</a:t>
            </a:r>
          </a:p>
          <a:p>
            <a:pPr eaLnBrk="1" hangingPunct="1"/>
            <a:r>
              <a:rPr lang="ru-RU" sz="2000" smtClean="0"/>
              <a:t>Численность населения страны за 1992 – 2000 год сократилось на 3,5 млн. человек</a:t>
            </a:r>
          </a:p>
          <a:p>
            <a:pPr eaLnBrk="1" hangingPunct="1"/>
            <a:r>
              <a:rPr lang="ru-RU" sz="2000" smtClean="0"/>
              <a:t>В 27 регионах страны число умерших  в 2- 3 раза превышает число родившихся</a:t>
            </a:r>
          </a:p>
          <a:p>
            <a:pPr eaLnBrk="1" hangingPunct="1"/>
            <a:r>
              <a:rPr lang="ru-RU" sz="2000" smtClean="0"/>
              <a:t>Естественный прирост имел место только в 15 регионах ( северокавказские республики, Калмыкии)</a:t>
            </a:r>
          </a:p>
          <a:p>
            <a:pPr eaLnBrk="1" hangingPunct="1"/>
            <a:r>
              <a:rPr lang="ru-RU" sz="2000" smtClean="0"/>
              <a:t>В РФ распространена малодетность, которая не может сохранить демографический потенциал в стране</a:t>
            </a:r>
          </a:p>
          <a:p>
            <a:pPr eaLnBrk="1" hangingPunct="1"/>
            <a:endParaRPr lang="ru-RU" sz="2000" smtClean="0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39750" y="5373688"/>
            <a:ext cx="828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Прогноз: к 2016 году население страны сократится на 10,5 млн. человек и составит 134,4 млн.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235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 build="p"/>
      <p:bldP spid="23557" grpId="0"/>
      <p:bldP spid="2355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4213" y="404813"/>
            <a:ext cx="7920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Демографическая ситуация Саратовской области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557338"/>
            <a:ext cx="8229600" cy="4456112"/>
          </a:xfrm>
        </p:spPr>
        <p:txBody>
          <a:bodyPr/>
          <a:lstStyle/>
          <a:p>
            <a:pPr eaLnBrk="1" hangingPunct="1"/>
            <a:r>
              <a:rPr lang="ru-RU" sz="2800" smtClean="0"/>
              <a:t>В Саратовской области</a:t>
            </a:r>
            <a:r>
              <a:rPr lang="ru-RU" smtClean="0"/>
              <a:t> </a:t>
            </a:r>
            <a:r>
              <a:rPr lang="ru-RU" sz="2800" smtClean="0"/>
              <a:t>проживает 2625,7 тыс.человек (2005 г.)</a:t>
            </a:r>
          </a:p>
          <a:p>
            <a:pPr eaLnBrk="1" hangingPunct="1"/>
            <a:r>
              <a:rPr lang="ru-RU" sz="2800" smtClean="0"/>
              <a:t>Доля населения губернии в общей численности населения России составляет 1,8%.</a:t>
            </a:r>
          </a:p>
          <a:p>
            <a:pPr eaLnBrk="1" hangingPunct="1"/>
            <a:r>
              <a:rPr lang="ru-RU" sz="2800" smtClean="0"/>
              <a:t>Среди республик и областей Приволжского федерального округа наша область стоит на 6 месте.</a:t>
            </a:r>
          </a:p>
        </p:txBody>
      </p:sp>
      <p:pic>
        <p:nvPicPr>
          <p:cNvPr id="21508" name="Picture 4" descr="сара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5368925"/>
            <a:ext cx="1943100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308850" y="7316788"/>
            <a:ext cx="8229600" cy="445611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4000" smtClean="0"/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2339975" y="692150"/>
            <a:ext cx="56165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Демография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908175" y="1628775"/>
            <a:ext cx="5759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051050" y="1700213"/>
            <a:ext cx="6553200" cy="48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i="0">
                <a:effectLst>
                  <a:outerShdw blurRad="38100" dist="38100" dir="2700000" algn="tl">
                    <a:srgbClr val="000000"/>
                  </a:outerShdw>
                </a:effectLst>
              </a:rPr>
              <a:t>( от греч.</a:t>
            </a:r>
            <a:r>
              <a:rPr lang="en-US" sz="2000" b="1" i="0">
                <a:effectLst>
                  <a:outerShdw blurRad="38100" dist="38100" dir="2700000" algn="tl">
                    <a:srgbClr val="000000"/>
                  </a:outerShdw>
                </a:effectLst>
              </a:rPr>
              <a:t> Demos</a:t>
            </a:r>
            <a:r>
              <a:rPr lang="ru-RU" sz="2000" b="1" i="0">
                <a:effectLst>
                  <a:outerShdw blurRad="38100" dist="38100" dir="2700000" algn="tl">
                    <a:srgbClr val="000000"/>
                  </a:outerShdw>
                </a:effectLst>
              </a:rPr>
              <a:t>-народ и </a:t>
            </a:r>
            <a:r>
              <a:rPr lang="en-US" sz="2000" b="1" i="0">
                <a:effectLst>
                  <a:outerShdw blurRad="38100" dist="38100" dir="2700000" algn="tl">
                    <a:srgbClr val="000000"/>
                  </a:outerShdw>
                </a:effectLst>
              </a:rPr>
              <a:t>grapho</a:t>
            </a:r>
            <a:r>
              <a:rPr lang="ru-RU" sz="2000" b="1" i="0">
                <a:effectLst>
                  <a:outerShdw blurRad="38100" dist="38100" dir="2700000" algn="tl">
                    <a:srgbClr val="000000"/>
                  </a:outerShdw>
                </a:effectLst>
              </a:rPr>
              <a:t>-пишу</a:t>
            </a:r>
            <a:r>
              <a:rPr lang="ru-RU" i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ru-RU" sz="3200" b="1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Наука о закономерностях производства населения, изучающая его численность, естественный прирост, возрастной и половой состав.</a:t>
            </a:r>
          </a:p>
          <a:p>
            <a:pPr>
              <a:spcBef>
                <a:spcPct val="50000"/>
              </a:spcBef>
              <a:defRPr/>
            </a:pPr>
            <a:endParaRPr lang="ru-RU" sz="3200" i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2800" i="0">
                <a:effectLst>
                  <a:outerShdw blurRad="38100" dist="38100" dir="2700000" algn="tl">
                    <a:srgbClr val="000000"/>
                  </a:outerShdw>
                </a:effectLst>
              </a:rPr>
              <a:t>Ученых, занимающихся этой наукой называют </a:t>
            </a:r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демографами.</a:t>
            </a:r>
          </a:p>
        </p:txBody>
      </p:sp>
      <p:pic>
        <p:nvPicPr>
          <p:cNvPr id="5126" name="Picture 6" descr="AG00054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5157788"/>
            <a:ext cx="6985000" cy="11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  <p:bldP spid="41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755650" y="404813"/>
            <a:ext cx="76327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Только путём разумного управления демографическими процессами может быть стабилизирована численность мирового населения и достигнута глобальная экологическая цель </a:t>
            </a:r>
            <a:r>
              <a:rPr lang="en-US" sz="28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 </a:t>
            </a:r>
            <a:r>
              <a:rPr lang="ru-RU" sz="28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столетия – устойчивое развитие человечества и природы на Земле</a:t>
            </a:r>
          </a:p>
        </p:txBody>
      </p:sp>
      <p:pic>
        <p:nvPicPr>
          <p:cNvPr id="23555" name="Picture 3" descr="j025448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4343400"/>
            <a:ext cx="208915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Домашнее задание</a:t>
            </a:r>
            <a:br>
              <a:rPr lang="ru-RU" smtClean="0"/>
            </a:br>
            <a:endParaRPr lang="ru-RU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800" b="1" smtClean="0"/>
              <a:t>Учебник с.</a:t>
            </a:r>
            <a:r>
              <a:rPr lang="en-US" sz="1800" b="1" smtClean="0"/>
              <a:t>57</a:t>
            </a:r>
            <a:r>
              <a:rPr lang="ru-RU" sz="1800" b="1" smtClean="0"/>
              <a:t>-</a:t>
            </a:r>
            <a:r>
              <a:rPr lang="en-US" sz="1800" b="1" smtClean="0"/>
              <a:t>66</a:t>
            </a:r>
            <a:r>
              <a:rPr lang="ru-RU" sz="1800" b="1" smtClean="0"/>
              <a:t>,</a:t>
            </a:r>
            <a:r>
              <a:rPr lang="ru-RU" sz="1800" smtClean="0"/>
              <a:t> </a:t>
            </a:r>
            <a:r>
              <a:rPr lang="ru-RU" sz="180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выучить первую десятку стран по численности населения.</a:t>
            </a:r>
          </a:p>
          <a:p>
            <a:pPr eaLnBrk="1" hangingPunct="1"/>
            <a:r>
              <a:rPr lang="ru-RU" sz="180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Допишите в тетради причины, влияющие на изменение ЕП в странах 1 и 2 типов воспроизводства, соответственно;</a:t>
            </a:r>
          </a:p>
          <a:p>
            <a:pPr eaLnBrk="1" hangingPunct="1"/>
            <a:r>
              <a:rPr lang="ru-RU" sz="180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Подготовить доклады или презентации на темы « Типы демографической политики» и «Демографическая ситуация в России и в С</a:t>
            </a:r>
            <a:r>
              <a:rPr lang="ru-RU" sz="180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тавропольском крае</a:t>
            </a:r>
            <a:r>
              <a:rPr lang="ru-RU" sz="180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», сделайте выводы;</a:t>
            </a:r>
          </a:p>
          <a:p>
            <a:pPr eaLnBrk="1" hangingPunct="1"/>
            <a:r>
              <a:rPr lang="ru-RU" sz="180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Навсегда ли сохранятся высокие темпы роста населения в странах Африки, Южной Азии, Латинской Америки?</a:t>
            </a:r>
          </a:p>
          <a:p>
            <a:pPr eaLnBrk="1" hangingPunct="1"/>
            <a:r>
              <a:rPr lang="ru-RU" sz="180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закон, в рамках национального проекта, был принят президентом и правительством России относительно повышения численности населения и начнет финансироваться уже в текущем году? С какой целью он был принят?</a:t>
            </a:r>
          </a:p>
          <a:p>
            <a:pPr eaLnBrk="1" hangingPunct="1"/>
            <a:endParaRPr lang="ru-RU" sz="1800" smtClean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/>
            <a:endParaRPr lang="ru-RU" sz="1800" smtClean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/>
            <a:endParaRPr lang="ru-RU" sz="2800" smtClean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FF"/>
                </a:solidFill>
                <a:latin typeface="Algerian" pitchFamily="82" charset="0"/>
              </a:rPr>
              <a:t>Как изменялась численность жителей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4561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35-40 тыс. лет назад насчитывалось около 1 млн. жителей;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 1900 г. численность превысила уже 1,6 млрд. человек;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К 1960 году она достигла 3 млрд.;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 1987 году на планете появился 5 млрд. житель;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 середине 2006 года на Земле проживало </a:t>
            </a:r>
            <a:r>
              <a:rPr lang="ru-RU" sz="2800" b="1" smtClean="0">
                <a:solidFill>
                  <a:srgbClr val="FF3300"/>
                </a:solidFill>
              </a:rPr>
              <a:t>6 млрд.525 млн. человек.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3188"/>
            <a:ext cx="8964613" cy="5773737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6600CC"/>
                </a:solidFill>
              </a:rPr>
              <a:t>Сейчас</a:t>
            </a:r>
            <a:br>
              <a:rPr lang="ru-RU" b="1" smtClean="0">
                <a:solidFill>
                  <a:srgbClr val="6600CC"/>
                </a:solidFill>
              </a:rPr>
            </a:br>
            <a:r>
              <a:rPr lang="ru-RU" b="1" smtClean="0">
                <a:solidFill>
                  <a:srgbClr val="6600CC"/>
                </a:solidFill>
              </a:rPr>
              <a:t> </a:t>
            </a:r>
            <a:r>
              <a:rPr lang="ru-RU" b="1" u="sng" smtClean="0">
                <a:solidFill>
                  <a:srgbClr val="6600CC"/>
                </a:solidFill>
              </a:rPr>
              <a:t>каждую </a:t>
            </a:r>
            <a:r>
              <a:rPr lang="ru-RU" b="1" u="sng" smtClean="0">
                <a:solidFill>
                  <a:srgbClr val="FF0066"/>
                </a:solidFill>
              </a:rPr>
              <a:t>минуту</a:t>
            </a:r>
            <a:r>
              <a:rPr lang="ru-RU" b="1" smtClean="0">
                <a:solidFill>
                  <a:srgbClr val="6600CC"/>
                </a:solidFill>
              </a:rPr>
              <a:t> население</a:t>
            </a:r>
            <a:br>
              <a:rPr lang="ru-RU" b="1" smtClean="0">
                <a:solidFill>
                  <a:srgbClr val="6600CC"/>
                </a:solidFill>
              </a:rPr>
            </a:br>
            <a:r>
              <a:rPr lang="ru-RU" b="1" smtClean="0">
                <a:solidFill>
                  <a:srgbClr val="6600CC"/>
                </a:solidFill>
              </a:rPr>
              <a:t> земли увеличивается на </a:t>
            </a:r>
            <a:r>
              <a:rPr lang="ru-RU" b="1" smtClean="0">
                <a:solidFill>
                  <a:srgbClr val="FF0066"/>
                </a:solidFill>
              </a:rPr>
              <a:t>150</a:t>
            </a:r>
            <a:r>
              <a:rPr lang="ru-RU" b="1" smtClean="0">
                <a:solidFill>
                  <a:srgbClr val="6600CC"/>
                </a:solidFill>
              </a:rPr>
              <a:t> человек,</a:t>
            </a:r>
            <a:br>
              <a:rPr lang="ru-RU" b="1" smtClean="0">
                <a:solidFill>
                  <a:srgbClr val="6600CC"/>
                </a:solidFill>
              </a:rPr>
            </a:br>
            <a:r>
              <a:rPr lang="ru-RU" b="1" u="sng" smtClean="0">
                <a:solidFill>
                  <a:srgbClr val="6600CC"/>
                </a:solidFill>
              </a:rPr>
              <a:t>каждый </a:t>
            </a:r>
            <a:r>
              <a:rPr lang="ru-RU" b="1" u="sng" smtClean="0">
                <a:solidFill>
                  <a:srgbClr val="FF0066"/>
                </a:solidFill>
              </a:rPr>
              <a:t>день</a:t>
            </a:r>
            <a:r>
              <a:rPr lang="ru-RU" b="1" smtClean="0">
                <a:solidFill>
                  <a:srgbClr val="6600CC"/>
                </a:solidFill>
              </a:rPr>
              <a:t> – на </a:t>
            </a:r>
            <a:r>
              <a:rPr lang="ru-RU" b="1" smtClean="0">
                <a:solidFill>
                  <a:srgbClr val="FF0066"/>
                </a:solidFill>
              </a:rPr>
              <a:t>220 тысяч</a:t>
            </a:r>
            <a:r>
              <a:rPr lang="ru-RU" b="1" smtClean="0">
                <a:solidFill>
                  <a:srgbClr val="6600CC"/>
                </a:solidFill>
              </a:rPr>
              <a:t>,</a:t>
            </a:r>
            <a:br>
              <a:rPr lang="ru-RU" b="1" smtClean="0">
                <a:solidFill>
                  <a:srgbClr val="6600CC"/>
                </a:solidFill>
              </a:rPr>
            </a:br>
            <a:r>
              <a:rPr lang="ru-RU" b="1" u="sng" smtClean="0">
                <a:solidFill>
                  <a:srgbClr val="6600CC"/>
                </a:solidFill>
              </a:rPr>
              <a:t>каждый </a:t>
            </a:r>
            <a:r>
              <a:rPr lang="ru-RU" b="1" u="sng" smtClean="0">
                <a:solidFill>
                  <a:srgbClr val="FF0066"/>
                </a:solidFill>
              </a:rPr>
              <a:t>год</a:t>
            </a:r>
            <a:r>
              <a:rPr lang="ru-RU" b="1" smtClean="0">
                <a:solidFill>
                  <a:srgbClr val="FF0066"/>
                </a:solidFill>
              </a:rPr>
              <a:t> </a:t>
            </a:r>
            <a:r>
              <a:rPr lang="ru-RU" b="1" smtClean="0">
                <a:solidFill>
                  <a:srgbClr val="6600CC"/>
                </a:solidFill>
              </a:rPr>
              <a:t>– на </a:t>
            </a:r>
            <a:r>
              <a:rPr lang="ru-RU" b="1" smtClean="0">
                <a:solidFill>
                  <a:srgbClr val="FF0066"/>
                </a:solidFill>
              </a:rPr>
              <a:t>80 млн.</a:t>
            </a:r>
            <a:r>
              <a:rPr lang="ru-RU" b="1" smtClean="0">
                <a:solidFill>
                  <a:srgbClr val="6600CC"/>
                </a:solidFill>
              </a:rPr>
              <a:t> жителей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611188" y="404813"/>
          <a:ext cx="7561262" cy="4319587"/>
        </p:xfrm>
        <a:graphic>
          <a:graphicData uri="http://schemas.openxmlformats.org/presentationml/2006/ole">
            <p:oleObj spid="_x0000_s1026" name="Диаграмма" r:id="rId3" imgW="9087002" imgH="4086149" progId="MSGraph.Chart.8">
              <p:embed followColorScheme="full"/>
            </p:oleObj>
          </a:graphicData>
        </a:graphic>
      </p:graphicFrame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31913" y="4508500"/>
            <a:ext cx="280828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Прогноз: к середине </a:t>
            </a:r>
            <a:r>
              <a:rPr lang="en-US" sz="24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III </a:t>
            </a:r>
            <a:r>
              <a:rPr lang="ru-RU" sz="24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тысячелетия на Земле будет 9 – 12 млрд. человек.</a:t>
            </a:r>
          </a:p>
        </p:txBody>
      </p:sp>
      <p:pic>
        <p:nvPicPr>
          <p:cNvPr id="1028" name="Picture 4" descr="j018920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5373688"/>
            <a:ext cx="11430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4724400"/>
            <a:ext cx="485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3644900"/>
            <a:ext cx="36195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3644900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950" y="3573463"/>
            <a:ext cx="36195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850" y="4149725"/>
            <a:ext cx="36195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4149725"/>
            <a:ext cx="361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068638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1989138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550" y="1989138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3068638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2492375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492375"/>
            <a:ext cx="36195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950" y="2492375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7625" y="2492375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19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3888" y="2492375"/>
            <a:ext cx="36195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5003800" y="908050"/>
            <a:ext cx="3743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008000"/>
                </a:solidFill>
                <a:latin typeface="Arial Black" pitchFamily="34" charset="0"/>
              </a:rPr>
              <a:t>Демографический взрыв</a:t>
            </a:r>
          </a:p>
        </p:txBody>
      </p:sp>
      <p:pic>
        <p:nvPicPr>
          <p:cNvPr id="1045" name="Picture 21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1989138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" name="Picture 22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288" y="1989138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1989138"/>
            <a:ext cx="3619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3068638"/>
            <a:ext cx="3619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5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3141663"/>
            <a:ext cx="3619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26" descr="J00761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813" y="2060575"/>
            <a:ext cx="36195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170" grpId="0"/>
      <p:bldP spid="7171" grpId="0"/>
      <p:bldP spid="71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55650" y="450850"/>
            <a:ext cx="7993063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Какие регионы являются наиболее многочисленными?</a:t>
            </a: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Как узнать сколько и где проживает людей? Какие известны </a:t>
            </a:r>
          </a:p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способы </a:t>
            </a:r>
          </a:p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определения численности населения?</a:t>
            </a: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Где впервые были проведены переписи населения?</a:t>
            </a: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Когда в отдельных странах стали проводиться переписи?</a:t>
            </a: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Есть ли страны в которых перепись не проводилась никогда?</a:t>
            </a:r>
          </a:p>
          <a:p>
            <a:pPr>
              <a:defRPr/>
            </a:pPr>
            <a:r>
              <a:rPr lang="ru-RU" sz="20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 чем это связано?</a:t>
            </a:r>
          </a:p>
          <a:p>
            <a:pPr>
              <a:defRPr/>
            </a:pPr>
            <a:endParaRPr lang="ru-RU" sz="20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8195" name="Picture 3" descr="AG0005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557338"/>
            <a:ext cx="7129463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AG0005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141663"/>
            <a:ext cx="72739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AG0005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860800"/>
            <a:ext cx="734536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AG0005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5140325"/>
            <a:ext cx="7488237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AG0005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6524625"/>
            <a:ext cx="76327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92275" y="476250"/>
            <a:ext cx="6911975" cy="59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 i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По численности населения выделяют такие крупнейшие страны мира: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ru-RU" sz="2400" i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Китай - 1млрд. 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344 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Индия - 1млрд. 0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95 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США - 2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9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8 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Индонезия - 2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 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Бразилия -1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88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Пакистан - 16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млн. чел.</a:t>
            </a:r>
            <a:endParaRPr lang="en-US" sz="2000" i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Бангладеш – 1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48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Россия – 14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3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Нигерия – 13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Япония – 12</a:t>
            </a:r>
            <a:r>
              <a:rPr lang="en-US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7</a:t>
            </a:r>
            <a:r>
              <a:rPr lang="ru-RU" sz="2000" i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млн. чел.</a:t>
            </a:r>
          </a:p>
        </p:txBody>
      </p:sp>
      <p:pic>
        <p:nvPicPr>
          <p:cNvPr id="9219" name="Picture 3" descr="j025448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4076700"/>
            <a:ext cx="208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j028319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2060575"/>
            <a:ext cx="2159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187450" y="908050"/>
            <a:ext cx="7705725" cy="11731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Воспроизводство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619250" y="2338388"/>
            <a:ext cx="70564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Совокупность процессов рождаемости, смертности и естественного прироста, которые обеспечивают беспрерывное возобновление и смену людских поколений.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498725" y="5002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9838" y="4805363"/>
            <a:ext cx="7064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i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284663" y="4868863"/>
            <a:ext cx="41036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Р, С, ЕП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3132138" y="5229225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700338" y="5876925"/>
            <a:ext cx="4967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ЕП= Р - С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132138" y="5157788"/>
            <a:ext cx="1944687" cy="215900"/>
          </a:xfrm>
          <a:prstGeom prst="rightArrow">
            <a:avLst>
              <a:gd name="adj1" fmla="val 50000"/>
              <a:gd name="adj2" fmla="val 22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/>
      <p:bldP spid="10245" grpId="0"/>
      <p:bldP spid="10246" grpId="0"/>
      <p:bldP spid="10248" grpId="0"/>
      <p:bldP spid="102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FF"/>
                </a:solidFill>
                <a:latin typeface="Arial Black" pitchFamily="34" charset="0"/>
              </a:rPr>
              <a:t>Типы воспроизводства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smtClean="0">
                <a:solidFill>
                  <a:srgbClr val="FF0066"/>
                </a:solidFill>
                <a:latin typeface="Arial Black" pitchFamily="34" charset="0"/>
              </a:rPr>
              <a:t>  1 тип </a:t>
            </a:r>
          </a:p>
          <a:p>
            <a:pPr algn="ctr" eaLnBrk="1" hangingPunct="1">
              <a:buFontTx/>
              <a:buNone/>
              <a:defRPr/>
            </a:pPr>
            <a:r>
              <a:rPr lang="ru-RU" b="1" smtClean="0">
                <a:solidFill>
                  <a:srgbClr val="FF0066"/>
                </a:solidFill>
                <a:latin typeface="Arial Black" pitchFamily="34" charset="0"/>
              </a:rPr>
              <a:t> простой</a:t>
            </a:r>
          </a:p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С- низкая</a:t>
            </a:r>
          </a:p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 –низкая</a:t>
            </a:r>
          </a:p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ЕП -низкий 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Страны -?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smtClean="0">
                <a:solidFill>
                  <a:srgbClr val="FF0066"/>
                </a:solidFill>
                <a:latin typeface="Arial Black" pitchFamily="34" charset="0"/>
              </a:rPr>
              <a:t>2 тип расширенный</a:t>
            </a:r>
          </a:p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 – низкая</a:t>
            </a:r>
          </a:p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 – высокая</a:t>
            </a:r>
          </a:p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ЕП – высокий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Страны -?</a:t>
            </a:r>
          </a:p>
          <a:p>
            <a:pPr eaLnBrk="1" hangingPunct="1">
              <a:buFontTx/>
              <a:buNone/>
              <a:defRPr/>
            </a:pPr>
            <a:endParaRPr lang="ru-RU" b="1" i="1" smtClea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84213" y="4221163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716463" y="4221163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theme1.xml><?xml version="1.0" encoding="utf-8"?>
<a:theme xmlns:a="http://schemas.openxmlformats.org/drawingml/2006/main" name="Шары">
  <a:themeElements>
    <a:clrScheme name="Шары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871</Words>
  <Application>Microsoft Office PowerPoint</Application>
  <PresentationFormat>Экран (4:3)</PresentationFormat>
  <Paragraphs>123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Verdana</vt:lpstr>
      <vt:lpstr>Arial</vt:lpstr>
      <vt:lpstr>Calibri</vt:lpstr>
      <vt:lpstr>Algerian</vt:lpstr>
      <vt:lpstr>Arial Black</vt:lpstr>
      <vt:lpstr>Шары</vt:lpstr>
      <vt:lpstr>Диаграмма Microsoft Graph</vt:lpstr>
      <vt:lpstr> Численность и воспроизводство населения мира </vt:lpstr>
      <vt:lpstr>Слайд 2</vt:lpstr>
      <vt:lpstr>Как изменялась численность жителей</vt:lpstr>
      <vt:lpstr>Сейчас  каждую минуту население  земли увеличивается на 150 человек, каждый день – на 220 тысяч, каждый год – на 80 млн. жителей</vt:lpstr>
      <vt:lpstr>Слайд 5</vt:lpstr>
      <vt:lpstr>Слайд 6</vt:lpstr>
      <vt:lpstr>Слайд 7</vt:lpstr>
      <vt:lpstr>Слайд 8</vt:lpstr>
      <vt:lpstr>Типы воспроизводства</vt:lpstr>
      <vt:lpstr>Слайд 10</vt:lpstr>
      <vt:lpstr>Слайд 11</vt:lpstr>
      <vt:lpstr>ВЫВОД</vt:lpstr>
      <vt:lpstr>Слайд 13</vt:lpstr>
      <vt:lpstr>Слайд 14</vt:lpstr>
      <vt:lpstr>Слайд 15</vt:lpstr>
      <vt:lpstr>Меры демографической политики</vt:lpstr>
      <vt:lpstr>Слайд 17</vt:lpstr>
      <vt:lpstr>Слайд 18</vt:lpstr>
      <vt:lpstr>Слайд 19</vt:lpstr>
      <vt:lpstr>Слайд 20</vt:lpstr>
      <vt:lpstr>Домашнее задание </vt:lpstr>
    </vt:vector>
  </TitlesOfParts>
  <Company>ipkipro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население Земли</dc:title>
  <dc:creator>гость</dc:creator>
  <cp:lastModifiedBy>Admin</cp:lastModifiedBy>
  <cp:revision>24</cp:revision>
  <dcterms:created xsi:type="dcterms:W3CDTF">2006-12-16T10:36:58Z</dcterms:created>
  <dcterms:modified xsi:type="dcterms:W3CDTF">2012-03-23T17:04:50Z</dcterms:modified>
</cp:coreProperties>
</file>