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68" r:id="rId5"/>
    <p:sldId id="259" r:id="rId6"/>
    <p:sldId id="260" r:id="rId7"/>
    <p:sldId id="261" r:id="rId8"/>
    <p:sldId id="262" r:id="rId9"/>
    <p:sldId id="266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1" autoAdjust="0"/>
    <p:restoredTop sz="95041" autoAdjust="0"/>
  </p:normalViewPr>
  <p:slideViewPr>
    <p:cSldViewPr>
      <p:cViewPr>
        <p:scale>
          <a:sx n="66" d="100"/>
          <a:sy n="66" d="100"/>
        </p:scale>
        <p:origin x="-1206" y="-8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123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4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5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26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27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28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29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quarter" idx="2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6AF45F6-0AA3-4AB0-AA39-5EA218BE0C9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84A4C8-9E59-4B77-9DC4-4DF3EA9A0F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5FB7BD-F883-4916-945E-9E1F5B9AA5F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ECCFC0A0-80BC-4D4E-A2BF-3DDC28F0633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9942F4-780F-47A6-8629-487BE2D7985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B858E2-7A2C-48C4-9D3A-D0315817640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BC4C9F-3851-48EB-BC2B-0A78E658619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F6C35B-E2E6-4E70-9C1B-94314C364B8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785F0A-A043-4DE5-ACD9-AF400752445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23F2CA-0B14-4B9C-B0B9-84E967CDA2D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074EE8-D49A-4838-9C8C-54ED468FAF5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738D34-3E96-421E-B8C9-E2F086048E2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4099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2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04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10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79359F41-769E-4AA2-957A-F5BB149D65E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110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11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0207_norvegia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2988" y="333375"/>
            <a:ext cx="7129462" cy="1223963"/>
          </a:xfrm>
        </p:spPr>
        <p:txBody>
          <a:bodyPr/>
          <a:lstStyle/>
          <a:p>
            <a:r>
              <a:rPr lang="ru-RU" sz="6600" dirty="0">
                <a:latin typeface="Kartika" pitchFamily="18" charset="0"/>
                <a:ea typeface="MS Gothic" pitchFamily="49" charset="-128"/>
              </a:rPr>
              <a:t>НОРВЕГИЯ</a:t>
            </a:r>
          </a:p>
        </p:txBody>
      </p:sp>
      <p:pic>
        <p:nvPicPr>
          <p:cNvPr id="2054" name="Picture 6" descr="герб копи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1700213"/>
            <a:ext cx="2551112" cy="4464050"/>
          </a:xfrm>
          <a:prstGeom prst="rect">
            <a:avLst/>
          </a:prstGeom>
          <a:noFill/>
        </p:spPr>
      </p:pic>
      <p:pic>
        <p:nvPicPr>
          <p:cNvPr id="2055" name="Picture 7" descr="800px-Flag_of_Norwa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638" y="2636838"/>
            <a:ext cx="3946525" cy="2871787"/>
          </a:xfrm>
          <a:prstGeom prst="rect">
            <a:avLst/>
          </a:prstGeom>
          <a:noFill/>
        </p:spPr>
      </p:pic>
      <p:sp>
        <p:nvSpPr>
          <p:cNvPr id="8" name="Рамка 7"/>
          <p:cNvSpPr/>
          <p:nvPr/>
        </p:nvSpPr>
        <p:spPr>
          <a:xfrm>
            <a:off x="3428992" y="6357958"/>
            <a:ext cx="3143272" cy="500042"/>
          </a:xfrm>
          <a:prstGeom prst="fram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Prezentacii</a:t>
            </a:r>
            <a:r>
              <a:rPr lang="en-US" dirty="0" smtClean="0">
                <a:solidFill>
                  <a:schemeClr val="tx1"/>
                </a:solidFill>
              </a:rPr>
              <a:t>/com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25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75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2" name="Picture 12" descr="Norvay_Geiranger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315200"/>
          </a:xfrm>
        </p:spPr>
      </p:pic>
      <p:sp>
        <p:nvSpPr>
          <p:cNvPr id="204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692275" y="0"/>
            <a:ext cx="6130925" cy="1431925"/>
          </a:xfrm>
        </p:spPr>
        <p:txBody>
          <a:bodyPr/>
          <a:lstStyle/>
          <a:p>
            <a:r>
              <a:rPr lang="ru-RU"/>
              <a:t>Природа и климат</a:t>
            </a:r>
          </a:p>
        </p:txBody>
      </p:sp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250825" y="1700213"/>
            <a:ext cx="8696325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 sz="2400" b="1"/>
              <a:t>Главное богатство страны – уникальные ландшафты с фьордами, шхерами, горами и долинами, чистейшая вода и тишина. В стране 18 заповедников, около 1300 заповедных районов, 86 мест имеют статус охраняемой территории. Благодаря теплым ветрам и влиянию Гольфстрима норвежская зима довольно мягкая. Но между районами есть большие различия. На западе зимой температура нередко колеблется около 0С, а в заполярной области Финнмарк она опускается до -50С. Летом среднесуточные температуры на побережье составляют +10–15С, в Осло – +17–18С, в Бергене – +15С, хотя последние годы часто бывает и до +30С.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9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norway_dogs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315200"/>
          </a:xfrm>
          <a:noFill/>
          <a:ln/>
        </p:spPr>
      </p:pic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250825" y="333375"/>
            <a:ext cx="8569325" cy="649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 sz="2000" b="1">
                <a:solidFill>
                  <a:srgbClr val="000000"/>
                </a:solidFill>
              </a:rPr>
              <a:t>Климат Норвегии умеренный океанический, на крайнем севере — субарктический. На фьельдах — ледники (площадь около 3 тыс. кв.км), значительное оледенение на о-вах Шпицбергена. Самая большая  горная река - Гломма. Озера занимают около 4% территории Норвегии. Леса преимущественно таежные, на крайнем юге — широколиственные, покрывают 27% территории страны. На севере и на вершинах фьельдов — тундра и</a:t>
            </a:r>
          </a:p>
          <a:p>
            <a:pPr algn="just"/>
            <a:r>
              <a:rPr lang="ru-RU" sz="2000" b="1">
                <a:solidFill>
                  <a:srgbClr val="000000"/>
                </a:solidFill>
              </a:rPr>
              <a:t>                                                                                                лесотундра. </a:t>
            </a:r>
          </a:p>
          <a:p>
            <a:pPr algn="just"/>
            <a:endParaRPr lang="ru-RU" sz="2000" b="1">
              <a:solidFill>
                <a:srgbClr val="000000"/>
              </a:solidFill>
            </a:endParaRPr>
          </a:p>
          <a:p>
            <a:pPr algn="just"/>
            <a:endParaRPr lang="ru-RU" sz="2000" b="1">
              <a:solidFill>
                <a:srgbClr val="000000"/>
              </a:solidFill>
            </a:endParaRPr>
          </a:p>
          <a:p>
            <a:pPr algn="just"/>
            <a:endParaRPr lang="ru-RU" sz="2000" b="1">
              <a:solidFill>
                <a:srgbClr val="000000"/>
              </a:solidFill>
            </a:endParaRPr>
          </a:p>
          <a:p>
            <a:pPr algn="just"/>
            <a:endParaRPr lang="ru-RU" sz="2000" b="1">
              <a:solidFill>
                <a:srgbClr val="000000"/>
              </a:solidFill>
            </a:endParaRPr>
          </a:p>
          <a:p>
            <a:pPr algn="just"/>
            <a:endParaRPr lang="ru-RU" sz="2000" b="1">
              <a:solidFill>
                <a:srgbClr val="000000"/>
              </a:solidFill>
            </a:endParaRPr>
          </a:p>
          <a:p>
            <a:pPr algn="just"/>
            <a:endParaRPr lang="ru-RU" sz="2000" b="1">
              <a:solidFill>
                <a:srgbClr val="000000"/>
              </a:solidFill>
            </a:endParaRPr>
          </a:p>
          <a:p>
            <a:pPr algn="just"/>
            <a:r>
              <a:rPr lang="ru-RU" sz="2000" b="1">
                <a:solidFill>
                  <a:srgbClr val="000000"/>
                </a:solidFill>
              </a:rPr>
              <a:t>Крупные национальные парки: Бергефьелль, Южно-Шпицбергенский, Северо-Западный Шпицберген, Северо-Восточный Свальбард. Сохраняется приполярная фауна: песец, норвежский лемминг, полярные птицы (в т. ч. норвежская гага), в лесах — норвежский лесной кот. Омывающие Норвегию моря богаты рыбой (треска, макрель, сельдь).</a:t>
            </a:r>
          </a:p>
          <a:p>
            <a:endParaRPr lang="ru-RU" sz="20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lm_norwa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173913"/>
          </a:xfrm>
          <a:noFill/>
          <a:ln/>
        </p:spPr>
      </p:pic>
      <p:sp>
        <p:nvSpPr>
          <p:cNvPr id="6152" name="Rectangle 8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51" name="Picture 7" descr="Безымянный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789463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7" name="Picture 9" descr="Ulvik_Hardangerfjord_Norway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539750" y="1700213"/>
            <a:ext cx="8083550" cy="478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 sz="2800"/>
              <a:t>Королевство Норвегия (Kongeriket Norge), государство в Северной Европе, в Скандинавии. Столица Норвегии – Осло. Норвегии принадлежит арх. Шпицберген (вкл. о. Медвежий) в Северном Ледовитом океане и о. Ян-Майен в северной части Атлантического океана, а также о. Буве у берегов Антарктиды. Площадь 387 тыс км2 (включая острова). Численность населения около 4,55 млн человек (2003).</a:t>
            </a:r>
          </a:p>
          <a:p>
            <a:pPr algn="just"/>
            <a:endParaRPr lang="ru-RU" sz="2800"/>
          </a:p>
        </p:txBody>
      </p:sp>
      <p:sp>
        <p:nvSpPr>
          <p:cNvPr id="7179" name="Rectangle 11"/>
          <p:cNvSpPr>
            <a:spLocks noGrp="1" noRot="1" noChangeArrowheads="1"/>
          </p:cNvSpPr>
          <p:nvPr>
            <p:ph type="title"/>
          </p:nvPr>
        </p:nvSpPr>
        <p:spPr>
          <a:xfrm>
            <a:off x="3059113" y="0"/>
            <a:ext cx="3455987" cy="1431925"/>
          </a:xfrm>
          <a:noFill/>
          <a:ln/>
        </p:spPr>
        <p:txBody>
          <a:bodyPr/>
          <a:lstStyle/>
          <a:p>
            <a:r>
              <a:rPr lang="ru-RU"/>
              <a:t>Норвегия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8" grpId="0"/>
      <p:bldP spid="717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5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8" name="Picture 4" descr="NorvegiaBergen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684213" y="1268413"/>
            <a:ext cx="7848600" cy="478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 sz="2800" b="1"/>
              <a:t>Площадь территории Норвегии 385,2 тыс. кв. км. По размерам занимает второе место (после Швеции) среди скандинавских стран. </a:t>
            </a:r>
          </a:p>
          <a:p>
            <a:pPr algn="just"/>
            <a:endParaRPr lang="ru-RU" sz="2800" b="1"/>
          </a:p>
          <a:p>
            <a:pPr algn="just"/>
            <a:endParaRPr lang="ru-RU" sz="2800" b="1"/>
          </a:p>
          <a:p>
            <a:pPr algn="just"/>
            <a:r>
              <a:rPr lang="ru-RU" sz="2800" b="1"/>
              <a:t>Протяженность границы с Россией составляет 196 км, с Финляндией – 727 км, со Швецией – 1619 км. Длина береговой линии – 2650 км, а с учетом фьордов и мелких островов – 25 148 км.</a:t>
            </a:r>
            <a:r>
              <a:rPr lang="ru-RU" sz="28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oslo_norway_2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9588"/>
          </a:xfrm>
          <a:noFill/>
          <a:ln/>
        </p:spPr>
      </p:pic>
      <p:sp>
        <p:nvSpPr>
          <p:cNvPr id="8197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501650" y="260350"/>
            <a:ext cx="8642350" cy="1168400"/>
          </a:xfrm>
        </p:spPr>
        <p:txBody>
          <a:bodyPr/>
          <a:lstStyle/>
          <a:p>
            <a:r>
              <a:rPr lang="ru-RU" sz="4000"/>
              <a:t> </a:t>
            </a:r>
            <a:r>
              <a:rPr lang="ru-RU" sz="2800"/>
              <a:t>Государственное устройство Норвегии.</a:t>
            </a:r>
            <a:br>
              <a:rPr lang="ru-RU" sz="2800"/>
            </a:br>
            <a:endParaRPr lang="ru-RU" sz="2800"/>
          </a:p>
        </p:txBody>
      </p:sp>
      <p:sp>
        <p:nvSpPr>
          <p:cNvPr id="8195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250825" y="1196975"/>
            <a:ext cx="8569325" cy="5399088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endParaRPr lang="ru-RU" sz="2400"/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/>
              <a:t>    В Норвегии конституционная монархия, действует конституция 1814 года. Король является главой государства и исполнительной власти. 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ru-RU" sz="2400" b="1"/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/>
              <a:t>   Он назначает правительство (Государственный совет) и премьер-министра. Премьер-министром назначается лидер партии, победившей на выборах в парламент. Законодательная власть — стортинг, состоит из двух палат, лагтинга и одельстинга. Депутаты избираются всеобщим голосованием.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ru-RU" sz="2400" b="1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/>
              <a:t>    Административно-государственное устройство Норвегии -19 фюльке (губерний).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1000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/>
      <p:bldP spid="819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30" name="Picture 14" descr="norway_oslo_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9221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2627313" y="0"/>
            <a:ext cx="3754437" cy="1196975"/>
          </a:xfrm>
        </p:spPr>
        <p:txBody>
          <a:bodyPr/>
          <a:lstStyle/>
          <a:p>
            <a:r>
              <a:rPr lang="ru-RU"/>
              <a:t>Население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179388" y="1052513"/>
            <a:ext cx="8964612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 sz="2400" b="1"/>
              <a:t>Норвегия - мононациональная страна: норвежцы составляют 98%. Национальные меньшинства — саами (около 20 тыс чел.), квены (норвежские финны), шведы. </a:t>
            </a:r>
          </a:p>
          <a:p>
            <a:pPr algn="just"/>
            <a:endParaRPr lang="ru-RU" sz="2400" b="1"/>
          </a:p>
          <a:p>
            <a:pPr algn="just"/>
            <a:r>
              <a:rPr lang="ru-RU" sz="2400" b="1"/>
              <a:t>Официальный язык — норвежский. Классический литературный норвежский язык — риксмол — сложился на базе датского языка. Господствующая религия — евангелическое лютеранство (87,8 % верующих). </a:t>
            </a:r>
          </a:p>
          <a:p>
            <a:pPr algn="just"/>
            <a:endParaRPr lang="ru-RU" sz="2400" b="1"/>
          </a:p>
          <a:p>
            <a:pPr algn="just"/>
            <a:r>
              <a:rPr lang="ru-RU" sz="2400" b="1"/>
              <a:t>Плотность населения 14,0 чел./кв.км. Свыше 1/5 населения сосредоточено на юге Норвегии, на узкой прибрежной полосе вокруг Осло-фьорда (1/2) и Тронхеймс-фьорда. Городское население — 80%, в т. ч. свыше 1/5 в столичной агломерации.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/>
      <p:bldP spid="92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8" name="Picture 8" descr="NorvegiaOslo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0245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2771775" y="-242888"/>
            <a:ext cx="3754438" cy="1431926"/>
          </a:xfrm>
        </p:spPr>
        <p:txBody>
          <a:bodyPr/>
          <a:lstStyle/>
          <a:p>
            <a:r>
              <a:rPr lang="ru-RU"/>
              <a:t>Экономика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323850" y="923925"/>
            <a:ext cx="8640763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 sz="2400" b="1">
                <a:solidFill>
                  <a:srgbClr val="000000"/>
                </a:solidFill>
              </a:rPr>
              <a:t>В Норвегии ВНП на душу населения в настоящее время 34 310 долл. на душу населения. В значительной степени благосостояние зависит от нефте-,газодобывающей и нефтеперерабатывающей промышленности. С середины 1990-х гг. Норвегия</a:t>
            </a:r>
            <a:r>
              <a:rPr lang="ru-RU" sz="2400" b="1"/>
              <a:t> становится вторым в мире, после Саудовской Аравии, экспортером нефти. Около половины экспортных и 1/10 часть правительственных доходов приносит торговля нефтью и газом. Более четверти всех норвежских инвестиций приходится на строительство буровых платформ в Северном море, к Западу от Бергена, где расположено одно из самых крупных месторождений природного газа. Норвежцами построена самая большая в мире буровая платформа, водоизмещением в 1 млн т и высотой 465 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/>
      <p:bldP spid="1024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NorvegiaOslo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9588"/>
          </a:xfrm>
          <a:noFill/>
          <a:ln/>
        </p:spPr>
      </p:pic>
      <p:sp>
        <p:nvSpPr>
          <p:cNvPr id="11267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179388" y="404813"/>
            <a:ext cx="8569325" cy="6119812"/>
          </a:xfrm>
        </p:spPr>
        <p:txBody>
          <a:bodyPr/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000" b="1"/>
              <a:t>    </a:t>
            </a:r>
            <a:r>
              <a:rPr lang="ru-RU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Норвегия располагает большим гидроэнергетическим потенциалом (по производству электроэнергии на душу населения страна занимает первое место в мире), леса, месторождениями железа, меди, цинка, свинца, никеля, титана, молибдена, серебра, мрамора, гранита.</a:t>
            </a:r>
          </a:p>
          <a:p>
            <a:pPr algn="just">
              <a:lnSpc>
                <a:spcPct val="90000"/>
              </a:lnSpc>
            </a:pPr>
            <a:endParaRPr lang="ru-RU" sz="20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Треть произведенной в Норвегии электроэнергии, потребляется металлургической промышленностью. </a:t>
            </a:r>
            <a:r>
              <a:rPr lang="ru-RU" sz="2000" b="1"/>
              <a:t>Норвегия — самый крупный в Европе производитель алюминия и магния. Самое большое в Европе месторождение титановой руды расположено на юго-западе Норвегии.</a:t>
            </a:r>
          </a:p>
          <a:p>
            <a:pPr algn="just">
              <a:lnSpc>
                <a:spcPct val="90000"/>
              </a:lnSpc>
            </a:pPr>
            <a:endParaRPr lang="ru-RU" sz="2000" b="1"/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000" b="1"/>
              <a:t>    Машиностроение специализируется на производстве оборудования для нефте- и газодобывающей и нефтеперерабатывающей отрасли. Платформы поставляются и в другие страны. Другая важная отрасль машиностроения — судостроение. Основная часть промышленного потенциала Норвегии сосредоточена на юге страны (4/5 промышленной продукции); около 9/10 промышленных предприятий страны сосредоточено в портовых городах.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0207_norvegia_3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315200"/>
          </a:xfrm>
          <a:noFill/>
          <a:ln/>
        </p:spPr>
      </p:pic>
      <p:sp>
        <p:nvSpPr>
          <p:cNvPr id="225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63713" y="0"/>
            <a:ext cx="5915025" cy="1431925"/>
          </a:xfrm>
        </p:spPr>
        <p:txBody>
          <a:bodyPr/>
          <a:lstStyle/>
          <a:p>
            <a:r>
              <a:rPr lang="ru-RU"/>
              <a:t>Промышленность</a:t>
            </a:r>
          </a:p>
        </p:txBody>
      </p:sp>
      <p:sp>
        <p:nvSpPr>
          <p:cNvPr id="22531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0" y="1412875"/>
            <a:ext cx="9144000" cy="5111750"/>
          </a:xfrm>
        </p:spPr>
        <p:txBody>
          <a:bodyPr/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     </a:t>
            </a:r>
            <a:r>
              <a:rPr lang="ru-RU" sz="2400" b="1"/>
              <a:t>Промышленность Норвегии отличается очень неравномерным размещением. Подавляющая часть промышленного потенциала страны приходится на предприятия южных областей - Эстланна, Сёрланна и Вестланна, которые дают 4/5 всей промышленной продукции. Примерно 1/10 приходится на область Трение-лаг. На обширной территории Северной Норвегии производится ныне не более 1/10 промышленной продукции страны.</a:t>
            </a:r>
          </a:p>
          <a:p>
            <a:pPr algn="just">
              <a:lnSpc>
                <a:spcPct val="90000"/>
              </a:lnSpc>
            </a:pPr>
            <a:endParaRPr lang="ru-RU" sz="2400" b="1"/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/>
              <a:t>    Почти 9/10 промышленных предприятий Норвегии сосредоточено в портовых городах. Это облегчает и удешевляет доставку сырья и отгрузку готовой продукции.</a:t>
            </a:r>
          </a:p>
          <a:p>
            <a:pPr>
              <a:lnSpc>
                <a:spcPct val="90000"/>
              </a:lnSpc>
            </a:pPr>
            <a:endParaRPr lang="ru-RU" sz="24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1" grpId="0" build="p"/>
    </p:bldLst>
  </p:timing>
</p:sld>
</file>

<file path=ppt/theme/theme1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90</TotalTime>
  <Words>859</Words>
  <Application>Microsoft Office PowerPoint</Application>
  <PresentationFormat>Экран (4:3)</PresentationFormat>
  <Paragraphs>43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Arial Black</vt:lpstr>
      <vt:lpstr>Times New Roman</vt:lpstr>
      <vt:lpstr>Wingdings</vt:lpstr>
      <vt:lpstr>Kartika</vt:lpstr>
      <vt:lpstr>MS Gothic</vt:lpstr>
      <vt:lpstr>Трава</vt:lpstr>
      <vt:lpstr>НОРВЕГИЯ</vt:lpstr>
      <vt:lpstr>Слайд 2</vt:lpstr>
      <vt:lpstr>Норвегия</vt:lpstr>
      <vt:lpstr>Слайд 4</vt:lpstr>
      <vt:lpstr> Государственное устройство Норвегии. </vt:lpstr>
      <vt:lpstr>Население</vt:lpstr>
      <vt:lpstr>Экономика</vt:lpstr>
      <vt:lpstr>Слайд 8</vt:lpstr>
      <vt:lpstr>Промышленность</vt:lpstr>
      <vt:lpstr>Природа и климат</vt:lpstr>
      <vt:lpstr>Слайд 11</vt:lpstr>
    </vt:vector>
  </TitlesOfParts>
  <Company>hc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НОРВЕГИЯ</dc:title>
  <dc:creator>Elena</dc:creator>
  <cp:lastModifiedBy>Admin</cp:lastModifiedBy>
  <cp:revision>15</cp:revision>
  <dcterms:created xsi:type="dcterms:W3CDTF">2008-09-11T17:18:11Z</dcterms:created>
  <dcterms:modified xsi:type="dcterms:W3CDTF">2012-03-02T12:00:55Z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000800a410000000000001023620</vt:lpwstr>
  </property>
</Properties>
</file>