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0EB9"/>
    <a:srgbClr val="136B17"/>
    <a:srgbClr val="0B7C02"/>
    <a:srgbClr val="1E5560"/>
    <a:srgbClr val="1E07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B1313C-5D11-4D0B-ABB0-4F9AA9C39FB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08D851-7A79-4FF0-A6B7-45AC0278E8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285992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Теории эмоций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Психические теории эмоций: Теория когнитивного диссонанса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00240"/>
            <a:ext cx="3214710" cy="35099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 разряду когнитивистских может быть отнесена и информационная концепция эмоций </a:t>
            </a:r>
            <a:r>
              <a:rPr lang="ru-RU" sz="5200" dirty="0" smtClean="0">
                <a:solidFill>
                  <a:srgbClr val="C20EB9"/>
                </a:solidFill>
              </a:rPr>
              <a:t>П. В. Симонова.</a:t>
            </a:r>
            <a:endParaRPr lang="ru-RU" sz="5200" dirty="0">
              <a:solidFill>
                <a:srgbClr val="C20EB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357298"/>
            <a:ext cx="5343532" cy="4724400"/>
          </a:xfrm>
        </p:spPr>
        <p:txBody>
          <a:bodyPr>
            <a:normAutofit fontScale="85000" lnSpcReduction="20000"/>
          </a:bodyPr>
          <a:lstStyle/>
          <a:p>
            <a:pPr hangingPunct="0"/>
            <a:r>
              <a:rPr lang="ru-RU" dirty="0" smtClean="0"/>
              <a:t>Подход В. П. Симонова был реализован в формуле</a:t>
            </a:r>
          </a:p>
          <a:p>
            <a:pPr hangingPunct="0"/>
            <a:r>
              <a:rPr lang="ru-RU" sz="5200" b="1" dirty="0" smtClean="0">
                <a:solidFill>
                  <a:srgbClr val="136B17"/>
                </a:solidFill>
              </a:rPr>
              <a:t>Э = П (И</a:t>
            </a:r>
            <a:r>
              <a:rPr lang="ru-RU" sz="5200" b="1" baseline="-25000" dirty="0" smtClean="0">
                <a:solidFill>
                  <a:srgbClr val="136B17"/>
                </a:solidFill>
              </a:rPr>
              <a:t>н </a:t>
            </a:r>
            <a:r>
              <a:rPr lang="ru-RU" sz="5200" b="1" dirty="0" smtClean="0">
                <a:solidFill>
                  <a:srgbClr val="136B17"/>
                </a:solidFill>
              </a:rPr>
              <a:t>- </a:t>
            </a:r>
            <a:r>
              <a:rPr lang="ru-RU" sz="5200" b="1" dirty="0" err="1" smtClean="0">
                <a:solidFill>
                  <a:srgbClr val="136B17"/>
                </a:solidFill>
              </a:rPr>
              <a:t>И</a:t>
            </a:r>
            <a:r>
              <a:rPr lang="ru-RU" sz="5200" b="1" baseline="-25000" dirty="0" err="1" smtClean="0">
                <a:solidFill>
                  <a:srgbClr val="136B17"/>
                </a:solidFill>
              </a:rPr>
              <a:t>с</a:t>
            </a:r>
            <a:r>
              <a:rPr lang="ru-RU" sz="5200" b="1" dirty="0" smtClean="0">
                <a:solidFill>
                  <a:srgbClr val="136B17"/>
                </a:solidFill>
              </a:rPr>
              <a:t>),</a:t>
            </a:r>
            <a:endParaRPr lang="ru-RU" sz="5200" dirty="0" smtClean="0">
              <a:solidFill>
                <a:srgbClr val="136B17"/>
              </a:solidFill>
            </a:endParaRPr>
          </a:p>
          <a:p>
            <a:pPr hangingPunct="0"/>
            <a:r>
              <a:rPr lang="ru-RU" dirty="0" smtClean="0"/>
              <a:t>где:</a:t>
            </a:r>
          </a:p>
          <a:p>
            <a:pPr hangingPunct="0"/>
            <a:r>
              <a:rPr lang="ru-RU" dirty="0" smtClean="0"/>
              <a:t>Э — эмоция, ее сила и качество;</a:t>
            </a:r>
          </a:p>
          <a:p>
            <a:pPr hangingPunct="0"/>
            <a:r>
              <a:rPr lang="ru-RU" dirty="0" smtClean="0"/>
              <a:t>П — величина и специфика актуальной потребности;</a:t>
            </a:r>
          </a:p>
          <a:p>
            <a:pPr hangingPunct="0"/>
            <a:r>
              <a:rPr lang="ru-RU" dirty="0" smtClean="0"/>
              <a:t>И</a:t>
            </a:r>
            <a:r>
              <a:rPr lang="ru-RU" baseline="-25000" dirty="0" smtClean="0"/>
              <a:t>н</a:t>
            </a:r>
            <a:r>
              <a:rPr lang="ru-RU" dirty="0" smtClean="0"/>
              <a:t> — информация, необходимая для удовлетворения актуальной потребности;</a:t>
            </a:r>
          </a:p>
          <a:p>
            <a:pPr hangingPunct="0"/>
            <a:r>
              <a:rPr lang="ru-RU" dirty="0" err="1" smtClean="0"/>
              <a:t>И</a:t>
            </a:r>
            <a:r>
              <a:rPr lang="ru-RU" baseline="-25000" dirty="0" err="1" smtClean="0"/>
              <a:t>с</a:t>
            </a:r>
            <a:r>
              <a:rPr lang="ru-RU" dirty="0" smtClean="0"/>
              <a:t> — существующая информация, т. е. те сведения, которыми человек располагает в данный момент.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Итог: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86800" cy="528641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До настоящего времени единой точки зрения на природу эмоций не существует. По-прежнему интенсивно проводятся исследования, направленные на изучение эмоций. Накопленный в настоящее время экспериментальный и теоретический материал позволяет говорить о двойственной природе эмоций. С одной стороны — это </a:t>
            </a:r>
            <a:r>
              <a:rPr lang="ru-RU" dirty="0" smtClean="0">
                <a:solidFill>
                  <a:srgbClr val="C20EB9"/>
                </a:solidFill>
              </a:rPr>
              <a:t>субъективные факторы, </a:t>
            </a:r>
            <a:r>
              <a:rPr lang="ru-RU" dirty="0" smtClean="0"/>
              <a:t>к которым относят различные психические явления, в том числе когнитивные процессы, особенности организации системы ценностей человека и др. С другой стороны, эмоции определяются </a:t>
            </a:r>
            <a:r>
              <a:rPr lang="ru-RU" dirty="0" smtClean="0">
                <a:solidFill>
                  <a:srgbClr val="C20EB9"/>
                </a:solidFill>
              </a:rPr>
              <a:t>физиологическими особенностями </a:t>
            </a:r>
            <a:r>
              <a:rPr lang="ru-RU" dirty="0" smtClean="0"/>
              <a:t>индивида. Можно утверждать что эмоции возникают в результате воздействия определенного </a:t>
            </a:r>
            <a:r>
              <a:rPr lang="ru-RU" dirty="0" smtClean="0">
                <a:solidFill>
                  <a:srgbClr val="C20EB9"/>
                </a:solidFill>
              </a:rPr>
              <a:t>раздражителя, </a:t>
            </a:r>
            <a:r>
              <a:rPr lang="ru-RU" dirty="0" smtClean="0"/>
              <a:t>а их появление есть не что иное, как проявление механизмов адаптации человека и регуляции его поведения. Мы также можем предположить, что эмоции сформировались в процессе </a:t>
            </a:r>
            <a:r>
              <a:rPr lang="ru-RU" dirty="0" smtClean="0">
                <a:solidFill>
                  <a:srgbClr val="C20EB9"/>
                </a:solidFill>
              </a:rPr>
              <a:t>эволюции</a:t>
            </a:r>
            <a:r>
              <a:rPr lang="ru-RU" dirty="0" smtClean="0"/>
              <a:t> животного мира и максимального уровня развития они достигли у человека, поскольку у него они представлены предметно на уровне чувств.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B7C02"/>
                </a:solidFill>
              </a:rPr>
              <a:t>Физиологические теории эмоций</a:t>
            </a:r>
            <a:endParaRPr lang="ru-RU" dirty="0">
              <a:solidFill>
                <a:srgbClr val="0B7C0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71546"/>
            <a:ext cx="4572032" cy="500063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В течение длительного времени психологи пытались решить вопрос о природе эмоций. В Х</a:t>
            </a:r>
            <a:r>
              <a:rPr lang="en-US" sz="2000" dirty="0" smtClean="0"/>
              <a:t>VIII</a:t>
            </a:r>
            <a:r>
              <a:rPr lang="ru-RU" sz="2000" dirty="0" smtClean="0"/>
              <a:t>-Х</a:t>
            </a:r>
            <a:r>
              <a:rPr lang="en-US" sz="2000" dirty="0" smtClean="0"/>
              <a:t>I</a:t>
            </a:r>
            <a:r>
              <a:rPr lang="ru-RU" sz="2000" dirty="0" smtClean="0"/>
              <a:t>Х вв. не было единой точки зрения на данную проблему. Самой распространенной была </a:t>
            </a:r>
            <a:r>
              <a:rPr lang="ru-RU" sz="2000" dirty="0" smtClean="0">
                <a:solidFill>
                  <a:srgbClr val="7030A0"/>
                </a:solidFill>
              </a:rPr>
              <a:t>интеллектуалистическая позиция, </a:t>
            </a:r>
            <a:r>
              <a:rPr lang="ru-RU" sz="2000" dirty="0" smtClean="0"/>
              <a:t>которая строилась на утверждении о том, что органические проявления эмоций — это </a:t>
            </a:r>
            <a:r>
              <a:rPr lang="ru-RU" sz="2000" i="1" dirty="0" smtClean="0">
                <a:solidFill>
                  <a:srgbClr val="7030A0"/>
                </a:solidFill>
              </a:rPr>
              <a:t>следствие психических явлений</a:t>
            </a:r>
            <a:r>
              <a:rPr lang="ru-RU" sz="2000" dirty="0" smtClean="0"/>
              <a:t>. Наиболее четкую формулировку этой теории дал И. Ф. Гербарт.</a:t>
            </a:r>
            <a:endParaRPr lang="ru-RU" sz="2000" dirty="0"/>
          </a:p>
        </p:txBody>
      </p:sp>
      <p:pic>
        <p:nvPicPr>
          <p:cNvPr id="1027" name="Picture 3" descr="D:\Мои документы\Аня.doc\Новая папка (2)\Гербар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500174"/>
            <a:ext cx="2384243" cy="34290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29124" y="5429264"/>
            <a:ext cx="4583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И.Ф. Гербарт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B7C02"/>
                </a:solidFill>
              </a:rPr>
              <a:t>Физиологические теории эмоций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 его мнению, эмоции — это прежде всего изменения, характеризующиеся непосредственным влиянием </a:t>
            </a:r>
            <a:r>
              <a:rPr lang="ru-RU" dirty="0" smtClean="0">
                <a:solidFill>
                  <a:srgbClr val="7030A0"/>
                </a:solidFill>
              </a:rPr>
              <a:t>чувств</a:t>
            </a:r>
            <a:r>
              <a:rPr lang="ru-RU" dirty="0" smtClean="0"/>
              <a:t> на течение представлений и, в некоторой степени, влиянием последних на чувства, а органические процессы являются лишь следствием эмоций.</a:t>
            </a:r>
          </a:p>
          <a:p>
            <a:endParaRPr lang="ru-RU" dirty="0"/>
          </a:p>
        </p:txBody>
      </p:sp>
      <p:pic>
        <p:nvPicPr>
          <p:cNvPr id="2050" name="Picture 2" descr="D:\Мои документы\Аня.doc\Новая папка (2)\Вунд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285860"/>
            <a:ext cx="2588444" cy="40400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5429264"/>
            <a:ext cx="3203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 Вундт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B7C02"/>
                </a:solidFill>
              </a:rPr>
              <a:t>Физиологические теории эмоций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4286280" cy="564360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В 1872 г. Ч. Дарвин опубликовал книгу </a:t>
            </a:r>
            <a:r>
              <a:rPr lang="ru-RU" sz="2400" dirty="0" smtClean="0">
                <a:solidFill>
                  <a:srgbClr val="7030A0"/>
                </a:solidFill>
              </a:rPr>
              <a:t>«Выражение эмоций у человека и животных», </a:t>
            </a:r>
            <a:r>
              <a:rPr lang="ru-RU" sz="2400" dirty="0" smtClean="0"/>
              <a:t>которая явилась поворотным пунктом в понимании связи биологических и психологических явлений, в том числе и в отношении эмоций.</a:t>
            </a:r>
          </a:p>
          <a:p>
            <a:pPr algn="just"/>
            <a:r>
              <a:rPr lang="ru-RU" sz="2400" dirty="0" smtClean="0"/>
              <a:t>Данные наблюдения легли в основу теории эмоций, которая получила название </a:t>
            </a:r>
            <a:r>
              <a:rPr lang="ru-RU" sz="2400" i="1" dirty="0" smtClean="0">
                <a:solidFill>
                  <a:srgbClr val="7030A0"/>
                </a:solidFill>
              </a:rPr>
              <a:t>эволюционной.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3074" name="Picture 2" descr="D:\Мои документы\Аня.doc\Новая папка (2)\Дарвин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357298"/>
            <a:ext cx="2357454" cy="32293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4857760"/>
            <a:ext cx="45720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Чарльз Дарвин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4290556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20EB9"/>
                </a:solidFill>
              </a:rPr>
              <a:t>Теория Джемса-Ланге</a:t>
            </a:r>
            <a:endParaRPr lang="ru-RU" dirty="0">
              <a:solidFill>
                <a:srgbClr val="C20EB9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285728"/>
            <a:ext cx="4292241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1E07C9"/>
                </a:solidFill>
              </a:rPr>
              <a:t>Теория кеннона-барда</a:t>
            </a:r>
            <a:endParaRPr lang="ru-RU" dirty="0">
              <a:solidFill>
                <a:srgbClr val="1E07C9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928670"/>
            <a:ext cx="3571900" cy="471490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/>
              <a:t>Возникновение эмоций обусловлено вызываемыми </a:t>
            </a:r>
            <a:r>
              <a:rPr lang="ru-RU" sz="2000" dirty="0" smtClean="0">
                <a:solidFill>
                  <a:srgbClr val="7030A0"/>
                </a:solidFill>
              </a:rPr>
              <a:t>внешними воздействиями </a:t>
            </a:r>
            <a:r>
              <a:rPr lang="ru-RU" sz="2000" dirty="0" smtClean="0"/>
              <a:t>изменениями как в произвольной двигательной сфере, так и в сфере непроизвольных актов, например деятельности сердечнососудистой системы. </a:t>
            </a:r>
          </a:p>
          <a:p>
            <a:pPr algn="just"/>
            <a:r>
              <a:rPr lang="ru-RU" sz="2000" dirty="0" smtClean="0"/>
              <a:t>Сначала под действием внешних </a:t>
            </a:r>
            <a:r>
              <a:rPr lang="ru-RU" sz="2000" dirty="0" smtClean="0">
                <a:solidFill>
                  <a:srgbClr val="7030A0"/>
                </a:solidFill>
              </a:rPr>
              <a:t>стимулов</a:t>
            </a:r>
            <a:r>
              <a:rPr lang="ru-RU" sz="2000" dirty="0" smtClean="0"/>
              <a:t> происходят характерные для эмоций изменения в организме и лишь затем, как их следствие, возникает сама эмоция.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43372" y="785794"/>
            <a:ext cx="4857784" cy="5857916"/>
          </a:xfrm>
        </p:spPr>
        <p:txBody>
          <a:bodyPr>
            <a:noAutofit/>
          </a:bodyPr>
          <a:lstStyle/>
          <a:p>
            <a:pPr algn="just"/>
            <a:r>
              <a:rPr lang="ru-RU" sz="1700" dirty="0" smtClean="0">
                <a:solidFill>
                  <a:srgbClr val="7030A0"/>
                </a:solidFill>
              </a:rPr>
              <a:t>Альтернативную</a:t>
            </a:r>
            <a:r>
              <a:rPr lang="ru-RU" sz="1700" dirty="0" smtClean="0"/>
              <a:t> точку зрения на соотношение органических и эмоциональных процессов выска­зал У. Кэннон. </a:t>
            </a:r>
          </a:p>
          <a:p>
            <a:pPr algn="just"/>
            <a:r>
              <a:rPr lang="ru-RU" sz="1700" dirty="0" smtClean="0"/>
              <a:t>Самым сильным аргументом Кэннона против теории Джемса—</a:t>
            </a:r>
            <a:r>
              <a:rPr lang="ru-RU" sz="1700" dirty="0" err="1" smtClean="0"/>
              <a:t>Ланге</a:t>
            </a:r>
            <a:r>
              <a:rPr lang="ru-RU" sz="1700" dirty="0" smtClean="0"/>
              <a:t> оказался проведенный им эксперимент, в результате которого было обнаружено, что искусственно вызы­ваемое прекращение поступления органических сигналов в головной мозг не пред­отвращает возникновение эмоций. Позже П. Бард показал, что на самом деле и телесные изменения, и эмоцио­нальные переживания, связанные с ними, возникают почти одновременно, а из всех структур головного мозга собственно с эмоциями более всего функциональ­но связан даже не сам таламус, а гипоталамус и центральные части лимбической системы. 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lip_image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85728"/>
            <a:ext cx="7429552" cy="6572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теория Линдсея—</a:t>
            </a:r>
            <a:r>
              <a:rPr lang="ru-RU" dirty="0" err="1" smtClean="0"/>
              <a:t>Хебба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Психоорганическая теория эмоций (так условно стали называть концепции Джемса—</a:t>
            </a:r>
            <a:r>
              <a:rPr lang="ru-RU" sz="2400" dirty="0" err="1" smtClean="0"/>
              <a:t>Ланге</a:t>
            </a:r>
            <a:r>
              <a:rPr lang="ru-RU" sz="2400" dirty="0" smtClean="0"/>
              <a:t> и Кэннона—Барда) получила дальнейшее развитие под влиянием электрофизиологических исследований мозга. В результате проводимых экспериментальных исследований возникла активационная теория </a:t>
            </a:r>
            <a:r>
              <a:rPr lang="ru-RU" sz="2400" dirty="0" smtClean="0">
                <a:solidFill>
                  <a:srgbClr val="7030A0"/>
                </a:solidFill>
              </a:rPr>
              <a:t>Линдсея—</a:t>
            </a:r>
            <a:r>
              <a:rPr lang="ru-RU" sz="2400" dirty="0" err="1" smtClean="0">
                <a:solidFill>
                  <a:srgbClr val="7030A0"/>
                </a:solidFill>
              </a:rPr>
              <a:t>Хебба</a:t>
            </a:r>
            <a:r>
              <a:rPr lang="ru-RU" sz="2400" dirty="0" smtClean="0"/>
              <a:t>. Согласно этой теории, эмоциональные состояния определяются влиянием </a:t>
            </a:r>
            <a:r>
              <a:rPr lang="ru-RU" sz="2400" dirty="0" smtClean="0">
                <a:solidFill>
                  <a:srgbClr val="7030A0"/>
                </a:solidFill>
              </a:rPr>
              <a:t>ретикулярной формации </a:t>
            </a:r>
            <a:r>
              <a:rPr lang="ru-RU" sz="2400" dirty="0" smtClean="0"/>
              <a:t>нижней части ствола головного мозга, поскольку эта структура отвечает за уровень активности организма.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Психические теории эмоций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35785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Д. О. Хеббу </a:t>
            </a:r>
            <a:r>
              <a:rPr lang="ru-RU" sz="2400" dirty="0" smtClean="0"/>
              <a:t>удалось экспериментальным путем получить кривую, выражающую </a:t>
            </a:r>
            <a:r>
              <a:rPr lang="ru-RU" sz="2400" dirty="0" smtClean="0">
                <a:solidFill>
                  <a:srgbClr val="7030A0"/>
                </a:solidFill>
              </a:rPr>
              <a:t>зависимость </a:t>
            </a:r>
            <a:r>
              <a:rPr lang="ru-RU" sz="2400" dirty="0" smtClean="0"/>
              <a:t>между уровнем эмоционального возбуждения человека и успешностью его практической деятельности. </a:t>
            </a:r>
          </a:p>
          <a:p>
            <a:pPr algn="just"/>
            <a:r>
              <a:rPr lang="ru-RU" sz="2400" dirty="0" smtClean="0"/>
              <a:t>Отдельную группу теорий составляют воззрения, раскрывающие </a:t>
            </a:r>
            <a:r>
              <a:rPr lang="ru-RU" sz="2400" dirty="0" smtClean="0">
                <a:solidFill>
                  <a:srgbClr val="7030A0"/>
                </a:solidFill>
              </a:rPr>
              <a:t>природу эмоций через когнитивные факторы, т. е. мышление и сознание.</a:t>
            </a:r>
          </a:p>
          <a:p>
            <a:pPr algn="just"/>
            <a:r>
              <a:rPr lang="ru-RU" sz="2400" dirty="0" smtClean="0"/>
              <a:t>В первую очередь среди них следует отметить теорию когнитивного диссонанса </a:t>
            </a:r>
            <a:r>
              <a:rPr lang="ru-RU" sz="2400" dirty="0" smtClean="0">
                <a:solidFill>
                  <a:srgbClr val="0B7C02"/>
                </a:solidFill>
              </a:rPr>
              <a:t>Л. Фестингера.</a:t>
            </a:r>
            <a:r>
              <a:rPr lang="ru-RU" sz="2400" dirty="0" smtClean="0"/>
              <a:t> Ее основным понятием является </a:t>
            </a:r>
            <a:r>
              <a:rPr lang="ru-RU" sz="2400" i="1" dirty="0" smtClean="0"/>
              <a:t>диссонанс.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Диссонанс</a:t>
            </a:r>
            <a:r>
              <a:rPr lang="ru-RU" sz="2400" dirty="0" smtClean="0"/>
              <a:t> — это отрицательное эмоциональное состояние, возникающее в ситуации, когда субъект располагает психологически противоречивой информацией об объекте.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Психические теории эмоций: Теория когнитивного диссонанса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4422"/>
            <a:ext cx="3338506" cy="403860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rgbClr val="FF0000"/>
                </a:solidFill>
              </a:rPr>
              <a:t>С. Шехтер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smtClean="0"/>
              <a:t>раскрыл роль памяти и мотивации человека в эмоциональных процессах. Концепция эмоций, предложенная С. Шехтером, получила название </a:t>
            </a:r>
            <a:r>
              <a:rPr lang="ru-RU" dirty="0" smtClean="0">
                <a:solidFill>
                  <a:srgbClr val="7030A0"/>
                </a:solidFill>
              </a:rPr>
              <a:t>когнитивно-физиологической.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clip_image002пе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00430" y="1214422"/>
            <a:ext cx="5476880" cy="52864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731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Теории эмоций</vt:lpstr>
      <vt:lpstr>Физиологические теории эмоций</vt:lpstr>
      <vt:lpstr>Физиологические теории эмоций</vt:lpstr>
      <vt:lpstr>Физиологические теории эмоций</vt:lpstr>
      <vt:lpstr>Слайд 5</vt:lpstr>
      <vt:lpstr>Слайд 6</vt:lpstr>
      <vt:lpstr>теория Линдсея—Хебба. </vt:lpstr>
      <vt:lpstr>Психические теории эмоций</vt:lpstr>
      <vt:lpstr>Психические теории эмоций: Теория когнитивного диссонанса</vt:lpstr>
      <vt:lpstr>Психические теории эмоций: Теория когнитивного диссонанса</vt:lpstr>
      <vt:lpstr>Итог: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Теории эмоций</dc:title>
  <dc:creator>Liaksej</dc:creator>
  <cp:lastModifiedBy>Анюня</cp:lastModifiedBy>
  <cp:revision>13</cp:revision>
  <dcterms:created xsi:type="dcterms:W3CDTF">2009-05-16T13:49:26Z</dcterms:created>
  <dcterms:modified xsi:type="dcterms:W3CDTF">2012-04-14T17:50:32Z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324535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