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95" d="100"/>
          <a:sy n="95" d="100"/>
        </p:scale>
        <p:origin x="-44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31D0B0-6744-4717-A630-1EB505AD0201}" type="datetimeFigureOut">
              <a:rPr lang="ru-RU" smtClean="0"/>
              <a:pPr/>
              <a:t>22.04.2011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68BE04-74BD-45E6-8A12-CAC72876BF72}"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A68BE04-74BD-45E6-8A12-CAC72876BF72}" type="slidenum">
              <a:rPr lang="ru-RU" smtClean="0"/>
              <a:pPr/>
              <a:t>4</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A68BE04-74BD-45E6-8A12-CAC72876BF72}" type="slidenum">
              <a:rPr lang="ru-RU" smtClean="0"/>
              <a:pPr/>
              <a:t>10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39E8C27B-E201-4825-ACCC-2AF9A31092DE}" type="datetimeFigureOut">
              <a:rPr lang="ru-RU" smtClean="0"/>
              <a:pPr/>
              <a:t>22.04.2011</a:t>
            </a:fld>
            <a:endParaRPr lang="ru-RU" dirty="0"/>
          </a:p>
        </p:txBody>
      </p:sp>
      <p:sp>
        <p:nvSpPr>
          <p:cNvPr id="20" name="Нижний колонтитул 19"/>
          <p:cNvSpPr>
            <a:spLocks noGrp="1"/>
          </p:cNvSpPr>
          <p:nvPr>
            <p:ph type="ftr" sz="quarter" idx="11"/>
          </p:nvPr>
        </p:nvSpPr>
        <p:spPr/>
        <p:txBody>
          <a:bodyPr/>
          <a:lstStyle>
            <a:extLst/>
          </a:lstStyle>
          <a:p>
            <a:endParaRPr lang="ru-RU" dirty="0"/>
          </a:p>
        </p:txBody>
      </p:sp>
      <p:sp>
        <p:nvSpPr>
          <p:cNvPr id="10" name="Номер слайда 9"/>
          <p:cNvSpPr>
            <a:spLocks noGrp="1"/>
          </p:cNvSpPr>
          <p:nvPr>
            <p:ph type="sldNum" sz="quarter" idx="12"/>
          </p:nvPr>
        </p:nvSpPr>
        <p:spPr/>
        <p:txBody>
          <a:bodyPr/>
          <a:lstStyle>
            <a:extLst/>
          </a:lstStyle>
          <a:p>
            <a:fld id="{9E94329F-89DD-40FD-960E-1111F74F9311}" type="slidenum">
              <a:rPr lang="ru-RU" smtClean="0"/>
              <a:pPr/>
              <a:t>‹#›</a:t>
            </a:fld>
            <a:endParaRPr lang="ru-RU" dirty="0"/>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9E8C27B-E201-4825-ACCC-2AF9A31092DE}" type="datetimeFigureOut">
              <a:rPr lang="ru-RU" smtClean="0"/>
              <a:pPr/>
              <a:t>22.04.2011</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9E94329F-89DD-40FD-960E-1111F74F9311}"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9E8C27B-E201-4825-ACCC-2AF9A31092DE}" type="datetimeFigureOut">
              <a:rPr lang="ru-RU" smtClean="0"/>
              <a:pPr/>
              <a:t>22.04.2011</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9E94329F-89DD-40FD-960E-1111F74F9311}"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9E8C27B-E201-4825-ACCC-2AF9A31092DE}" type="datetimeFigureOut">
              <a:rPr lang="ru-RU" smtClean="0"/>
              <a:pPr/>
              <a:t>22.04.2011</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9E94329F-89DD-40FD-960E-1111F74F9311}"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39E8C27B-E201-4825-ACCC-2AF9A31092DE}" type="datetimeFigureOut">
              <a:rPr lang="ru-RU" smtClean="0"/>
              <a:pPr/>
              <a:t>22.04.2011</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9E94329F-89DD-40FD-960E-1111F74F9311}" type="slidenum">
              <a:rPr lang="ru-RU" smtClean="0"/>
              <a:pPr/>
              <a:t>‹#›</a:t>
            </a:fld>
            <a:endParaRPr lang="ru-RU" dirty="0"/>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9E8C27B-E201-4825-ACCC-2AF9A31092DE}" type="datetimeFigureOut">
              <a:rPr lang="ru-RU" smtClean="0"/>
              <a:pPr/>
              <a:t>22.04.2011</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9E94329F-89DD-40FD-960E-1111F74F9311}"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39E8C27B-E201-4825-ACCC-2AF9A31092DE}" type="datetimeFigureOut">
              <a:rPr lang="ru-RU" smtClean="0"/>
              <a:pPr/>
              <a:t>22.04.2011</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9E94329F-89DD-40FD-960E-1111F74F9311}"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39E8C27B-E201-4825-ACCC-2AF9A31092DE}" type="datetimeFigureOut">
              <a:rPr lang="ru-RU" smtClean="0"/>
              <a:pPr/>
              <a:t>22.04.2011</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9E94329F-89DD-40FD-960E-1111F74F9311}"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Дата 1"/>
          <p:cNvSpPr>
            <a:spLocks noGrp="1"/>
          </p:cNvSpPr>
          <p:nvPr>
            <p:ph type="dt" sz="half" idx="10"/>
          </p:nvPr>
        </p:nvSpPr>
        <p:spPr/>
        <p:txBody>
          <a:bodyPr/>
          <a:lstStyle>
            <a:extLst/>
          </a:lstStyle>
          <a:p>
            <a:fld id="{39E8C27B-E201-4825-ACCC-2AF9A31092DE}" type="datetimeFigureOut">
              <a:rPr lang="ru-RU" smtClean="0"/>
              <a:pPr/>
              <a:t>22.04.2011</a:t>
            </a:fld>
            <a:endParaRPr lang="ru-RU" dirty="0"/>
          </a:p>
        </p:txBody>
      </p:sp>
      <p:sp>
        <p:nvSpPr>
          <p:cNvPr id="3" name="Нижний колонтитул 2"/>
          <p:cNvSpPr>
            <a:spLocks noGrp="1"/>
          </p:cNvSpPr>
          <p:nvPr>
            <p:ph type="ftr" sz="quarter" idx="11"/>
          </p:nvPr>
        </p:nvSpPr>
        <p:spPr/>
        <p:txBody>
          <a:bodyPr/>
          <a:lstStyle>
            <a:extLst/>
          </a:lstStyle>
          <a:p>
            <a:endParaRPr lang="ru-RU" dirty="0"/>
          </a:p>
        </p:txBody>
      </p:sp>
      <p:sp>
        <p:nvSpPr>
          <p:cNvPr id="4" name="Номер слайда 3"/>
          <p:cNvSpPr>
            <a:spLocks noGrp="1"/>
          </p:cNvSpPr>
          <p:nvPr>
            <p:ph type="sldNum" sz="quarter" idx="12"/>
          </p:nvPr>
        </p:nvSpPr>
        <p:spPr/>
        <p:txBody>
          <a:bodyPr/>
          <a:lstStyle>
            <a:extLst/>
          </a:lstStyle>
          <a:p>
            <a:fld id="{9E94329F-89DD-40FD-960E-1111F74F9311}" type="slidenum">
              <a:rPr lang="ru-RU" smtClean="0"/>
              <a:pPr/>
              <a:t>‹#›</a:t>
            </a:fld>
            <a:endParaRPr lang="ru-RU" dirty="0"/>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9E8C27B-E201-4825-ACCC-2AF9A31092DE}" type="datetimeFigureOut">
              <a:rPr lang="ru-RU" smtClean="0"/>
              <a:pPr/>
              <a:t>22.04.2011</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9E94329F-89DD-40FD-960E-1111F74F9311}"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39E8C27B-E201-4825-ACCC-2AF9A31092DE}" type="datetimeFigureOut">
              <a:rPr lang="ru-RU" smtClean="0"/>
              <a:pPr/>
              <a:t>22.04.2011</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9E94329F-89DD-40FD-960E-1111F74F9311}" type="slidenum">
              <a:rPr lang="ru-RU" smtClean="0"/>
              <a:pPr/>
              <a:t>‹#›</a:t>
            </a:fld>
            <a:endParaRPr lang="ru-RU" dirty="0"/>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dirty="0"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9E8C27B-E201-4825-ACCC-2AF9A31092DE}" type="datetimeFigureOut">
              <a:rPr lang="ru-RU" smtClean="0"/>
              <a:pPr/>
              <a:t>22.04.2011</a:t>
            </a:fld>
            <a:endParaRPr lang="ru-RU" dirty="0"/>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dirty="0"/>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E94329F-89DD-40FD-960E-1111F74F9311}" type="slidenum">
              <a:rPr lang="ru-RU" smtClean="0"/>
              <a:pPr/>
              <a:t>‹#›</a:t>
            </a:fld>
            <a:endParaRPr lang="ru-RU" dirty="0"/>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9600" dirty="0" smtClean="0"/>
              <a:t>Древний Рим</a:t>
            </a:r>
            <a:endParaRPr lang="ru-RU" sz="9600" dirty="0"/>
          </a:p>
        </p:txBody>
      </p:sp>
      <p:sp>
        <p:nvSpPr>
          <p:cNvPr id="3" name="Подзаголовок 2"/>
          <p:cNvSpPr>
            <a:spLocks noGrp="1"/>
          </p:cNvSpPr>
          <p:nvPr>
            <p:ph type="subTitle" idx="1"/>
          </p:nvPr>
        </p:nvSpPr>
        <p:spPr>
          <a:xfrm>
            <a:off x="2143108" y="2786058"/>
            <a:ext cx="6143668" cy="1643074"/>
          </a:xfrm>
        </p:spPr>
        <p:txBody>
          <a:bodyPr>
            <a:noAutofit/>
          </a:bodyPr>
          <a:lstStyle/>
          <a:p>
            <a:r>
              <a:rPr lang="ru-RU" sz="4000" dirty="0" smtClean="0"/>
              <a:t>От </a:t>
            </a:r>
            <a:r>
              <a:rPr lang="ru-RU" sz="4400" dirty="0" smtClean="0"/>
              <a:t>начала</a:t>
            </a:r>
            <a:r>
              <a:rPr lang="ru-RU" sz="4000" dirty="0" smtClean="0"/>
              <a:t> до конца. </a:t>
            </a:r>
            <a:endParaRPr lang="ru-RU"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Тарквиний Гордый</a:t>
            </a:r>
            <a:endParaRPr lang="ru-RU" dirty="0"/>
          </a:p>
        </p:txBody>
      </p:sp>
      <p:sp>
        <p:nvSpPr>
          <p:cNvPr id="3" name="Содержимое 2"/>
          <p:cNvSpPr>
            <a:spLocks noGrp="1"/>
          </p:cNvSpPr>
          <p:nvPr>
            <p:ph idx="1"/>
          </p:nvPr>
        </p:nvSpPr>
        <p:spPr>
          <a:xfrm>
            <a:off x="4643438" y="1447800"/>
            <a:ext cx="4290250" cy="4800600"/>
          </a:xfrm>
        </p:spPr>
        <p:txBody>
          <a:bodyPr>
            <a:normAutofit fontScale="70000" lnSpcReduction="20000"/>
          </a:bodyPr>
          <a:lstStyle/>
          <a:p>
            <a:r>
              <a:rPr lang="ru-RU" dirty="0" smtClean="0"/>
              <a:t>Преемником </a:t>
            </a:r>
            <a:r>
              <a:rPr lang="ru-RU" dirty="0" err="1" smtClean="0"/>
              <a:t>Сервия</a:t>
            </a:r>
            <a:r>
              <a:rPr lang="ru-RU" dirty="0" smtClean="0"/>
              <a:t> Туллия стал Тарквиний Гордый, сын Тарквиния </a:t>
            </a:r>
            <a:r>
              <a:rPr lang="ru-RU" dirty="0" err="1" smtClean="0"/>
              <a:t>Приска</a:t>
            </a:r>
            <a:r>
              <a:rPr lang="ru-RU" dirty="0" smtClean="0"/>
              <a:t>, следовательно, этруск. Власть он захватывает убийством своего тестя (Тарквиний был женат на дочери С. Туллия, Туллии). Его правление носило деспотический характер: он не считался с мнением сената, прибегал к казням, изгнаниям и конфискациям. Когда Тарквиний был изгнан из Рима, этруски пытались оказать ему помощь и восстановить на троне.</a:t>
            </a:r>
            <a:endParaRPr lang="ru-RU" dirty="0"/>
          </a:p>
        </p:txBody>
      </p:sp>
      <p:pic>
        <p:nvPicPr>
          <p:cNvPr id="6146" name="Picture 2" descr="D:\школа\668661_3.jpg"/>
          <p:cNvPicPr>
            <a:picLocks noChangeAspect="1" noChangeArrowheads="1"/>
          </p:cNvPicPr>
          <p:nvPr/>
        </p:nvPicPr>
        <p:blipFill>
          <a:blip r:embed="rId3"/>
          <a:srcRect/>
          <a:stretch>
            <a:fillRect/>
          </a:stretch>
        </p:blipFill>
        <p:spPr bwMode="auto">
          <a:xfrm>
            <a:off x="1785918" y="1714488"/>
            <a:ext cx="2421151" cy="2674944"/>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t>Ранняя Римская Республика (509—265 гг. до н. э.)</a:t>
            </a:r>
            <a:br>
              <a:rPr lang="ru-RU" dirty="0" smtClean="0"/>
            </a:br>
            <a:endParaRPr lang="ru-RU" dirty="0"/>
          </a:p>
        </p:txBody>
      </p:sp>
      <p:sp>
        <p:nvSpPr>
          <p:cNvPr id="3" name="Содержимое 2"/>
          <p:cNvSpPr>
            <a:spLocks noGrp="1"/>
          </p:cNvSpPr>
          <p:nvPr>
            <p:ph idx="1"/>
          </p:nvPr>
        </p:nvSpPr>
        <p:spPr>
          <a:xfrm>
            <a:off x="4500562" y="1447800"/>
            <a:ext cx="4433126" cy="4800600"/>
          </a:xfrm>
        </p:spPr>
        <p:txBody>
          <a:bodyPr>
            <a:normAutofit fontScale="47500" lnSpcReduction="20000"/>
          </a:bodyPr>
          <a:lstStyle/>
          <a:p>
            <a:pPr>
              <a:buNone/>
            </a:pPr>
            <a:r>
              <a:rPr lang="ru-RU" dirty="0" smtClean="0"/>
              <a:t>Ранняя история Рима отмечена господством родовой аристократии, патрициев, кроме которых никто не мог заседать в Сенате. Им подчинялись плебеи, являвшиеся, возможно, потомками побежденного народа. Однако не исключено, что по происхождению патриции были просто богатыми землевладельцами, организовавшимися в кланы, и присвоившими привилегии высшей касты. Власть избранного царя ограничивалась Сенатом и собранием кланов, которая даровала царю после избрания </a:t>
            </a:r>
            <a:r>
              <a:rPr lang="ru-RU" dirty="0" err="1" smtClean="0"/>
              <a:t>imperium</a:t>
            </a:r>
            <a:r>
              <a:rPr lang="ru-RU" dirty="0" smtClean="0"/>
              <a:t> (верховную власть). Плебеям не дозволялось носить оружие, их браки не признавались законными — эти меры были рассчитаны на то, чтобы оставить их без защиты, без поддержки семьи и родовой организации.[9] Так как Рим был самым северным форпостом латинских племен, соседствующим с этрусской цивилизацией, римское аристократическое образование напоминало спартанское особым вниманием к патриотизму, дисциплине, смелости и военному мастерству.</a:t>
            </a:r>
            <a:endParaRPr lang="ru-RU" dirty="0"/>
          </a:p>
        </p:txBody>
      </p:sp>
      <p:pic>
        <p:nvPicPr>
          <p:cNvPr id="7170" name="Picture 2" descr="D:\школа\220px-Roman_SPQR_banner.svg.png"/>
          <p:cNvPicPr>
            <a:picLocks noChangeAspect="1" noChangeArrowheads="1"/>
          </p:cNvPicPr>
          <p:nvPr/>
        </p:nvPicPr>
        <p:blipFill>
          <a:blip r:embed="rId2"/>
          <a:srcRect/>
          <a:stretch>
            <a:fillRect/>
          </a:stretch>
        </p:blipFill>
        <p:spPr bwMode="auto">
          <a:xfrm>
            <a:off x="1643042" y="1857364"/>
            <a:ext cx="2818091" cy="2228854"/>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Завоевание Римом Италии</a:t>
            </a:r>
            <a:endParaRPr lang="ru-RU" dirty="0"/>
          </a:p>
        </p:txBody>
      </p:sp>
      <p:sp>
        <p:nvSpPr>
          <p:cNvPr id="3" name="Содержимое 2"/>
          <p:cNvSpPr>
            <a:spLocks noGrp="1"/>
          </p:cNvSpPr>
          <p:nvPr>
            <p:ph idx="1"/>
          </p:nvPr>
        </p:nvSpPr>
        <p:spPr>
          <a:xfrm>
            <a:off x="1000100" y="1447800"/>
            <a:ext cx="7933588" cy="4800600"/>
          </a:xfrm>
        </p:spPr>
        <p:txBody>
          <a:bodyPr>
            <a:normAutofit fontScale="32500" lnSpcReduction="20000"/>
          </a:bodyPr>
          <a:lstStyle/>
          <a:p>
            <a:r>
              <a:rPr lang="ru-RU" dirty="0" smtClean="0"/>
              <a:t>После превращения Рима в республику началась территориальная экспансия римлян. Первоначально их основными противниками на севере были этруски, на северо-востоке — </a:t>
            </a:r>
            <a:r>
              <a:rPr lang="ru-RU" dirty="0" err="1" smtClean="0"/>
              <a:t>сабины</a:t>
            </a:r>
            <a:r>
              <a:rPr lang="ru-RU" dirty="0" smtClean="0"/>
              <a:t>, на востоке — </a:t>
            </a:r>
            <a:r>
              <a:rPr lang="ru-RU" dirty="0" err="1" smtClean="0"/>
              <a:t>эквы</a:t>
            </a:r>
            <a:r>
              <a:rPr lang="ru-RU" dirty="0" smtClean="0"/>
              <a:t> и на юго-востоке — </a:t>
            </a:r>
            <a:r>
              <a:rPr lang="ru-RU" dirty="0" err="1" smtClean="0"/>
              <a:t>вольски</a:t>
            </a:r>
            <a:r>
              <a:rPr lang="ru-RU" dirty="0" smtClean="0"/>
              <a:t>.[12]</a:t>
            </a:r>
          </a:p>
          <a:p>
            <a:endParaRPr lang="ru-RU" dirty="0" smtClean="0"/>
          </a:p>
          <a:p>
            <a:r>
              <a:rPr lang="ru-RU" dirty="0" smtClean="0"/>
              <a:t>В 509—506 до н. э. Рим отразил наступление этрусков, выступивших в поддержку свергнутого Тарквиния Гордого, а в 499—493 до н. э. одержал верх над </a:t>
            </a:r>
            <a:r>
              <a:rPr lang="ru-RU" dirty="0" err="1" smtClean="0"/>
              <a:t>Арицийской</a:t>
            </a:r>
            <a:r>
              <a:rPr lang="ru-RU" dirty="0" smtClean="0"/>
              <a:t> федерацией латинских городов (Первая Латинская война), заключив с ней союз на условиях невмешательства во внутренние дела друг друга, взаимной военной помощи и равенства при разделе добычи. Это позволило римлянам начать серию войн с </a:t>
            </a:r>
            <a:r>
              <a:rPr lang="ru-RU" dirty="0" err="1" smtClean="0"/>
              <a:t>сабинами</a:t>
            </a:r>
            <a:r>
              <a:rPr lang="ru-RU" dirty="0" smtClean="0"/>
              <a:t>, </a:t>
            </a:r>
            <a:r>
              <a:rPr lang="ru-RU" dirty="0" err="1" smtClean="0"/>
              <a:t>вольсками</a:t>
            </a:r>
            <a:r>
              <a:rPr lang="ru-RU" dirty="0" smtClean="0"/>
              <a:t>, </a:t>
            </a:r>
            <a:r>
              <a:rPr lang="ru-RU" dirty="0" err="1" smtClean="0"/>
              <a:t>эквами</a:t>
            </a:r>
            <a:r>
              <a:rPr lang="ru-RU" dirty="0" smtClean="0"/>
              <a:t> и могущественными </a:t>
            </a:r>
            <a:r>
              <a:rPr lang="ru-RU" dirty="0" err="1" smtClean="0"/>
              <a:t>южноэтрусскими</a:t>
            </a:r>
            <a:r>
              <a:rPr lang="ru-RU" dirty="0" smtClean="0"/>
              <a:t> поселениями.</a:t>
            </a:r>
          </a:p>
          <a:p>
            <a:endParaRPr lang="ru-RU" dirty="0" smtClean="0"/>
          </a:p>
          <a:p>
            <a:r>
              <a:rPr lang="ru-RU" dirty="0" smtClean="0"/>
              <a:t>Укрепление внешнеполитических позиций римлян в Средней Италии было прервано нашествием галлов, которые в 390 до н. э. разгромили римскую армию у реки </a:t>
            </a:r>
            <a:r>
              <a:rPr lang="ru-RU" dirty="0" err="1" smtClean="0"/>
              <a:t>Аллия</a:t>
            </a:r>
            <a:r>
              <a:rPr lang="ru-RU" dirty="0" smtClean="0"/>
              <a:t>, захватили и сожгли Рим; римляне укрылись в Капитолии. Хотя галлы вскоре покинули город, влияние римлян в </a:t>
            </a:r>
            <a:r>
              <a:rPr lang="ru-RU" dirty="0" err="1" smtClean="0"/>
              <a:t>Лации</a:t>
            </a:r>
            <a:r>
              <a:rPr lang="ru-RU" dirty="0" smtClean="0"/>
              <a:t> значительно ослабло; союз с </a:t>
            </a:r>
            <a:r>
              <a:rPr lang="ru-RU" dirty="0" err="1" smtClean="0"/>
              <a:t>латинами</a:t>
            </a:r>
            <a:r>
              <a:rPr lang="ru-RU" dirty="0" smtClean="0"/>
              <a:t> фактически распался, против Рима возобновили войну </a:t>
            </a:r>
            <a:r>
              <a:rPr lang="ru-RU" dirty="0" err="1" smtClean="0"/>
              <a:t>вольски</a:t>
            </a:r>
            <a:r>
              <a:rPr lang="ru-RU" dirty="0" smtClean="0"/>
              <a:t>, этруски и </a:t>
            </a:r>
            <a:r>
              <a:rPr lang="ru-RU" dirty="0" err="1" smtClean="0"/>
              <a:t>эквы</a:t>
            </a:r>
            <a:r>
              <a:rPr lang="ru-RU" dirty="0" smtClean="0"/>
              <a:t>. Однако римлянам удалось отразить натиск соседних племен. После нового галльского вторжения в </a:t>
            </a:r>
            <a:r>
              <a:rPr lang="ru-RU" dirty="0" err="1" smtClean="0"/>
              <a:t>Лаций</a:t>
            </a:r>
            <a:r>
              <a:rPr lang="ru-RU" dirty="0" smtClean="0"/>
              <a:t> </a:t>
            </a:r>
            <a:r>
              <a:rPr lang="ru-RU" dirty="0" err="1" smtClean="0"/>
              <a:t>в</a:t>
            </a:r>
            <a:r>
              <a:rPr lang="ru-RU" dirty="0" smtClean="0"/>
              <a:t> 360 до н. э. возродился римско-латинский союз (358 до н. э.). К середине IV в. до н. э. Рим уже имел полный контроль над </a:t>
            </a:r>
            <a:r>
              <a:rPr lang="ru-RU" dirty="0" err="1" smtClean="0"/>
              <a:t>Лацием</a:t>
            </a:r>
            <a:r>
              <a:rPr lang="ru-RU" dirty="0" smtClean="0"/>
              <a:t> и Южной Этрурией и продолжил экспансию в другие районы Италии. В 343 до н. э. жители </a:t>
            </a:r>
            <a:r>
              <a:rPr lang="ru-RU" dirty="0" err="1" smtClean="0"/>
              <a:t>кампанского</a:t>
            </a:r>
            <a:r>
              <a:rPr lang="ru-RU" dirty="0" smtClean="0"/>
              <a:t> города </a:t>
            </a:r>
            <a:r>
              <a:rPr lang="ru-RU" dirty="0" err="1" smtClean="0"/>
              <a:t>Капуи</a:t>
            </a:r>
            <a:r>
              <a:rPr lang="ru-RU" dirty="0" smtClean="0"/>
              <a:t>, понеся поражение от самнитов, перешли в римское подданство, что вызвало Первую </a:t>
            </a:r>
            <a:r>
              <a:rPr lang="ru-RU" dirty="0" err="1" smtClean="0"/>
              <a:t>Самнитскую</a:t>
            </a:r>
            <a:r>
              <a:rPr lang="ru-RU" dirty="0" smtClean="0"/>
              <a:t> войну (343—341 до н. э.), закончившуюся победой римлян и подчинением Западной Кампании. Рост могущества Рима привел к обострению его отношений с </a:t>
            </a:r>
            <a:r>
              <a:rPr lang="ru-RU" dirty="0" err="1" smtClean="0"/>
              <a:t>латинами</a:t>
            </a:r>
            <a:r>
              <a:rPr lang="ru-RU" dirty="0" smtClean="0"/>
              <a:t>, что спровоцировало Вторую Латинскую войну (340—338 до н. э.), в итоге которой Латинский союз был распущен, часть земель </a:t>
            </a:r>
            <a:r>
              <a:rPr lang="ru-RU" dirty="0" err="1" smtClean="0"/>
              <a:t>латинов</a:t>
            </a:r>
            <a:r>
              <a:rPr lang="ru-RU" dirty="0" smtClean="0"/>
              <a:t> конфискована, с каждой общиной заключен отдельный договор. Жители ряда латинских городов получили римское гражданство; остальные были уравнены с римлянами только в имущественных, но не в политических правах. В ходе Второй (327—304 до н. э.) и Третьей (298—290 до н. э.) </a:t>
            </a:r>
            <a:r>
              <a:rPr lang="ru-RU" dirty="0" err="1" smtClean="0"/>
              <a:t>Самнитских</a:t>
            </a:r>
            <a:r>
              <a:rPr lang="ru-RU" dirty="0" smtClean="0"/>
              <a:t> войн римляне разгромили </a:t>
            </a:r>
            <a:r>
              <a:rPr lang="ru-RU" dirty="0" err="1" smtClean="0"/>
              <a:t>Самнитскую</a:t>
            </a:r>
            <a:r>
              <a:rPr lang="ru-RU" dirty="0" smtClean="0"/>
              <a:t> федерацию и нанесли поражение её союзникам — этрускам и галлам.[12] Те были вынуждены вступить в неравноправный союз с Римом и уступить ему часть своей территории. Рим укрепил свое влияние в </a:t>
            </a:r>
            <a:r>
              <a:rPr lang="ru-RU" dirty="0" err="1" smtClean="0"/>
              <a:t>Лукании</a:t>
            </a:r>
            <a:r>
              <a:rPr lang="ru-RU" dirty="0" smtClean="0"/>
              <a:t> и Этрурии, установил контроль над </a:t>
            </a:r>
            <a:r>
              <a:rPr lang="ru-RU" dirty="0" err="1" smtClean="0"/>
              <a:t>Пиценом</a:t>
            </a:r>
            <a:r>
              <a:rPr lang="ru-RU" dirty="0" smtClean="0"/>
              <a:t> и </a:t>
            </a:r>
            <a:r>
              <a:rPr lang="ru-RU" dirty="0" err="1" smtClean="0"/>
              <a:t>Умбрией</a:t>
            </a:r>
            <a:r>
              <a:rPr lang="ru-RU" dirty="0" smtClean="0"/>
              <a:t> </a:t>
            </a:r>
            <a:r>
              <a:rPr lang="ru-RU" dirty="0" err="1" smtClean="0"/>
              <a:t>и</a:t>
            </a:r>
            <a:r>
              <a:rPr lang="ru-RU" dirty="0" smtClean="0"/>
              <a:t> овладел </a:t>
            </a:r>
            <a:r>
              <a:rPr lang="ru-RU" dirty="0" err="1" smtClean="0"/>
              <a:t>Сенонской</a:t>
            </a:r>
            <a:r>
              <a:rPr lang="ru-RU" dirty="0" smtClean="0"/>
              <a:t> Галлией, превратившись в гегемона всей Средней Италии. Проникновение Рима в Южную Италию привело в 280 до н. э. к войне с </a:t>
            </a:r>
            <a:r>
              <a:rPr lang="ru-RU" dirty="0" err="1" smtClean="0"/>
              <a:t>Тарентом</a:t>
            </a:r>
            <a:r>
              <a:rPr lang="ru-RU" dirty="0" smtClean="0"/>
              <a:t>, самым могущественным из государств Великой Греции, и его союзником эпирским царем Пирром. В 276—275 до н. э. римляне победили Пирра, что позволило им к 270 до н. э. подчинить </a:t>
            </a:r>
            <a:r>
              <a:rPr lang="ru-RU" dirty="0" err="1" smtClean="0"/>
              <a:t>Луканию</a:t>
            </a:r>
            <a:r>
              <a:rPr lang="ru-RU" dirty="0" smtClean="0"/>
              <a:t>, </a:t>
            </a:r>
            <a:r>
              <a:rPr lang="ru-RU" dirty="0" err="1" smtClean="0"/>
              <a:t>Бруттий</a:t>
            </a:r>
            <a:r>
              <a:rPr lang="ru-RU" dirty="0" smtClean="0"/>
              <a:t> и всю Великую Грецию. Завоевание Римом Италии вплоть до границ с Галлией завершилось в 265 до н. э. взятием </a:t>
            </a:r>
            <a:r>
              <a:rPr lang="ru-RU" dirty="0" err="1" smtClean="0"/>
              <a:t>Вольсиний</a:t>
            </a:r>
            <a:r>
              <a:rPr lang="ru-RU" dirty="0" smtClean="0"/>
              <a:t> в Южной Этрурии. Общины Южной и Средней Италии вошли в Италийский союз во главе с Римом.</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Поздняя Римская Республика (264-27 гг. до н. э.)</a:t>
            </a:r>
            <a:endParaRPr lang="ru-RU" dirty="0"/>
          </a:p>
        </p:txBody>
      </p:sp>
      <p:sp>
        <p:nvSpPr>
          <p:cNvPr id="3" name="Содержимое 2"/>
          <p:cNvSpPr>
            <a:spLocks noGrp="1"/>
          </p:cNvSpPr>
          <p:nvPr>
            <p:ph idx="1"/>
          </p:nvPr>
        </p:nvSpPr>
        <p:spPr/>
        <p:txBody>
          <a:bodyPr>
            <a:normAutofit fontScale="70000" lnSpcReduction="20000"/>
          </a:bodyPr>
          <a:lstStyle/>
          <a:p>
            <a:r>
              <a:rPr lang="ru-RU" sz="4600" i="1" dirty="0" smtClean="0"/>
              <a:t>Рим становится мировой державой</a:t>
            </a:r>
          </a:p>
          <a:p>
            <a:endParaRPr lang="ru-RU" dirty="0" smtClean="0"/>
          </a:p>
          <a:p>
            <a:r>
              <a:rPr lang="ru-RU" dirty="0" smtClean="0"/>
              <a:t>Экспансия Рима в другие территории Средиземноморья сделала неизбежным столкновением Римской республики с Карфагеном, ведущей державой Средиземноморья. В результате трёх войн между двумя державами, Рим уничтожил Карфагенское государство и включил его территорию в состав республики. Это позволило ему продолжить экспансию в другие районы Средиземноморья. После завоеваний III—I вв. до н. э. Рим превратился в мировую державу, а Средиземное море — во внутреннее римское озеро</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Первая Пуническая война</a:t>
            </a:r>
            <a:endParaRPr lang="ru-RU" dirty="0"/>
          </a:p>
        </p:txBody>
      </p:sp>
      <p:sp>
        <p:nvSpPr>
          <p:cNvPr id="3" name="Содержимое 2"/>
          <p:cNvSpPr>
            <a:spLocks noGrp="1"/>
          </p:cNvSpPr>
          <p:nvPr>
            <p:ph idx="1"/>
          </p:nvPr>
        </p:nvSpPr>
        <p:spPr/>
        <p:txBody>
          <a:bodyPr>
            <a:normAutofit fontScale="55000" lnSpcReduction="20000"/>
          </a:bodyPr>
          <a:lstStyle/>
          <a:p>
            <a:r>
              <a:rPr lang="ru-RU" dirty="0" smtClean="0"/>
              <a:t>Первая Пуническая война не решила всех противоречий между двумя державами. Она закончилась поражением Карфагена. Для победы Риму пришлось значительно развить судостроение и свой флот. Карфагенский флот был очень могущественен и практически непобедим. Победа Рима стала возможной благодаря превосходству ресурсов — за время войны потери в кораблях составляли 700 и 500 (для Рима и Карфагена соответственно). Римская армия состояла из ополченцев и к концу войны стала опытной и достаточно профессиональной. Карфагенская же армия наёмников часто показывала свою ненадёжность. Рим также показал свою готовность идти до конца и не останавливаться перед любыми жертвами ради победы. Резервы же Карфагена, опиравшегося на наёмные армии, исчерпались быстрее. Неспособность Карфагена поддерживать большие армии привела к невозможности широкого применения абордажного боя на море. Это привело к оголению сухопутного фронта. В результате поражения, Карфаген был вынужден отказаться от Сицилии, выплачивать 3200 талантов контрибуции в течение 10 лет, вносить небольшой выкуп за свою сицилийскую армию. Первая война была, в сущности, только схваткой из-за Сицилии. Следующим же этапом стала борьба за мировое господство.</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Вторая Пуническая Война</a:t>
            </a:r>
            <a:endParaRPr lang="ru-RU" dirty="0"/>
          </a:p>
        </p:txBody>
      </p:sp>
      <p:sp>
        <p:nvSpPr>
          <p:cNvPr id="3" name="Содержимое 2"/>
          <p:cNvSpPr>
            <a:spLocks noGrp="1"/>
          </p:cNvSpPr>
          <p:nvPr>
            <p:ph idx="1"/>
          </p:nvPr>
        </p:nvSpPr>
        <p:spPr/>
        <p:txBody>
          <a:bodyPr>
            <a:normAutofit fontScale="47500" lnSpcReduction="20000"/>
          </a:bodyPr>
          <a:lstStyle/>
          <a:p>
            <a:r>
              <a:rPr lang="ru-RU" dirty="0" smtClean="0"/>
              <a:t>Вторая Пуническая война (</a:t>
            </a:r>
            <a:r>
              <a:rPr lang="ru-RU" dirty="0" err="1" smtClean="0"/>
              <a:t>Ганнибаловая</a:t>
            </a:r>
            <a:r>
              <a:rPr lang="ru-RU" dirty="0" smtClean="0"/>
              <a:t> </a:t>
            </a:r>
            <a:r>
              <a:rPr lang="ru-RU" dirty="0" err="1" smtClean="0"/>
              <a:t>война</a:t>
            </a:r>
            <a:r>
              <a:rPr lang="ru-RU" dirty="0" smtClean="0"/>
              <a:t>) (218—202 до н. э.) была ожесточенная война между Римом и Карфагеном за господство над Средиземным морем. В разное время на стороне Рима воевали Сиракузы, </a:t>
            </a:r>
            <a:r>
              <a:rPr lang="ru-RU" dirty="0" err="1" smtClean="0"/>
              <a:t>Нумидия</a:t>
            </a:r>
            <a:r>
              <a:rPr lang="ru-RU" dirty="0" smtClean="0"/>
              <a:t>, </a:t>
            </a:r>
            <a:r>
              <a:rPr lang="ru-RU" dirty="0" err="1" smtClean="0"/>
              <a:t>Этолийский</a:t>
            </a:r>
            <a:r>
              <a:rPr lang="ru-RU" dirty="0" smtClean="0"/>
              <a:t> союз и Пергам, на стороне Карфагена — Македония, </a:t>
            </a:r>
            <a:r>
              <a:rPr lang="ru-RU" dirty="0" err="1" smtClean="0"/>
              <a:t>Нумидия</a:t>
            </a:r>
            <a:r>
              <a:rPr lang="ru-RU" dirty="0" smtClean="0"/>
              <a:t>, Сиракузы и </a:t>
            </a:r>
            <a:r>
              <a:rPr lang="ru-RU" dirty="0" err="1" smtClean="0"/>
              <a:t>Ахейский</a:t>
            </a:r>
            <a:r>
              <a:rPr lang="ru-RU" dirty="0" smtClean="0"/>
              <a:t> союз.</a:t>
            </a:r>
          </a:p>
          <a:p>
            <a:endParaRPr lang="ru-RU" dirty="0" smtClean="0"/>
          </a:p>
          <a:p>
            <a:r>
              <a:rPr lang="ru-RU" dirty="0" smtClean="0"/>
              <a:t>Официальной причиной войны для римлян стала осада и взятие испанского города </a:t>
            </a:r>
            <a:r>
              <a:rPr lang="ru-RU" dirty="0" err="1" smtClean="0"/>
              <a:t>Сагунта</a:t>
            </a:r>
            <a:r>
              <a:rPr lang="ru-RU" dirty="0" smtClean="0"/>
              <a:t> (союзника Рима) карфагенским полководцем Ганнибалом. После этого Рим объявил Карфагену войну. Поначалу карфагенская армия под предводительством Ганнибала одерживала верх над римскими войсками. Самой значимой из побед карфагенян является битва при Каннах, после которой в войну на стороне Карфагена вступила Македония. Однако римляне вскоре смогли перехватить инициативу и перешли в наступление. Последним сражением войны стала битва при Заме, после которой Карфаген запросил мира. По условиям мира Карфаген выплатил 10000 талантов контрибуции, не мог содержать более 10 боевых кораблей и вести боевых действий без разрешения Сената, и отдавал Испанию римлянам.</a:t>
            </a:r>
          </a:p>
          <a:p>
            <a:endParaRPr lang="ru-RU" dirty="0" smtClean="0"/>
          </a:p>
          <a:p>
            <a:r>
              <a:rPr lang="ru-RU" dirty="0" smtClean="0"/>
              <a:t>В результате войны Карфаген потерял все свои владения за пределами Африки. Рим стал сильнейшим государством Запада.</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Третья Македонская война</a:t>
            </a:r>
            <a:endParaRPr lang="ru-RU" dirty="0"/>
          </a:p>
        </p:txBody>
      </p:sp>
      <p:sp>
        <p:nvSpPr>
          <p:cNvPr id="3" name="Содержимое 2"/>
          <p:cNvSpPr>
            <a:spLocks noGrp="1"/>
          </p:cNvSpPr>
          <p:nvPr>
            <p:ph idx="1"/>
          </p:nvPr>
        </p:nvSpPr>
        <p:spPr/>
        <p:txBody>
          <a:bodyPr>
            <a:normAutofit fontScale="70000" lnSpcReduction="20000"/>
          </a:bodyPr>
          <a:lstStyle/>
          <a:p>
            <a:r>
              <a:rPr lang="ru-RU" dirty="0" smtClean="0"/>
              <a:t>В 171—168 до н. э. римляне разгромили коалицию Македонии, </a:t>
            </a:r>
            <a:r>
              <a:rPr lang="ru-RU" dirty="0" err="1" smtClean="0"/>
              <a:t>Эпира</a:t>
            </a:r>
            <a:r>
              <a:rPr lang="ru-RU" dirty="0" smtClean="0"/>
              <a:t>, </a:t>
            </a:r>
            <a:r>
              <a:rPr lang="ru-RU" dirty="0" err="1" smtClean="0"/>
              <a:t>Иллирии</a:t>
            </a:r>
            <a:r>
              <a:rPr lang="ru-RU" dirty="0" smtClean="0"/>
              <a:t> и </a:t>
            </a:r>
            <a:r>
              <a:rPr lang="ru-RU" dirty="0" err="1" smtClean="0"/>
              <a:t>Этолийского</a:t>
            </a:r>
            <a:r>
              <a:rPr lang="ru-RU" dirty="0" smtClean="0"/>
              <a:t> союза (Третья Македонская война) и уничтожили Македонское царство, создав на его месте четыре самостоятельных округа, плативших им дань; </a:t>
            </a:r>
            <a:r>
              <a:rPr lang="ru-RU" dirty="0" err="1" smtClean="0"/>
              <a:t>Иллирия</a:t>
            </a:r>
            <a:r>
              <a:rPr lang="ru-RU" dirty="0" smtClean="0"/>
              <a:t> также была разделена на три зависимых от Рима округа; </a:t>
            </a:r>
            <a:r>
              <a:rPr lang="ru-RU" dirty="0" err="1" smtClean="0"/>
              <a:t>Этолийский</a:t>
            </a:r>
            <a:r>
              <a:rPr lang="ru-RU" dirty="0" smtClean="0"/>
              <a:t> союз прекратил свое существование.</a:t>
            </a:r>
          </a:p>
          <a:p>
            <a:endParaRPr lang="ru-RU" dirty="0" smtClean="0"/>
          </a:p>
          <a:p>
            <a:r>
              <a:rPr lang="ru-RU" dirty="0" smtClean="0"/>
              <a:t>В результате очередной победы Рима в Третьей Македонской войне, он уже не нуждался в поддержке своих бывших союзников — Пергама, Родоса и </a:t>
            </a:r>
            <a:r>
              <a:rPr lang="ru-RU" dirty="0" err="1" smtClean="0"/>
              <a:t>Ахейского</a:t>
            </a:r>
            <a:r>
              <a:rPr lang="ru-RU" dirty="0" smtClean="0"/>
              <a:t> союза. Римляне отняли у Родоса его владения в Малой Азии и нанесли удар по его торговому могуществу, объявив соседний Делос свободным портом. Рим превратился в гегемона Восточного Средиземноморья.</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Третья Пуническая война</a:t>
            </a:r>
            <a:endParaRPr lang="ru-RU" dirty="0"/>
          </a:p>
        </p:txBody>
      </p:sp>
      <p:sp>
        <p:nvSpPr>
          <p:cNvPr id="3" name="Содержимое 2"/>
          <p:cNvSpPr>
            <a:spLocks noGrp="1"/>
          </p:cNvSpPr>
          <p:nvPr>
            <p:ph idx="1"/>
          </p:nvPr>
        </p:nvSpPr>
        <p:spPr>
          <a:xfrm>
            <a:off x="1142976" y="1447800"/>
            <a:ext cx="7790712" cy="4800600"/>
          </a:xfrm>
        </p:spPr>
        <p:txBody>
          <a:bodyPr/>
          <a:lstStyle/>
          <a:p>
            <a:r>
              <a:rPr lang="ru-RU" dirty="0" smtClean="0"/>
              <a:t>В ходе Третьей Пунической войны (149—146 до н. э.) Карфаген был взят римской армией и разрушен до основания. В результате Карфагенское государство прекратило своё существование.</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Восстание Спартака</a:t>
            </a:r>
            <a:endParaRPr lang="ru-RU" dirty="0"/>
          </a:p>
        </p:txBody>
      </p:sp>
      <p:sp>
        <p:nvSpPr>
          <p:cNvPr id="3" name="Содержимое 2"/>
          <p:cNvSpPr>
            <a:spLocks noGrp="1"/>
          </p:cNvSpPr>
          <p:nvPr>
            <p:ph idx="1"/>
          </p:nvPr>
        </p:nvSpPr>
        <p:spPr/>
        <p:txBody>
          <a:bodyPr>
            <a:normAutofit fontScale="47500" lnSpcReduction="20000"/>
          </a:bodyPr>
          <a:lstStyle/>
          <a:p>
            <a:r>
              <a:rPr lang="ru-RU" dirty="0" smtClean="0"/>
              <a:t>Во II веке до н. э. рабство стало важной хозяйственной системой, хотя тезис о решающем его значении, распространённый в советской историографии, не подтверждается материалами источников. Однако число рабов было очень велико. Огромное увеличение количества рабов и ухудшение их положения послужило одной из основных причин роста недовольства среди рабов. К времени правления Суллы ситуация в стране была крайне напряжена.</a:t>
            </a:r>
          </a:p>
          <a:p>
            <a:endParaRPr lang="ru-RU" dirty="0" smtClean="0"/>
          </a:p>
          <a:p>
            <a:r>
              <a:rPr lang="ru-RU" dirty="0" smtClean="0"/>
              <a:t>Вскоре после смерти Суллы в стране разразилось восстание рабов под предводительством Спартака. Отряд Спартака увеличивался за счет притока новых беглых рабов, которых гладиаторы быстро обучали искусству рукопашного боя; его численность достигала нескольких десятков тысяч человек. Армия восставших рабов прошла с боями через всю Италию, где Спартак намеревался переправиться на остров Сицилию. Однако пираты, которым он заплатил за корабли, обманули Спартака и не прислали свои суда. В этот момент посланные Римом войска, возглавляемые Марком </a:t>
            </a:r>
            <a:r>
              <a:rPr lang="ru-RU" dirty="0" err="1" smtClean="0"/>
              <a:t>Лицинием</a:t>
            </a:r>
            <a:r>
              <a:rPr lang="ru-RU" dirty="0" smtClean="0"/>
              <a:t> Крассом, смогли запереть армию восставших на крайнем юге Италии, лишив их возможности манёвра. Спартаку удалось ещё раз прорваться сквозь заслоны Красса, но тот вскоре разбил восставших. Сам Спартак пал в бою, пытаясь пробиться к Крассу и вступить с ним в единоборство. Всех взятых в плен 6000 восставших Красс приказал распять на крестах, установленных вдоль </a:t>
            </a:r>
            <a:r>
              <a:rPr lang="ru-RU" dirty="0" err="1" smtClean="0"/>
              <a:t>Аппиевой</a:t>
            </a:r>
            <a:r>
              <a:rPr lang="ru-RU" dirty="0" smtClean="0"/>
              <a:t> дороги. Разрозненные остатки восставших, пытавшихся прорваться на север, были перехвачены и уничтожены </a:t>
            </a:r>
            <a:r>
              <a:rPr lang="ru-RU" dirty="0" err="1" smtClean="0"/>
              <a:t>Гнеем</a:t>
            </a:r>
            <a:r>
              <a:rPr lang="ru-RU" dirty="0" smtClean="0"/>
              <a:t> Помпеем, вернувшимся из Испании.</a:t>
            </a: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Гай Юлий Цезарь</a:t>
            </a:r>
            <a:endParaRPr lang="ru-RU" dirty="0"/>
          </a:p>
        </p:txBody>
      </p:sp>
      <p:sp>
        <p:nvSpPr>
          <p:cNvPr id="3" name="Содержимое 2"/>
          <p:cNvSpPr>
            <a:spLocks noGrp="1"/>
          </p:cNvSpPr>
          <p:nvPr>
            <p:ph idx="1"/>
          </p:nvPr>
        </p:nvSpPr>
        <p:spPr>
          <a:xfrm>
            <a:off x="3214678" y="1447800"/>
            <a:ext cx="5719010" cy="4800600"/>
          </a:xfrm>
        </p:spPr>
        <p:txBody>
          <a:bodyPr>
            <a:normAutofit fontScale="40000" lnSpcReduction="20000"/>
          </a:bodyPr>
          <a:lstStyle/>
          <a:p>
            <a:r>
              <a:rPr lang="ru-RU" dirty="0" smtClean="0"/>
              <a:t>Гай Юлий Цезарь был знаменитым римским генералом и государственным деятелем. В списке его достижений завоевание Галлии (современная Франция и Бельгия — 58-50 гг. до н. э.), победа в Гражданской войне 49-46 гг. до н. э. Значение </a:t>
            </a:r>
            <a:r>
              <a:rPr lang="ru-RU" dirty="0" err="1" smtClean="0"/>
              <a:t>Kaiser</a:t>
            </a:r>
            <a:r>
              <a:rPr lang="ru-RU" dirty="0" smtClean="0"/>
              <a:t> на немецком языке, Царь на славянских языках, и </a:t>
            </a:r>
            <a:r>
              <a:rPr lang="ru-RU" dirty="0" err="1" smtClean="0"/>
              <a:t>Qaysar</a:t>
            </a:r>
            <a:r>
              <a:rPr lang="ru-RU" dirty="0" smtClean="0"/>
              <a:t> на языках исламского мира — это однокоренные слова от римского </a:t>
            </a:r>
            <a:r>
              <a:rPr lang="ru-RU" dirty="0" err="1" smtClean="0"/>
              <a:t>Caesar</a:t>
            </a:r>
            <a:r>
              <a:rPr lang="ru-RU" dirty="0" smtClean="0"/>
              <a:t>. В период с 46-го по 44 годы до н. э. он был диктатором, тем самым, заложив основы монархии и империи в Римской республике. Цезарь также стал родоначальником ряда политических и социальных реформ в государственной структуре Рима. Благодаря своим военным достижениям и завоеваниям Цезарь добился популярности у римских граждан, а выдающиеся ораторские способности позволили укрепить эту популярность, которая стала основой для восхождения на высшие ступени власти в римском государстве. В период с 46-го по 44 годы до н. э. Юлий Цезарь был диктатором, тогда он и заложил принципы диктатуры в Римской республике, ставшие основой для возникновения Римской империи, которая фактически оформилась при правлении наследника Цезаря — </a:t>
            </a:r>
            <a:r>
              <a:rPr lang="ru-RU" dirty="0" err="1" smtClean="0"/>
              <a:t>Октавиана</a:t>
            </a:r>
            <a:r>
              <a:rPr lang="ru-RU" dirty="0" smtClean="0"/>
              <a:t> Августа. Став вначале консулом республики, а затем и диктатором, Юлий Цезарь проводил реформы, которые усилили единоличную власть главы государства, расширили его полномочия и права при принятии решений. Одновременно с этим он заложил основы реформы, которая делала роль патрициев все более формальной, и постепенно отлучала их от значительного влияния на политические и военные события республики.</a:t>
            </a:r>
          </a:p>
          <a:p>
            <a:endParaRPr lang="ru-RU" dirty="0"/>
          </a:p>
        </p:txBody>
      </p:sp>
      <p:pic>
        <p:nvPicPr>
          <p:cNvPr id="8194" name="Picture 2" descr="D:\школа\220px-Julius_Caesar_Coustou_Louvre.png"/>
          <p:cNvPicPr>
            <a:picLocks noChangeAspect="1" noChangeArrowheads="1"/>
          </p:cNvPicPr>
          <p:nvPr/>
        </p:nvPicPr>
        <p:blipFill>
          <a:blip r:embed="rId2"/>
          <a:srcRect/>
          <a:stretch>
            <a:fillRect/>
          </a:stretch>
        </p:blipFill>
        <p:spPr bwMode="auto">
          <a:xfrm>
            <a:off x="1142976" y="1071546"/>
            <a:ext cx="2305082" cy="4342514"/>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Рим</a:t>
            </a:r>
            <a:endParaRPr lang="ru-RU" dirty="0"/>
          </a:p>
        </p:txBody>
      </p:sp>
      <p:sp>
        <p:nvSpPr>
          <p:cNvPr id="3" name="Содержимое 2"/>
          <p:cNvSpPr>
            <a:spLocks noGrp="1"/>
          </p:cNvSpPr>
          <p:nvPr>
            <p:ph idx="1"/>
          </p:nvPr>
        </p:nvSpPr>
        <p:spPr/>
        <p:txBody>
          <a:bodyPr>
            <a:normAutofit fontScale="47500" lnSpcReduction="20000"/>
          </a:bodyPr>
          <a:lstStyle/>
          <a:p>
            <a:r>
              <a:rPr lang="ru-RU" dirty="0" smtClean="0"/>
              <a:t>Древний Рим (лат. </a:t>
            </a:r>
            <a:r>
              <a:rPr lang="ru-RU" dirty="0" err="1" smtClean="0"/>
              <a:t>Roma</a:t>
            </a:r>
            <a:r>
              <a:rPr lang="ru-RU" dirty="0" smtClean="0"/>
              <a:t> </a:t>
            </a:r>
            <a:r>
              <a:rPr lang="ru-RU" dirty="0" err="1" smtClean="0"/>
              <a:t>antiqua</a:t>
            </a:r>
            <a:r>
              <a:rPr lang="ru-RU" dirty="0" smtClean="0"/>
              <a:t>) — одна из ведущих цивилизаций Древнего мира и античности, получила своё название по главному городу (</a:t>
            </a:r>
            <a:r>
              <a:rPr lang="ru-RU" dirty="0" err="1" smtClean="0"/>
              <a:t>Roma</a:t>
            </a:r>
            <a:r>
              <a:rPr lang="ru-RU" dirty="0" smtClean="0"/>
              <a:t>), в свою очередь названному в честь легендарного основателя — Ромула. Центр Рима сложился в пределах болотистой равнины, ограниченной Капитолием, </a:t>
            </a:r>
            <a:r>
              <a:rPr lang="ru-RU" dirty="0" err="1" smtClean="0"/>
              <a:t>Палатином</a:t>
            </a:r>
            <a:r>
              <a:rPr lang="ru-RU" dirty="0" smtClean="0"/>
              <a:t> и Квириналом. Определённое влияние на становление древнеримской цивилизации оказала культура этрусков и древних греков. Пика своего могущества Древний Рим достиг во II веке н. э., когда под его контролем оказалось пространство от современной Шотландии на севере до Эфиопии на юге и от Армении на востоке до Португалии на западе.</a:t>
            </a:r>
          </a:p>
          <a:p>
            <a:endParaRPr lang="ru-RU" dirty="0" smtClean="0"/>
          </a:p>
          <a:p>
            <a:r>
              <a:rPr lang="ru-RU" dirty="0" smtClean="0"/>
              <a:t>Современному миру Древний Рим подарил римское право, некоторые архитектурные формы и решения (например, арку и купол) и множество других новшеств (например, колёсные водяные мельницы). Христианство как религия родилось на территории Римской империи. Официальным языком древнеримского государства был латинский, религия в течение большей части периода существования была </a:t>
            </a:r>
            <a:r>
              <a:rPr lang="ru-RU" dirty="0" err="1" smtClean="0"/>
              <a:t>политеистична</a:t>
            </a:r>
            <a:r>
              <a:rPr lang="ru-RU" dirty="0" smtClean="0"/>
              <a:t>, неофициальным гербом империи был золотой орёл (</a:t>
            </a:r>
            <a:r>
              <a:rPr lang="ru-RU" dirty="0" err="1" smtClean="0"/>
              <a:t>aquila</a:t>
            </a:r>
            <a:r>
              <a:rPr lang="ru-RU" dirty="0" smtClean="0"/>
              <a:t>), после принятия христианства появились </a:t>
            </a:r>
            <a:r>
              <a:rPr lang="ru-RU" dirty="0" err="1" smtClean="0"/>
              <a:t>лабарумы</a:t>
            </a:r>
            <a:r>
              <a:rPr lang="ru-RU" dirty="0" smtClean="0"/>
              <a:t> (знамя, установленное императором Константином для своих войск) </a:t>
            </a:r>
            <a:r>
              <a:rPr lang="ru-RU" dirty="0" err="1" smtClean="0"/>
              <a:t>хризмой</a:t>
            </a:r>
            <a:r>
              <a:rPr lang="ru-RU" dirty="0" smtClean="0"/>
              <a:t> (нательный крест).</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err="1" smtClean="0"/>
              <a:t>Октавиан</a:t>
            </a:r>
            <a:r>
              <a:rPr lang="ru-RU" dirty="0" smtClean="0"/>
              <a:t> Август и Марк Антоний</a:t>
            </a:r>
            <a:endParaRPr lang="ru-RU" dirty="0"/>
          </a:p>
        </p:txBody>
      </p:sp>
      <p:sp>
        <p:nvSpPr>
          <p:cNvPr id="3" name="Содержимое 2"/>
          <p:cNvSpPr>
            <a:spLocks noGrp="1"/>
          </p:cNvSpPr>
          <p:nvPr>
            <p:ph idx="1"/>
          </p:nvPr>
        </p:nvSpPr>
        <p:spPr>
          <a:xfrm>
            <a:off x="4071934" y="1447800"/>
            <a:ext cx="4861754" cy="4800600"/>
          </a:xfrm>
        </p:spPr>
        <p:txBody>
          <a:bodyPr>
            <a:normAutofit fontScale="40000" lnSpcReduction="20000"/>
          </a:bodyPr>
          <a:lstStyle/>
          <a:p>
            <a:r>
              <a:rPr lang="ru-RU" dirty="0" smtClean="0"/>
              <a:t>После смерти Цезаря, </a:t>
            </a:r>
            <a:r>
              <a:rPr lang="ru-RU" dirty="0" err="1" smtClean="0"/>
              <a:t>Октавиан</a:t>
            </a:r>
            <a:r>
              <a:rPr lang="ru-RU" dirty="0" smtClean="0"/>
              <a:t> получил в управление Цизальпинскую и большую часть Трансальпийской Галлии. Марк Антоний, видевший себя единственным преемником Цезаря, стал открыто соперничать с ним за будущую власть над Римом. Однако пренебрежительное отношение к </a:t>
            </a:r>
            <a:r>
              <a:rPr lang="ru-RU" dirty="0" err="1" smtClean="0"/>
              <a:t>Октавиану</a:t>
            </a:r>
            <a:r>
              <a:rPr lang="ru-RU" dirty="0" smtClean="0"/>
              <a:t>, многочисленные интриги, попытка отнять Цизальпинскую Галлию у предыдущего прокуратора Брута и набор войска для войны вызвали неприязнь к Антонию среди народа.</a:t>
            </a:r>
          </a:p>
          <a:p>
            <a:endParaRPr lang="ru-RU" dirty="0" smtClean="0"/>
          </a:p>
          <a:p>
            <a:r>
              <a:rPr lang="ru-RU" dirty="0" smtClean="0"/>
              <a:t>Сенат поручил консулам 43 года </a:t>
            </a:r>
            <a:r>
              <a:rPr lang="ru-RU" dirty="0" err="1" smtClean="0"/>
              <a:t>Пансе</a:t>
            </a:r>
            <a:r>
              <a:rPr lang="ru-RU" dirty="0" smtClean="0"/>
              <a:t> и </a:t>
            </a:r>
            <a:r>
              <a:rPr lang="ru-RU" dirty="0" err="1" smtClean="0"/>
              <a:t>Гирцию</a:t>
            </a:r>
            <a:r>
              <a:rPr lang="ru-RU" dirty="0" smtClean="0"/>
              <a:t> поддержать </a:t>
            </a:r>
            <a:r>
              <a:rPr lang="ru-RU" dirty="0" err="1" smtClean="0"/>
              <a:t>Октавиана</a:t>
            </a:r>
            <a:r>
              <a:rPr lang="ru-RU" dirty="0" smtClean="0"/>
              <a:t>. В середине апреля Антоний разбил </a:t>
            </a:r>
            <a:r>
              <a:rPr lang="ru-RU" dirty="0" err="1" smtClean="0"/>
              <a:t>Пансу</a:t>
            </a:r>
            <a:r>
              <a:rPr lang="ru-RU" dirty="0" smtClean="0"/>
              <a:t>, но позже потерпел поражение от </a:t>
            </a:r>
            <a:r>
              <a:rPr lang="ru-RU" dirty="0" err="1" smtClean="0"/>
              <a:t>Гирция</a:t>
            </a:r>
            <a:r>
              <a:rPr lang="ru-RU" dirty="0" smtClean="0"/>
              <a:t>. Совместно с </a:t>
            </a:r>
            <a:r>
              <a:rPr lang="ru-RU" dirty="0" err="1" smtClean="0"/>
              <a:t>Гирцием</a:t>
            </a:r>
            <a:r>
              <a:rPr lang="ru-RU" dirty="0" smtClean="0"/>
              <a:t> </a:t>
            </a:r>
            <a:r>
              <a:rPr lang="ru-RU" dirty="0" err="1" smtClean="0"/>
              <a:t>Октавиан</a:t>
            </a:r>
            <a:r>
              <a:rPr lang="ru-RU" dirty="0" smtClean="0"/>
              <a:t> нанёс Антонию сокрушительное поражение, и тот был вынужден бежать. Вскоре Антонию удалось сколотить 23 легиона, из которых 17 и 10 тысяч всадников двинулись под его начальством в Италию. Однако </a:t>
            </a:r>
            <a:r>
              <a:rPr lang="ru-RU" dirty="0" err="1" smtClean="0"/>
              <a:t>Октавиану</a:t>
            </a:r>
            <a:r>
              <a:rPr lang="ru-RU" dirty="0" smtClean="0"/>
              <a:t>, не получившему от сената желаемого признания, в ходе переговоров удалось договориться с Антонием. В 42 г. Антоний и </a:t>
            </a:r>
            <a:r>
              <a:rPr lang="ru-RU" dirty="0" err="1" smtClean="0"/>
              <a:t>Октавиан</a:t>
            </a:r>
            <a:r>
              <a:rPr lang="ru-RU" dirty="0" smtClean="0"/>
              <a:t> в двух битвах наголову разгромили сначала Кассия, потом Брута. После собственной агитации в Греции, Антоний прибыл в Азию, где собирался набрать деньги для выплаты солдатских жалований и из Киликии выслал египетской царице Клеопатре предложение заключить союз с новыми триумвирами. Однако Клеопатра явилась перед ним лично, и соблазненный Антоний отправился вслед за ней в Александрию, где довольно долго вел праздную жизнь.</a:t>
            </a:r>
            <a:endParaRPr lang="ru-RU" dirty="0"/>
          </a:p>
        </p:txBody>
      </p:sp>
      <p:pic>
        <p:nvPicPr>
          <p:cNvPr id="9218" name="Picture 2" descr="D:\школа\220px-Statue-Augustus.jpg"/>
          <p:cNvPicPr>
            <a:picLocks noChangeAspect="1" noChangeArrowheads="1"/>
          </p:cNvPicPr>
          <p:nvPr/>
        </p:nvPicPr>
        <p:blipFill>
          <a:blip r:embed="rId2"/>
          <a:srcRect/>
          <a:stretch>
            <a:fillRect/>
          </a:stretch>
        </p:blipFill>
        <p:spPr bwMode="auto">
          <a:xfrm>
            <a:off x="1285852" y="1643050"/>
            <a:ext cx="2794000" cy="41910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Падение республики</a:t>
            </a:r>
            <a:endParaRPr lang="ru-RU" dirty="0"/>
          </a:p>
        </p:txBody>
      </p:sp>
      <p:sp>
        <p:nvSpPr>
          <p:cNvPr id="3" name="Содержимое 2"/>
          <p:cNvSpPr>
            <a:spLocks noGrp="1"/>
          </p:cNvSpPr>
          <p:nvPr>
            <p:ph idx="1"/>
          </p:nvPr>
        </p:nvSpPr>
        <p:spPr/>
        <p:txBody>
          <a:bodyPr>
            <a:normAutofit fontScale="40000" lnSpcReduction="20000"/>
          </a:bodyPr>
          <a:lstStyle/>
          <a:p>
            <a:r>
              <a:rPr lang="ru-RU" dirty="0" smtClean="0"/>
              <a:t>Главной причиной падения республики являлось противоречие между политической формой республики I в. до н. э. и её социально-классовым содержанием. Широкий средиземноморский рынок, новые группы провинциальных рабовладельцев, сложные взаимоотношения между Италией и провинциями, между гражданами и «</a:t>
            </a:r>
            <a:r>
              <a:rPr lang="ru-RU" dirty="0" err="1" smtClean="0"/>
              <a:t>негражданами</a:t>
            </a:r>
            <a:r>
              <a:rPr lang="ru-RU" dirty="0" smtClean="0"/>
              <a:t>» настоятельно требовали новой системы управления. Было невозможно управлять мировой державой методами и аппаратом, пригодными для маленькой общины на Тибре. Старые классы, интересы которых отражала римская республика, к концу I в. до н. э. исчезли или деградировали. Почти совершенно исчезло италийское крестьянство; нобилитет и </a:t>
            </a:r>
            <a:r>
              <a:rPr lang="ru-RU" dirty="0" err="1" smtClean="0"/>
              <a:t>всадничество</a:t>
            </a:r>
            <a:r>
              <a:rPr lang="ru-RU" dirty="0" smtClean="0"/>
              <a:t> в результате гражданских войн в значительной своей части погибли физически или разорились. На смену нобилитету и </a:t>
            </a:r>
            <a:r>
              <a:rPr lang="ru-RU" dirty="0" err="1" smtClean="0"/>
              <a:t>всадничеству</a:t>
            </a:r>
            <a:r>
              <a:rPr lang="ru-RU" dirty="0" smtClean="0"/>
              <a:t> пришли новые социальные группировки: новые богачи, люмпен-пролетариат, военные колонисты. Они ничем не были связаны со старой республикой. Их существование было тесно связано с военной империей, с победоносными полководцами конца республики. Профессиональная армия, выросшая из гражданских войн, явилась непосредственной опорой этих полководцев и главным орудием военного переворота.</a:t>
            </a:r>
          </a:p>
          <a:p>
            <a:endParaRPr lang="ru-RU" dirty="0" smtClean="0"/>
          </a:p>
          <a:p>
            <a:r>
              <a:rPr lang="ru-RU" dirty="0" smtClean="0"/>
              <a:t>Падение республики было неизбежно. </a:t>
            </a:r>
            <a:r>
              <a:rPr lang="ru-RU" dirty="0" err="1" smtClean="0"/>
              <a:t>Октавиан</a:t>
            </a:r>
            <a:r>
              <a:rPr lang="ru-RU" dirty="0" smtClean="0"/>
              <a:t> победил потому, что за ним стояла Италия, что он мог использовать единый аппарат римского государства. Он был хитрее, осторожнее, выдержаннее Антония, он был приемным сыном Цезаря. </a:t>
            </a:r>
            <a:r>
              <a:rPr lang="ru-RU" dirty="0" err="1" smtClean="0"/>
              <a:t>Октавиан</a:t>
            </a:r>
            <a:r>
              <a:rPr lang="ru-RU" dirty="0" smtClean="0"/>
              <a:t> победил, наконец, потому, что его политическая воля была единой и целеустремленной, что вокруг него не было той борьбы двух партий, римской и восточной, партии римских эмигрантов и партии Клеопатры, которая ослабляла и </a:t>
            </a:r>
            <a:r>
              <a:rPr lang="ru-RU" dirty="0" err="1" smtClean="0"/>
              <a:t>парализовывала</a:t>
            </a:r>
            <a:r>
              <a:rPr lang="ru-RU" dirty="0" smtClean="0"/>
              <a:t> волю Антония</a:t>
            </a: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Кризис III века в Римской империи (235—284 гг.)</a:t>
            </a:r>
            <a:endParaRPr lang="ru-RU" dirty="0"/>
          </a:p>
        </p:txBody>
      </p:sp>
      <p:sp>
        <p:nvSpPr>
          <p:cNvPr id="3" name="Содержимое 2"/>
          <p:cNvSpPr>
            <a:spLocks noGrp="1"/>
          </p:cNvSpPr>
          <p:nvPr>
            <p:ph idx="1"/>
          </p:nvPr>
        </p:nvSpPr>
        <p:spPr>
          <a:xfrm>
            <a:off x="1214414" y="1447800"/>
            <a:ext cx="7719274" cy="4800600"/>
          </a:xfrm>
        </p:spPr>
        <p:txBody>
          <a:bodyPr>
            <a:normAutofit fontScale="40000" lnSpcReduction="20000"/>
          </a:bodyPr>
          <a:lstStyle/>
          <a:p>
            <a:r>
              <a:rPr lang="ru-RU" dirty="0" smtClean="0"/>
              <a:t>В начале V в. положение Западно-римской империи значительно осложнилось. В 401 в Италию вторглись вестготы во главе с </a:t>
            </a:r>
            <a:r>
              <a:rPr lang="ru-RU" dirty="0" err="1" smtClean="0"/>
              <a:t>Аларихом</a:t>
            </a:r>
            <a:r>
              <a:rPr lang="ru-RU" dirty="0" smtClean="0"/>
              <a:t>, а в 404 — остготы, вандалы и бургунды под предводительством </a:t>
            </a:r>
            <a:r>
              <a:rPr lang="ru-RU" dirty="0" err="1" smtClean="0"/>
              <a:t>Радагайса</a:t>
            </a:r>
            <a:r>
              <a:rPr lang="ru-RU" dirty="0" smtClean="0"/>
              <a:t>, которых с большим трудом удалось разгромить опекуну императора </a:t>
            </a:r>
            <a:r>
              <a:rPr lang="ru-RU" dirty="0" err="1" smtClean="0"/>
              <a:t>Гонория</a:t>
            </a:r>
            <a:r>
              <a:rPr lang="ru-RU" dirty="0" smtClean="0"/>
              <a:t> (410—423) вандалу </a:t>
            </a:r>
            <a:r>
              <a:rPr lang="ru-RU" dirty="0" err="1" smtClean="0"/>
              <a:t>Стилихону</a:t>
            </a:r>
            <a:r>
              <a:rPr lang="ru-RU" dirty="0" smtClean="0"/>
              <a:t>.[17] После двух осад в 408 и 409 гг. Рим впервые в своей многовековой истории был взят 24 августа 410 г. вестготами </a:t>
            </a:r>
            <a:r>
              <a:rPr lang="ru-RU" dirty="0" err="1" smtClean="0"/>
              <a:t>Алариха</a:t>
            </a:r>
            <a:r>
              <a:rPr lang="ru-RU" dirty="0" smtClean="0"/>
              <a:t> и подвергнут 2-дневному разграблению.</a:t>
            </a:r>
          </a:p>
          <a:p>
            <a:endParaRPr lang="ru-RU" dirty="0" smtClean="0"/>
          </a:p>
          <a:p>
            <a:r>
              <a:rPr lang="ru-RU" dirty="0" smtClean="0"/>
              <a:t>В правление </a:t>
            </a:r>
            <a:r>
              <a:rPr lang="ru-RU" dirty="0" err="1" smtClean="0"/>
              <a:t>Валентиниана</a:t>
            </a:r>
            <a:r>
              <a:rPr lang="ru-RU" dirty="0" smtClean="0"/>
              <a:t> III (425—455) давление варваров на Западно-римскую империю усилилось. В конце 440-х началось завоевание Британии англами, саксами и ютами. В начале 450-х на Западно-римскую империю обрушились гунны во главе с Аттилой. В июне 451 римский полководец </a:t>
            </a:r>
            <a:r>
              <a:rPr lang="ru-RU" dirty="0" err="1" smtClean="0"/>
              <a:t>Аэций</a:t>
            </a:r>
            <a:r>
              <a:rPr lang="ru-RU" dirty="0" smtClean="0"/>
              <a:t> в союзе с вестготами, франками, бургундами и саксами нанес Аттиле поражение на </a:t>
            </a:r>
            <a:r>
              <a:rPr lang="ru-RU" dirty="0" err="1" smtClean="0"/>
              <a:t>Каталаунских</a:t>
            </a:r>
            <a:r>
              <a:rPr lang="ru-RU" dirty="0" smtClean="0"/>
              <a:t> полях (к востоку от Парижа), однако уже в 452 гунны вторглись в Италию. Только смерть Аттилы в 453 и распад его племенного союза избавили Запад от гуннской угрозы. В марте 455 </a:t>
            </a:r>
            <a:r>
              <a:rPr lang="ru-RU" dirty="0" err="1" smtClean="0"/>
              <a:t>Валентиниан</a:t>
            </a:r>
            <a:r>
              <a:rPr lang="ru-RU" dirty="0" smtClean="0"/>
              <a:t> III был свергнут сенатором </a:t>
            </a:r>
            <a:r>
              <a:rPr lang="ru-RU" dirty="0" err="1" smtClean="0"/>
              <a:t>Петронием</a:t>
            </a:r>
            <a:r>
              <a:rPr lang="ru-RU" dirty="0" smtClean="0"/>
              <a:t> Максимом. В июне 455 вандалы захватили Рим и подвергли его страшному разгрому. Западно-римской империи был нанесен смертельный удар. Вандалы подчинили себе Сицилию, Сардинию и Корсику. В 457 бургунды заняли бассейн </a:t>
            </a:r>
            <a:r>
              <a:rPr lang="ru-RU" dirty="0" err="1" smtClean="0"/>
              <a:t>Родана</a:t>
            </a:r>
            <a:r>
              <a:rPr lang="ru-RU" dirty="0" smtClean="0"/>
              <a:t> (</a:t>
            </a:r>
            <a:r>
              <a:rPr lang="ru-RU" dirty="0" err="1" smtClean="0"/>
              <a:t>совр</a:t>
            </a:r>
            <a:r>
              <a:rPr lang="ru-RU" dirty="0" smtClean="0"/>
              <a:t>. Роны), создав самостоятельное Бургундское королевство. Под властью Рима к началу 460-х осталась фактически одна Италия. Престол стал игрушкой в руках варварских военачальников, которые по своей воле провозглашали и низвергали императоров. Затянувшейся агонии Западно-римской империи положил конец </a:t>
            </a:r>
            <a:r>
              <a:rPr lang="ru-RU" dirty="0" err="1" smtClean="0"/>
              <a:t>скир</a:t>
            </a:r>
            <a:r>
              <a:rPr lang="ru-RU" dirty="0" smtClean="0"/>
              <a:t> </a:t>
            </a:r>
            <a:r>
              <a:rPr lang="ru-RU" dirty="0" err="1" smtClean="0"/>
              <a:t>Одоакр</a:t>
            </a:r>
            <a:r>
              <a:rPr lang="ru-RU" dirty="0" smtClean="0"/>
              <a:t>: в 476 он сверг последнего западно-римского императора Ромула Августа, отослал знаки высшей власти византийскому императору Зенону и основал на территории Италии собственное варварское королевство.</a:t>
            </a:r>
          </a:p>
          <a:p>
            <a:endParaRPr lang="ru-RU"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Конец</a:t>
            </a:r>
            <a:endParaRPr lang="ru-RU" dirty="0"/>
          </a:p>
        </p:txBody>
      </p:sp>
      <p:sp>
        <p:nvSpPr>
          <p:cNvPr id="3" name="Содержимое 2"/>
          <p:cNvSpPr>
            <a:spLocks noGrp="1"/>
          </p:cNvSpPr>
          <p:nvPr>
            <p:ph idx="1"/>
          </p:nvPr>
        </p:nvSpPr>
        <p:spPr/>
        <p:txBody>
          <a:bodyPr/>
          <a:lstStyle/>
          <a:p>
            <a:r>
              <a:rPr lang="ru-RU" dirty="0" smtClean="0"/>
              <a:t>4 сентября 476 года Западная Римская империя прекратила свое существование. Восточная Римская империя просуществовала ещё 10 веков до 1453 года, когда империя подверглась нападению турок и окончательно распалась.</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Легенда о Ромуле и Реме</a:t>
            </a:r>
            <a:endParaRPr lang="ru-RU" dirty="0"/>
          </a:p>
        </p:txBody>
      </p:sp>
      <p:sp>
        <p:nvSpPr>
          <p:cNvPr id="3" name="Содержимое 2"/>
          <p:cNvSpPr>
            <a:spLocks noGrp="1"/>
          </p:cNvSpPr>
          <p:nvPr>
            <p:ph idx="1"/>
          </p:nvPr>
        </p:nvSpPr>
        <p:spPr>
          <a:xfrm>
            <a:off x="3929058" y="1428736"/>
            <a:ext cx="4933192" cy="4267216"/>
          </a:xfrm>
        </p:spPr>
        <p:txBody>
          <a:bodyPr>
            <a:normAutofit fontScale="32500" lnSpcReduction="20000"/>
          </a:bodyPr>
          <a:lstStyle/>
          <a:p>
            <a:r>
              <a:rPr lang="ru-RU" dirty="0" smtClean="0"/>
              <a:t>Мать Ромула и Рема — Рея Сильвия была дочерью законного царя </a:t>
            </a:r>
            <a:r>
              <a:rPr lang="ru-RU" dirty="0" err="1" smtClean="0"/>
              <a:t>Альба-Лонги</a:t>
            </a:r>
            <a:r>
              <a:rPr lang="ru-RU" dirty="0" smtClean="0"/>
              <a:t> </a:t>
            </a:r>
            <a:r>
              <a:rPr lang="ru-RU" dirty="0" err="1" smtClean="0"/>
              <a:t>Нумитора</a:t>
            </a:r>
            <a:r>
              <a:rPr lang="ru-RU" dirty="0" smtClean="0"/>
              <a:t>, смещённого с престола его младшим братом </a:t>
            </a:r>
            <a:r>
              <a:rPr lang="ru-RU" dirty="0" err="1" smtClean="0"/>
              <a:t>Амулием</a:t>
            </a:r>
            <a:r>
              <a:rPr lang="ru-RU" dirty="0" smtClean="0"/>
              <a:t>. </a:t>
            </a:r>
            <a:r>
              <a:rPr lang="ru-RU" dirty="0" err="1" smtClean="0"/>
              <a:t>Амулий</a:t>
            </a:r>
            <a:r>
              <a:rPr lang="ru-RU" dirty="0" smtClean="0"/>
              <a:t> не хотел, чтобы дети </a:t>
            </a:r>
            <a:r>
              <a:rPr lang="ru-RU" dirty="0" err="1" smtClean="0"/>
              <a:t>Нумитора</a:t>
            </a:r>
            <a:r>
              <a:rPr lang="ru-RU" dirty="0" smtClean="0"/>
              <a:t> помешали его честолюбивым замыслам: сын </a:t>
            </a:r>
            <a:r>
              <a:rPr lang="ru-RU" dirty="0" err="1" smtClean="0"/>
              <a:t>Нумитора</a:t>
            </a:r>
            <a:r>
              <a:rPr lang="ru-RU" dirty="0" smtClean="0"/>
              <a:t> пропал во время охоты, а Рею Сильвию заставили стать весталкой. На четвёртый год служения к ней в священной роще явился бог Марс, от которого Рея Сильвия и родила двух братьев. Разгневанный </a:t>
            </a:r>
            <a:r>
              <a:rPr lang="ru-RU" dirty="0" err="1" smtClean="0"/>
              <a:t>Амулий</a:t>
            </a:r>
            <a:r>
              <a:rPr lang="ru-RU" dirty="0" smtClean="0"/>
              <a:t> приказал положить младенцев в корзину и бросить в реку Тибр. Однако корзину прибило к берегу у подошвы </a:t>
            </a:r>
            <a:r>
              <a:rPr lang="ru-RU" dirty="0" err="1" smtClean="0"/>
              <a:t>Палатинского</a:t>
            </a:r>
            <a:r>
              <a:rPr lang="ru-RU" dirty="0" smtClean="0"/>
              <a:t> холма, где их вскормила волчица, а заботы матери заменили прилетевшие дятел и чибис. Впоследствии все эти животные стали священными для Рима. Затем братьев подобрал царский пастух </a:t>
            </a:r>
            <a:r>
              <a:rPr lang="ru-RU" dirty="0" err="1" smtClean="0"/>
              <a:t>Фаустул</a:t>
            </a:r>
            <a:r>
              <a:rPr lang="ru-RU" dirty="0" smtClean="0"/>
              <a:t>. Жена его, </a:t>
            </a:r>
            <a:r>
              <a:rPr lang="ru-RU" dirty="0" err="1" smtClean="0"/>
              <a:t>Акка</a:t>
            </a:r>
            <a:r>
              <a:rPr lang="ru-RU" dirty="0" smtClean="0"/>
              <a:t> </a:t>
            </a:r>
            <a:r>
              <a:rPr lang="ru-RU" dirty="0" err="1" smtClean="0"/>
              <a:t>Ларенция</a:t>
            </a:r>
            <a:r>
              <a:rPr lang="ru-RU" dirty="0" smtClean="0"/>
              <a:t>, ещё не утешившаяся после смерти своего ребёнка, приняла близнецов на своё попечение. Когда Ромул и Рем выросли, они вернулись в </a:t>
            </a:r>
            <a:r>
              <a:rPr lang="ru-RU" dirty="0" err="1" smtClean="0"/>
              <a:t>Альба-Лонгу</a:t>
            </a:r>
            <a:r>
              <a:rPr lang="ru-RU" dirty="0" smtClean="0"/>
              <a:t>, где узнали тайну своего происхождения. Они убили </a:t>
            </a:r>
            <a:r>
              <a:rPr lang="ru-RU" dirty="0" err="1" smtClean="0"/>
              <a:t>Амулия</a:t>
            </a:r>
            <a:r>
              <a:rPr lang="ru-RU" dirty="0" smtClean="0"/>
              <a:t> и восстановили на троне своего деда </a:t>
            </a:r>
            <a:r>
              <a:rPr lang="ru-RU" dirty="0" err="1" smtClean="0"/>
              <a:t>Нумитора</a:t>
            </a:r>
            <a:r>
              <a:rPr lang="ru-RU" dirty="0" smtClean="0"/>
              <a:t>. Древнеримский бог войны Марс и Рея Сильвия Рубенс П. П.</a:t>
            </a:r>
          </a:p>
          <a:p>
            <a:endParaRPr lang="ru-RU" dirty="0" smtClean="0"/>
          </a:p>
          <a:p>
            <a:r>
              <a:rPr lang="ru-RU" dirty="0" smtClean="0"/>
              <a:t>Спустя четыре года, по воле своего деда, Ромул и Рем отправились к Тибру искать место для основания новой колонии Альба Лонга. По легенде, Рем выбрал низменность между </a:t>
            </a:r>
            <a:r>
              <a:rPr lang="ru-RU" dirty="0" err="1" smtClean="0"/>
              <a:t>Палатинским</a:t>
            </a:r>
            <a:r>
              <a:rPr lang="ru-RU" dirty="0" smtClean="0"/>
              <a:t> и Капитолийским холмами, но Ромул настаивал на том, чтобы основать город на </a:t>
            </a:r>
            <a:r>
              <a:rPr lang="ru-RU" dirty="0" err="1" smtClean="0"/>
              <a:t>Палатинском</a:t>
            </a:r>
            <a:r>
              <a:rPr lang="ru-RU" dirty="0" smtClean="0"/>
              <a:t> холме. Обращение к знамениям не помогло, вспыхнула ссора, в ходе которой Ромул убил своего брата. Раскаявшись в убийстве Рема, Ромул основал город, которому дал своё имя (лат. </a:t>
            </a:r>
            <a:r>
              <a:rPr lang="ru-RU" dirty="0" err="1" smtClean="0"/>
              <a:t>Roma</a:t>
            </a:r>
            <a:r>
              <a:rPr lang="ru-RU" dirty="0" smtClean="0"/>
              <a:t>), и стал его царём. Датой основания города считается 21 апреля 753 г. до н. э., когда вокруг </a:t>
            </a:r>
            <a:r>
              <a:rPr lang="ru-RU" dirty="0" err="1" smtClean="0"/>
              <a:t>Палатинского</a:t>
            </a:r>
            <a:r>
              <a:rPr lang="ru-RU" dirty="0" smtClean="0"/>
              <a:t> холма плугом была проведена первая борозда. По средневековой легенде, сыном Рема — </a:t>
            </a:r>
            <a:r>
              <a:rPr lang="ru-RU" dirty="0" err="1" smtClean="0"/>
              <a:t>Сением</a:t>
            </a:r>
            <a:r>
              <a:rPr lang="ru-RU" dirty="0" smtClean="0"/>
              <a:t> был основан город Сиена.</a:t>
            </a:r>
            <a:endParaRPr lang="ru-RU" dirty="0"/>
          </a:p>
        </p:txBody>
      </p:sp>
      <p:pic>
        <p:nvPicPr>
          <p:cNvPr id="4" name="Picture 2" descr="D:\школа\She-wolf_suckles_Romulus_and_Remus.jpg"/>
          <p:cNvPicPr>
            <a:picLocks noChangeAspect="1" noChangeArrowheads="1"/>
          </p:cNvPicPr>
          <p:nvPr/>
        </p:nvPicPr>
        <p:blipFill>
          <a:blip r:embed="rId2"/>
          <a:srcRect/>
          <a:stretch>
            <a:fillRect/>
          </a:stretch>
        </p:blipFill>
        <p:spPr bwMode="auto">
          <a:xfrm>
            <a:off x="214282" y="1500174"/>
            <a:ext cx="3903651" cy="2574902"/>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Начало Рима</a:t>
            </a:r>
            <a:endParaRPr lang="ru-RU" dirty="0"/>
          </a:p>
        </p:txBody>
      </p:sp>
      <p:sp>
        <p:nvSpPr>
          <p:cNvPr id="3" name="Содержимое 2"/>
          <p:cNvSpPr>
            <a:spLocks noGrp="1"/>
          </p:cNvSpPr>
          <p:nvPr>
            <p:ph idx="1"/>
          </p:nvPr>
        </p:nvSpPr>
        <p:spPr/>
        <p:txBody>
          <a:bodyPr>
            <a:normAutofit fontScale="55000" lnSpcReduction="20000"/>
          </a:bodyPr>
          <a:lstStyle/>
          <a:p>
            <a:r>
              <a:rPr lang="ru-RU" dirty="0" smtClean="0"/>
              <a:t>С целью увеличить население Рима на первых стадиях его развития, Ромул предоставил пришельцам права, свободы и гражданство наравне с первыми поселенцами, для которых он отвёл земли Капитолийского холма. Благодаря этому в город начали стекаться беглые рабы, изгнанники и просто искатели приключений из других городов и стран.</a:t>
            </a:r>
          </a:p>
          <a:p>
            <a:endParaRPr lang="ru-RU" dirty="0" smtClean="0"/>
          </a:p>
          <a:p>
            <a:r>
              <a:rPr lang="ru-RU" dirty="0" smtClean="0"/>
              <a:t>В Риме также не хватало женского населения — соседние народы справедливо считали постыдным для себя вступление в родственные союзы с толпой бродяг, как они называли в то время римлян. Тогда Ромул придумал торжественный праздник — </a:t>
            </a:r>
            <a:r>
              <a:rPr lang="ru-RU" dirty="0" err="1" smtClean="0"/>
              <a:t>Консуалии</a:t>
            </a:r>
            <a:r>
              <a:rPr lang="ru-RU" dirty="0" smtClean="0"/>
              <a:t>, с играми, борьбой и разного рода гимнастическими и кавалерийскими упражнениями. На праздник съехались многие соседи римлян, в том числе сабиняне (</a:t>
            </a:r>
            <a:r>
              <a:rPr lang="ru-RU" dirty="0" err="1" smtClean="0"/>
              <a:t>сабины</a:t>
            </a:r>
            <a:r>
              <a:rPr lang="ru-RU" dirty="0" smtClean="0"/>
              <a:t>). В минуту, когда зрители и, в особенности, зрительницы были увлечены ходом игры, по условному знаку многочисленная толпа римлян с мечами и копьями в руках набросилась на безоружных гостей. В сумятице и давке римляне захватили женщин, сам Ромул взял себе в жёны сабинянку </a:t>
            </a:r>
            <a:r>
              <a:rPr lang="ru-RU" dirty="0" err="1" smtClean="0"/>
              <a:t>Герсилию</a:t>
            </a:r>
            <a:r>
              <a:rPr lang="ru-RU" dirty="0" smtClean="0"/>
              <a:t>. Свадьба с ритуалом похищения невесты с тех пор стала римским обычаем.</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Царский период</a:t>
            </a:r>
            <a:endParaRPr lang="ru-RU" dirty="0"/>
          </a:p>
        </p:txBody>
      </p:sp>
      <p:sp>
        <p:nvSpPr>
          <p:cNvPr id="3" name="Содержимое 2"/>
          <p:cNvSpPr>
            <a:spLocks noGrp="1"/>
          </p:cNvSpPr>
          <p:nvPr>
            <p:ph idx="1"/>
          </p:nvPr>
        </p:nvSpPr>
        <p:spPr>
          <a:xfrm>
            <a:off x="1357290" y="1447800"/>
            <a:ext cx="7576398" cy="4800600"/>
          </a:xfrm>
        </p:spPr>
        <p:txBody>
          <a:bodyPr>
            <a:normAutofit fontScale="62500" lnSpcReduction="20000"/>
          </a:bodyPr>
          <a:lstStyle/>
          <a:p>
            <a:r>
              <a:rPr lang="ru-RU" dirty="0" smtClean="0"/>
              <a:t>Традиция неизменно говорит о семи римских царях, всегда называя их одними и теми же именами и в одном и том же порядке: Ромул, </a:t>
            </a:r>
            <a:r>
              <a:rPr lang="ru-RU" dirty="0" err="1" smtClean="0"/>
              <a:t>Нума</a:t>
            </a:r>
            <a:r>
              <a:rPr lang="ru-RU" dirty="0" smtClean="0"/>
              <a:t> </a:t>
            </a:r>
            <a:r>
              <a:rPr lang="ru-RU" dirty="0" err="1" smtClean="0"/>
              <a:t>Помпилий</a:t>
            </a:r>
            <a:r>
              <a:rPr lang="ru-RU" dirty="0" smtClean="0"/>
              <a:t>, </a:t>
            </a:r>
            <a:r>
              <a:rPr lang="ru-RU" dirty="0" err="1" smtClean="0"/>
              <a:t>Тулл</a:t>
            </a:r>
            <a:r>
              <a:rPr lang="ru-RU" dirty="0" smtClean="0"/>
              <a:t> </a:t>
            </a:r>
            <a:r>
              <a:rPr lang="ru-RU" dirty="0" err="1" smtClean="0"/>
              <a:t>Гостилий</a:t>
            </a:r>
            <a:r>
              <a:rPr lang="ru-RU" dirty="0" smtClean="0"/>
              <a:t>, </a:t>
            </a:r>
            <a:r>
              <a:rPr lang="ru-RU" dirty="0" err="1" smtClean="0"/>
              <a:t>Анк</a:t>
            </a:r>
            <a:r>
              <a:rPr lang="ru-RU" dirty="0" smtClean="0"/>
              <a:t> </a:t>
            </a:r>
            <a:r>
              <a:rPr lang="ru-RU" dirty="0" err="1" smtClean="0"/>
              <a:t>Марций</a:t>
            </a:r>
            <a:r>
              <a:rPr lang="ru-RU" dirty="0" smtClean="0"/>
              <a:t>, Тарквиний </a:t>
            </a:r>
            <a:r>
              <a:rPr lang="ru-RU" dirty="0" err="1" smtClean="0"/>
              <a:t>Приск</a:t>
            </a:r>
            <a:r>
              <a:rPr lang="ru-RU" dirty="0" smtClean="0"/>
              <a:t> (Древний), </a:t>
            </a:r>
            <a:r>
              <a:rPr lang="ru-RU" dirty="0" err="1" smtClean="0"/>
              <a:t>Сервий</a:t>
            </a:r>
            <a:r>
              <a:rPr lang="ru-RU" dirty="0" smtClean="0"/>
              <a:t> Туллий и Тарквиний Гордый.</a:t>
            </a:r>
          </a:p>
          <a:p>
            <a:r>
              <a:rPr lang="ru-RU" dirty="0" smtClean="0"/>
              <a:t>После похищения римлянами </a:t>
            </a:r>
            <a:r>
              <a:rPr lang="ru-RU" dirty="0" err="1" smtClean="0"/>
              <a:t>сабинянских</a:t>
            </a:r>
            <a:r>
              <a:rPr lang="ru-RU" dirty="0" smtClean="0"/>
              <a:t> женщин вспыхнула война между Римом и сабинянами. Во главе со своим царем </a:t>
            </a:r>
            <a:r>
              <a:rPr lang="ru-RU" dirty="0" err="1" smtClean="0"/>
              <a:t>Тацием</a:t>
            </a:r>
            <a:r>
              <a:rPr lang="ru-RU" dirty="0" smtClean="0"/>
              <a:t>, они отправились на Рим. Однако похищенные женщины сумели помирить обе враждующие стороны, так как уже прижились в Риме. Тогда римляне и сабиняне заключили мир и жили под властью Ромула и </a:t>
            </a:r>
            <a:r>
              <a:rPr lang="ru-RU" dirty="0" err="1" smtClean="0"/>
              <a:t>Тация</a:t>
            </a:r>
            <a:r>
              <a:rPr lang="ru-RU" dirty="0" smtClean="0"/>
              <a:t>. Однако через шесть лет после совместного правления, </a:t>
            </a:r>
            <a:r>
              <a:rPr lang="ru-RU" dirty="0" err="1" smtClean="0"/>
              <a:t>Таций</a:t>
            </a:r>
            <a:r>
              <a:rPr lang="ru-RU" dirty="0" smtClean="0"/>
              <a:t> был убит оскорблёнными гражданами колонии </a:t>
            </a:r>
            <a:r>
              <a:rPr lang="ru-RU" dirty="0" err="1" smtClean="0"/>
              <a:t>Камерии</a:t>
            </a:r>
            <a:r>
              <a:rPr lang="ru-RU" dirty="0" smtClean="0"/>
              <a:t>, куда он совершал </a:t>
            </a:r>
            <a:r>
              <a:rPr lang="ru-RU" dirty="0" err="1" smtClean="0"/>
              <a:t>поход.Ромул</a:t>
            </a:r>
            <a:r>
              <a:rPr lang="ru-RU" dirty="0" smtClean="0"/>
              <a:t> стал царём объединённых народов. Ему приписывается создание сената, состоявшего в то время из 100 «отцов», укрепление </a:t>
            </a:r>
            <a:r>
              <a:rPr lang="ru-RU" dirty="0" err="1" smtClean="0"/>
              <a:t>Палатина</a:t>
            </a:r>
            <a:r>
              <a:rPr lang="ru-RU" dirty="0" smtClean="0"/>
              <a:t> и формирование римской общины (разделение римлян на патрициев и плебеев).</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Нума</a:t>
            </a:r>
            <a:r>
              <a:rPr lang="ru-RU" dirty="0" smtClean="0"/>
              <a:t> </a:t>
            </a:r>
            <a:r>
              <a:rPr lang="ru-RU" dirty="0" err="1" smtClean="0"/>
              <a:t>Помпилий</a:t>
            </a:r>
            <a:endParaRPr lang="ru-RU" dirty="0"/>
          </a:p>
        </p:txBody>
      </p:sp>
      <p:sp>
        <p:nvSpPr>
          <p:cNvPr id="3" name="Содержимое 2"/>
          <p:cNvSpPr>
            <a:spLocks noGrp="1"/>
          </p:cNvSpPr>
          <p:nvPr>
            <p:ph idx="1"/>
          </p:nvPr>
        </p:nvSpPr>
        <p:spPr>
          <a:xfrm>
            <a:off x="5357818" y="1447800"/>
            <a:ext cx="3575870" cy="4800600"/>
          </a:xfrm>
        </p:spPr>
        <p:txBody>
          <a:bodyPr>
            <a:normAutofit fontScale="55000" lnSpcReduction="20000"/>
          </a:bodyPr>
          <a:lstStyle/>
          <a:p>
            <a:r>
              <a:rPr lang="ru-RU" dirty="0" err="1" smtClean="0"/>
              <a:t>Нума</a:t>
            </a:r>
            <a:r>
              <a:rPr lang="ru-RU" dirty="0" smtClean="0"/>
              <a:t> </a:t>
            </a:r>
            <a:r>
              <a:rPr lang="ru-RU" dirty="0" err="1" smtClean="0"/>
              <a:t>Помпилий</a:t>
            </a:r>
            <a:r>
              <a:rPr lang="ru-RU" dirty="0" smtClean="0"/>
              <a:t> был вторым царем Рима. Вскоре после смерти первого царя, Ромула, </a:t>
            </a:r>
            <a:r>
              <a:rPr lang="ru-RU" dirty="0" err="1" smtClean="0"/>
              <a:t>Нума</a:t>
            </a:r>
            <a:r>
              <a:rPr lang="ru-RU" dirty="0" smtClean="0"/>
              <a:t> был избран Римским царем сенатом за справедливость и набожность. История рассказывает, что он был </a:t>
            </a:r>
            <a:r>
              <a:rPr lang="ru-RU" dirty="0" err="1" smtClean="0"/>
              <a:t>сабином</a:t>
            </a:r>
            <a:r>
              <a:rPr lang="ru-RU" dirty="0" smtClean="0"/>
              <a:t> и что, прибыв в Рим, он сначала поселился на Квиринале, а затем построил себе дворец на </a:t>
            </a:r>
            <a:r>
              <a:rPr lang="ru-RU" dirty="0" err="1" smtClean="0"/>
              <a:t>Велии</a:t>
            </a:r>
            <a:r>
              <a:rPr lang="ru-RU" dirty="0" smtClean="0"/>
              <a:t>, между Квириналом и </a:t>
            </a:r>
            <a:r>
              <a:rPr lang="ru-RU" dirty="0" err="1" smtClean="0"/>
              <a:t>Палатином</a:t>
            </a:r>
            <a:r>
              <a:rPr lang="ru-RU" dirty="0" smtClean="0"/>
              <a:t>. </a:t>
            </a:r>
            <a:r>
              <a:rPr lang="ru-RU" dirty="0" err="1" smtClean="0"/>
              <a:t>Нуме</a:t>
            </a:r>
            <a:r>
              <a:rPr lang="ru-RU" dirty="0" smtClean="0"/>
              <a:t> приписывается введение 12-месячного календаря вместо старого 10-месячного, создание жреческих коллегий и строительство храма Януса на форуме.</a:t>
            </a:r>
            <a:endParaRPr lang="ru-RU" dirty="0"/>
          </a:p>
        </p:txBody>
      </p:sp>
      <p:pic>
        <p:nvPicPr>
          <p:cNvPr id="4" name="Picture 2" descr="D:\школа\numa.jpg"/>
          <p:cNvPicPr>
            <a:picLocks noChangeAspect="1" noChangeArrowheads="1"/>
          </p:cNvPicPr>
          <p:nvPr/>
        </p:nvPicPr>
        <p:blipFill>
          <a:blip r:embed="rId2"/>
          <a:srcRect/>
          <a:stretch>
            <a:fillRect/>
          </a:stretch>
        </p:blipFill>
        <p:spPr bwMode="auto">
          <a:xfrm>
            <a:off x="1643042" y="1500174"/>
            <a:ext cx="2927778" cy="387969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7290" y="214290"/>
            <a:ext cx="7498080" cy="1143000"/>
          </a:xfrm>
        </p:spPr>
        <p:txBody>
          <a:bodyPr>
            <a:normAutofit fontScale="90000"/>
          </a:bodyPr>
          <a:lstStyle/>
          <a:p>
            <a:r>
              <a:rPr lang="ru-RU" dirty="0" err="1" smtClean="0"/>
              <a:t>Тулл</a:t>
            </a:r>
            <a:r>
              <a:rPr lang="ru-RU" dirty="0" smtClean="0"/>
              <a:t> </a:t>
            </a:r>
            <a:r>
              <a:rPr lang="ru-RU" dirty="0" err="1" smtClean="0"/>
              <a:t>Гостилий</a:t>
            </a:r>
            <a:r>
              <a:rPr lang="ru-RU" dirty="0" smtClean="0"/>
              <a:t> и </a:t>
            </a:r>
            <a:r>
              <a:rPr lang="ru-RU" dirty="0" err="1" smtClean="0"/>
              <a:t>Анк</a:t>
            </a:r>
            <a:r>
              <a:rPr lang="ru-RU" dirty="0" smtClean="0"/>
              <a:t> </a:t>
            </a:r>
            <a:r>
              <a:rPr lang="ru-RU" dirty="0" err="1" smtClean="0"/>
              <a:t>Марций</a:t>
            </a:r>
            <a:r>
              <a:rPr lang="ru-RU" dirty="0" smtClean="0"/>
              <a:t/>
            </a:r>
            <a:br>
              <a:rPr lang="ru-RU" dirty="0" smtClean="0"/>
            </a:br>
            <a:endParaRPr lang="ru-RU" dirty="0"/>
          </a:p>
        </p:txBody>
      </p:sp>
      <p:sp>
        <p:nvSpPr>
          <p:cNvPr id="3" name="Содержимое 2"/>
          <p:cNvSpPr>
            <a:spLocks noGrp="1"/>
          </p:cNvSpPr>
          <p:nvPr>
            <p:ph idx="1"/>
          </p:nvPr>
        </p:nvSpPr>
        <p:spPr>
          <a:xfrm>
            <a:off x="4071934" y="1447800"/>
            <a:ext cx="4861754" cy="4800600"/>
          </a:xfrm>
        </p:spPr>
        <p:txBody>
          <a:bodyPr>
            <a:normAutofit fontScale="55000" lnSpcReduction="20000"/>
          </a:bodyPr>
          <a:lstStyle/>
          <a:p>
            <a:endParaRPr lang="ru-RU" dirty="0" smtClean="0"/>
          </a:p>
          <a:p>
            <a:r>
              <a:rPr lang="ru-RU" dirty="0" err="1" smtClean="0"/>
              <a:t>Тулл</a:t>
            </a:r>
            <a:r>
              <a:rPr lang="ru-RU" dirty="0" smtClean="0"/>
              <a:t> </a:t>
            </a:r>
            <a:r>
              <a:rPr lang="ru-RU" dirty="0" err="1" smtClean="0"/>
              <a:t>Гостилий</a:t>
            </a:r>
            <a:r>
              <a:rPr lang="ru-RU" dirty="0" smtClean="0"/>
              <a:t> прославился как воинственный царь: он разрушил Альбу Лонгу, воевал с </a:t>
            </a:r>
            <a:r>
              <a:rPr lang="ru-RU" dirty="0" err="1" smtClean="0"/>
              <a:t>Фиденами</a:t>
            </a:r>
            <a:r>
              <a:rPr lang="ru-RU" dirty="0" smtClean="0"/>
              <a:t>, </a:t>
            </a:r>
            <a:r>
              <a:rPr lang="ru-RU" dirty="0" err="1" smtClean="0"/>
              <a:t>Вейями</a:t>
            </a:r>
            <a:r>
              <a:rPr lang="ru-RU" dirty="0" smtClean="0"/>
              <a:t>, </a:t>
            </a:r>
            <a:r>
              <a:rPr lang="ru-RU" dirty="0" err="1" smtClean="0"/>
              <a:t>сабинами</a:t>
            </a:r>
            <a:r>
              <a:rPr lang="ru-RU" dirty="0" smtClean="0"/>
              <a:t>. Жителей разрушенной Альбы он переселил в Рим, дав им права гражданства, а знать зачислил в сенат. В лице Анка </a:t>
            </a:r>
            <a:r>
              <a:rPr lang="ru-RU" dirty="0" err="1" smtClean="0"/>
              <a:t>Марция</a:t>
            </a:r>
            <a:r>
              <a:rPr lang="ru-RU" dirty="0" smtClean="0"/>
              <a:t> Рим снова получил </a:t>
            </a:r>
            <a:r>
              <a:rPr lang="ru-RU" dirty="0" err="1" smtClean="0"/>
              <a:t>царя-сабина</a:t>
            </a:r>
            <a:r>
              <a:rPr lang="ru-RU" dirty="0" smtClean="0"/>
              <a:t>. Он был внуком </a:t>
            </a:r>
            <a:r>
              <a:rPr lang="ru-RU" dirty="0" err="1" smtClean="0"/>
              <a:t>Нумы</a:t>
            </a:r>
            <a:r>
              <a:rPr lang="ru-RU" dirty="0" smtClean="0"/>
              <a:t> и в области </a:t>
            </a:r>
            <a:r>
              <a:rPr lang="ru-RU" dirty="0" err="1" smtClean="0"/>
              <a:t>богопочитания</a:t>
            </a:r>
            <a:r>
              <a:rPr lang="ru-RU" dirty="0" smtClean="0"/>
              <a:t> старался во всем подражать деду.</a:t>
            </a:r>
          </a:p>
          <a:p>
            <a:endParaRPr lang="ru-RU" dirty="0" smtClean="0"/>
          </a:p>
          <a:p>
            <a:r>
              <a:rPr lang="ru-RU" dirty="0" err="1" smtClean="0"/>
              <a:t>Анк</a:t>
            </a:r>
            <a:r>
              <a:rPr lang="ru-RU" dirty="0" smtClean="0"/>
              <a:t> </a:t>
            </a:r>
            <a:r>
              <a:rPr lang="ru-RU" dirty="0" err="1" smtClean="0"/>
              <a:t>Марций</a:t>
            </a:r>
            <a:r>
              <a:rPr lang="ru-RU" dirty="0" smtClean="0"/>
              <a:t> не вел ни одной войны, но расширил Рим в сторону моря и этрусского берега Тибра. Это послужило началом интенсивных отношений с этрусками, которые вскоре укрепляются в правлении следующего царя.</a:t>
            </a:r>
            <a:endParaRPr lang="ru-RU" dirty="0"/>
          </a:p>
        </p:txBody>
      </p:sp>
      <p:pic>
        <p:nvPicPr>
          <p:cNvPr id="3074" name="Picture 2" descr="D:\школа\tull_gostiliiy1.jpg"/>
          <p:cNvPicPr>
            <a:picLocks noChangeAspect="1" noChangeArrowheads="1"/>
          </p:cNvPicPr>
          <p:nvPr/>
        </p:nvPicPr>
        <p:blipFill>
          <a:blip r:embed="rId2" cstate="print"/>
          <a:srcRect/>
          <a:stretch>
            <a:fillRect/>
          </a:stretch>
        </p:blipFill>
        <p:spPr bwMode="auto">
          <a:xfrm>
            <a:off x="2018752" y="1643050"/>
            <a:ext cx="1862670" cy="2286016"/>
          </a:xfrm>
          <a:prstGeom prst="rect">
            <a:avLst/>
          </a:prstGeom>
          <a:noFill/>
        </p:spPr>
      </p:pic>
      <p:pic>
        <p:nvPicPr>
          <p:cNvPr id="3075" name="Picture 3" descr="D:\школа\Ancus-Martius.jpg"/>
          <p:cNvPicPr>
            <a:picLocks noChangeAspect="1" noChangeArrowheads="1"/>
          </p:cNvPicPr>
          <p:nvPr/>
        </p:nvPicPr>
        <p:blipFill>
          <a:blip r:embed="rId3"/>
          <a:srcRect/>
          <a:stretch>
            <a:fillRect/>
          </a:stretch>
        </p:blipFill>
        <p:spPr bwMode="auto">
          <a:xfrm>
            <a:off x="2143108" y="4286256"/>
            <a:ext cx="1735141" cy="168384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Тарквиний </a:t>
            </a:r>
            <a:r>
              <a:rPr lang="ru-RU" dirty="0" err="1" smtClean="0"/>
              <a:t>Приск</a:t>
            </a:r>
            <a:endParaRPr lang="ru-RU" dirty="0"/>
          </a:p>
        </p:txBody>
      </p:sp>
      <p:sp>
        <p:nvSpPr>
          <p:cNvPr id="3" name="Содержимое 2"/>
          <p:cNvSpPr>
            <a:spLocks noGrp="1"/>
          </p:cNvSpPr>
          <p:nvPr>
            <p:ph idx="1"/>
          </p:nvPr>
        </p:nvSpPr>
        <p:spPr>
          <a:xfrm>
            <a:off x="4572000" y="1447800"/>
            <a:ext cx="4361688" cy="4800600"/>
          </a:xfrm>
        </p:spPr>
        <p:txBody>
          <a:bodyPr>
            <a:normAutofit fontScale="47500" lnSpcReduction="20000"/>
          </a:bodyPr>
          <a:lstStyle/>
          <a:p>
            <a:r>
              <a:rPr lang="ru-RU" dirty="0" smtClean="0"/>
              <a:t>Богатство и обходительный нрав сделали Тарквиния </a:t>
            </a:r>
            <a:r>
              <a:rPr lang="ru-RU" dirty="0" err="1" smtClean="0"/>
              <a:t>Приска</a:t>
            </a:r>
            <a:r>
              <a:rPr lang="ru-RU" dirty="0" smtClean="0"/>
              <a:t>, переселенца из этрусского города Тарквиний, настолько популярным в римском обществе, что после смерти Анка его избрали царем. Он вел удачные войны с соседями, увеличил количество сенаторов на 100 человек, учредил общественные игры, приступил к осушению посредством каналов болотистых частей города. Последний царь, </a:t>
            </a:r>
            <a:r>
              <a:rPr lang="ru-RU" dirty="0" err="1" smtClean="0"/>
              <a:t>Луций</a:t>
            </a:r>
            <a:r>
              <a:rPr lang="ru-RU" dirty="0" smtClean="0"/>
              <a:t> Тарквиний Гордый, был сыном </a:t>
            </a:r>
            <a:r>
              <a:rPr lang="ru-RU" dirty="0" err="1" smtClean="0"/>
              <a:t>Приска</a:t>
            </a:r>
            <a:r>
              <a:rPr lang="ru-RU" dirty="0" smtClean="0"/>
              <a:t>; этрусское происхождение двух царей повлияло на общественную жизнь Рима: многочисленные «</a:t>
            </a:r>
            <a:r>
              <a:rPr lang="ru-RU" dirty="0" err="1" smtClean="0"/>
              <a:t>этрускизмы</a:t>
            </a:r>
            <a:r>
              <a:rPr lang="ru-RU" dirty="0" smtClean="0"/>
              <a:t>» в языке, обычаях, политическом устройстве и религии римлян; широкая «экспансия» этрусков, в частности в </a:t>
            </a:r>
            <a:r>
              <a:rPr lang="ru-RU" dirty="0" err="1" smtClean="0"/>
              <a:t>Лации</a:t>
            </a:r>
            <a:r>
              <a:rPr lang="ru-RU" dirty="0" smtClean="0"/>
              <a:t> и Кампании (</a:t>
            </a:r>
            <a:r>
              <a:rPr lang="ru-RU" dirty="0" err="1" smtClean="0"/>
              <a:t>Тускул</a:t>
            </a:r>
            <a:r>
              <a:rPr lang="ru-RU" dirty="0" smtClean="0"/>
              <a:t>, </a:t>
            </a:r>
            <a:r>
              <a:rPr lang="ru-RU" dirty="0" err="1" smtClean="0"/>
              <a:t>Капуя</a:t>
            </a:r>
            <a:r>
              <a:rPr lang="ru-RU" dirty="0" smtClean="0"/>
              <a:t>), наличие в Риме целого этрусского квартала.</a:t>
            </a:r>
            <a:endParaRPr lang="ru-RU" dirty="0"/>
          </a:p>
        </p:txBody>
      </p:sp>
      <p:pic>
        <p:nvPicPr>
          <p:cNvPr id="4098" name="Picture 2" descr="D:\школа\tarkviniiy_gordiiy_luciiy1.jpg"/>
          <p:cNvPicPr>
            <a:picLocks noChangeAspect="1" noChangeArrowheads="1"/>
          </p:cNvPicPr>
          <p:nvPr/>
        </p:nvPicPr>
        <p:blipFill>
          <a:blip r:embed="rId2"/>
          <a:srcRect/>
          <a:stretch>
            <a:fillRect/>
          </a:stretch>
        </p:blipFill>
        <p:spPr bwMode="auto">
          <a:xfrm>
            <a:off x="1285852" y="1857364"/>
            <a:ext cx="2907001" cy="335758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Сервий</a:t>
            </a:r>
            <a:r>
              <a:rPr lang="ru-RU" dirty="0" smtClean="0"/>
              <a:t> Туллий</a:t>
            </a:r>
            <a:endParaRPr lang="ru-RU" dirty="0"/>
          </a:p>
        </p:txBody>
      </p:sp>
      <p:sp>
        <p:nvSpPr>
          <p:cNvPr id="3" name="Содержимое 2"/>
          <p:cNvSpPr>
            <a:spLocks noGrp="1"/>
          </p:cNvSpPr>
          <p:nvPr>
            <p:ph idx="1"/>
          </p:nvPr>
        </p:nvSpPr>
        <p:spPr>
          <a:xfrm>
            <a:off x="3857620" y="1447800"/>
            <a:ext cx="5076068" cy="4800600"/>
          </a:xfrm>
        </p:spPr>
        <p:txBody>
          <a:bodyPr>
            <a:normAutofit fontScale="47500" lnSpcReduction="20000"/>
          </a:bodyPr>
          <a:lstStyle/>
          <a:p>
            <a:r>
              <a:rPr lang="ru-RU" dirty="0" smtClean="0"/>
              <a:t>Преемником Тарквиния был </a:t>
            </a:r>
            <a:r>
              <a:rPr lang="ru-RU" dirty="0" err="1" smtClean="0"/>
              <a:t>Сервий</a:t>
            </a:r>
            <a:r>
              <a:rPr lang="ru-RU" dirty="0" smtClean="0"/>
              <a:t> Туллий. Существуют две версии его происхождения. Согласно одной, он был сыном одной знатной женщины из города </a:t>
            </a:r>
            <a:r>
              <a:rPr lang="ru-RU" dirty="0" err="1" smtClean="0"/>
              <a:t>Корникула</a:t>
            </a:r>
            <a:r>
              <a:rPr lang="ru-RU" dirty="0" smtClean="0"/>
              <a:t>, попавшей в плен к римлянам. Он вырос в доме Тарквиния, где он пользовался величайшей любовью и почетом, в том числе и у сенаторов и народа. Царь выдал за него замуж свою дочь. После того, как царь Тарквиний был убит сыновьями Анка </a:t>
            </a:r>
            <a:r>
              <a:rPr lang="ru-RU" dirty="0" err="1" smtClean="0"/>
              <a:t>Марция</a:t>
            </a:r>
            <a:r>
              <a:rPr lang="ru-RU" dirty="0" smtClean="0"/>
              <a:t>, </a:t>
            </a:r>
            <a:r>
              <a:rPr lang="ru-RU" dirty="0" err="1" smtClean="0"/>
              <a:t>Сервий</a:t>
            </a:r>
            <a:r>
              <a:rPr lang="ru-RU" dirty="0" smtClean="0"/>
              <a:t> Туллий, воспользовавшись своей популярностью, захватил власть с одобрением сената.</a:t>
            </a:r>
          </a:p>
          <a:p>
            <a:endParaRPr lang="ru-RU" dirty="0" smtClean="0"/>
          </a:p>
          <a:p>
            <a:r>
              <a:rPr lang="ru-RU" dirty="0" smtClean="0"/>
              <a:t>Согласно другой версии, </a:t>
            </a:r>
            <a:r>
              <a:rPr lang="ru-RU" dirty="0" err="1" smtClean="0"/>
              <a:t>Сервий</a:t>
            </a:r>
            <a:r>
              <a:rPr lang="ru-RU" dirty="0" smtClean="0"/>
              <a:t> Туллий был </a:t>
            </a:r>
            <a:r>
              <a:rPr lang="ru-RU" dirty="0" err="1" smtClean="0"/>
              <a:t>Мастарной</a:t>
            </a:r>
            <a:r>
              <a:rPr lang="ru-RU" dirty="0" smtClean="0"/>
              <a:t>, этрусским авантюристом, выгнанным из Этрурии и поселившимся в Риме. Там он переменил имя и достиг царской власти. Этот рассказ произносит император Клавдий (I в. н. э.), и, скорее всего, он в значительной степени основан на непонимании этрусских сказаний.</a:t>
            </a:r>
            <a:endParaRPr lang="ru-RU" dirty="0"/>
          </a:p>
        </p:txBody>
      </p:sp>
      <p:pic>
        <p:nvPicPr>
          <p:cNvPr id="5122" name="Picture 2" descr="D:\школа\servius_tullius_by_frans_huys.jpg"/>
          <p:cNvPicPr>
            <a:picLocks noChangeAspect="1" noChangeArrowheads="1"/>
          </p:cNvPicPr>
          <p:nvPr/>
        </p:nvPicPr>
        <p:blipFill>
          <a:blip r:embed="rId2"/>
          <a:srcRect/>
          <a:stretch>
            <a:fillRect/>
          </a:stretch>
        </p:blipFill>
        <p:spPr bwMode="auto">
          <a:xfrm>
            <a:off x="1428728" y="1643050"/>
            <a:ext cx="2309818" cy="324337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36</TotalTime>
  <Words>3956</Words>
  <Application>Microsoft Office PowerPoint</Application>
  <PresentationFormat>Экран (4:3)</PresentationFormat>
  <Paragraphs>80</Paragraphs>
  <Slides>23</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Солнцестояние</vt:lpstr>
      <vt:lpstr>Древний Рим</vt:lpstr>
      <vt:lpstr>Рим</vt:lpstr>
      <vt:lpstr>Легенда о Ромуле и Реме</vt:lpstr>
      <vt:lpstr>Начало Рима</vt:lpstr>
      <vt:lpstr>Царский период</vt:lpstr>
      <vt:lpstr>Нума Помпилий</vt:lpstr>
      <vt:lpstr>Тулл Гостилий и Анк Марций </vt:lpstr>
      <vt:lpstr>Тарквиний Приск</vt:lpstr>
      <vt:lpstr>Сервий Туллий</vt:lpstr>
      <vt:lpstr>Тарквиний Гордый</vt:lpstr>
      <vt:lpstr> Ранняя Римская Республика (509—265 гг. до н. э.) </vt:lpstr>
      <vt:lpstr>Завоевание Римом Италии</vt:lpstr>
      <vt:lpstr>Поздняя Римская Республика (264-27 гг. до н. э.)</vt:lpstr>
      <vt:lpstr>Первая Пуническая война</vt:lpstr>
      <vt:lpstr>Вторая Пуническая Война</vt:lpstr>
      <vt:lpstr>Третья Македонская война</vt:lpstr>
      <vt:lpstr>Третья Пуническая война</vt:lpstr>
      <vt:lpstr>Восстание Спартака</vt:lpstr>
      <vt:lpstr>Гай Юлий Цезарь</vt:lpstr>
      <vt:lpstr>Октавиан Август и Марк Антоний</vt:lpstr>
      <vt:lpstr>Падение республики</vt:lpstr>
      <vt:lpstr>Кризис III века в Римской империи (235—284 гг.)</vt:lpstr>
      <vt:lpstr>Конец</vt:lpstr>
    </vt:vector>
  </TitlesOfParts>
  <Company>XXXXXXXX</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Древний Рим</dc:title>
  <dc:creator>XXXXXXXX</dc:creator>
  <cp:lastModifiedBy>XXXXXXXX</cp:lastModifiedBy>
  <cp:revision>5</cp:revision>
  <dcterms:created xsi:type="dcterms:W3CDTF">2011-04-22T14:59:23Z</dcterms:created>
  <dcterms:modified xsi:type="dcterms:W3CDTF">2011-04-22T15:36:11Z</dcterms:modified>
</cp:coreProperties>
</file>