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143EA7-1F1C-4C35-AF90-9F192BEA705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9DFF21-04C5-4D71-89D4-DC88E51AA0A5}">
      <dgm:prSet phldrT="[Текст]" custT="1"/>
      <dgm:spPr/>
      <dgm:t>
        <a:bodyPr/>
        <a:lstStyle/>
        <a:p>
          <a:r>
            <a:rPr lang="ru-RU" sz="2000" dirty="0" smtClean="0"/>
            <a:t>обучающие игры</a:t>
          </a:r>
          <a:endParaRPr lang="ru-RU" sz="2000" dirty="0"/>
        </a:p>
      </dgm:t>
    </dgm:pt>
    <dgm:pt modelId="{A4355491-46CC-43B6-9F0E-BD47B1ADE384}" type="parTrans" cxnId="{7E2C1BFD-1FF9-4E50-A58E-2F580DD7312C}">
      <dgm:prSet/>
      <dgm:spPr/>
      <dgm:t>
        <a:bodyPr/>
        <a:lstStyle/>
        <a:p>
          <a:endParaRPr lang="ru-RU"/>
        </a:p>
      </dgm:t>
    </dgm:pt>
    <dgm:pt modelId="{08CE8342-29DE-4422-B0EE-2FE5125EB75E}" type="sibTrans" cxnId="{7E2C1BFD-1FF9-4E50-A58E-2F580DD7312C}">
      <dgm:prSet/>
      <dgm:spPr/>
      <dgm:t>
        <a:bodyPr/>
        <a:lstStyle/>
        <a:p>
          <a:endParaRPr lang="ru-RU"/>
        </a:p>
      </dgm:t>
    </dgm:pt>
    <dgm:pt modelId="{96E3206F-A07C-4D62-9027-29B527139B10}">
      <dgm:prSet phldrT="[Текст]" custT="1"/>
      <dgm:spPr/>
      <dgm:t>
        <a:bodyPr/>
        <a:lstStyle/>
        <a:p>
          <a:r>
            <a:rPr lang="ru-RU" sz="2000" dirty="0" smtClean="0"/>
            <a:t>развивающие игры</a:t>
          </a:r>
          <a:endParaRPr lang="ru-RU" sz="2000" dirty="0"/>
        </a:p>
      </dgm:t>
    </dgm:pt>
    <dgm:pt modelId="{59CC05C1-74EC-402C-B79F-C2A79F41C72C}" type="parTrans" cxnId="{990377E6-7001-4399-A208-37408A6C5E11}">
      <dgm:prSet/>
      <dgm:spPr/>
      <dgm:t>
        <a:bodyPr/>
        <a:lstStyle/>
        <a:p>
          <a:endParaRPr lang="ru-RU"/>
        </a:p>
      </dgm:t>
    </dgm:pt>
    <dgm:pt modelId="{F865F793-2A3D-4063-B51F-70B4D06E3BF0}" type="sibTrans" cxnId="{990377E6-7001-4399-A208-37408A6C5E11}">
      <dgm:prSet/>
      <dgm:spPr/>
      <dgm:t>
        <a:bodyPr/>
        <a:lstStyle/>
        <a:p>
          <a:endParaRPr lang="ru-RU"/>
        </a:p>
      </dgm:t>
    </dgm:pt>
    <dgm:pt modelId="{5CD14AFB-521A-443D-9C2C-A4F9F06002B5}">
      <dgm:prSet phldrT="[Текст]" custT="1"/>
      <dgm:spPr/>
      <dgm:t>
        <a:bodyPr/>
        <a:lstStyle/>
        <a:p>
          <a:r>
            <a:rPr lang="ru-RU" sz="2000" dirty="0" smtClean="0"/>
            <a:t>игры-экспериментирования</a:t>
          </a:r>
          <a:endParaRPr lang="ru-RU" sz="2000" dirty="0"/>
        </a:p>
      </dgm:t>
    </dgm:pt>
    <dgm:pt modelId="{E7943658-41B6-48FA-95B0-CEADE2839017}" type="parTrans" cxnId="{F25ADD99-E696-4769-92F4-F75C496F5179}">
      <dgm:prSet/>
      <dgm:spPr/>
      <dgm:t>
        <a:bodyPr/>
        <a:lstStyle/>
        <a:p>
          <a:endParaRPr lang="ru-RU"/>
        </a:p>
      </dgm:t>
    </dgm:pt>
    <dgm:pt modelId="{3254CA61-8F33-4C68-AC11-7F15F1D55DFF}" type="sibTrans" cxnId="{F25ADD99-E696-4769-92F4-F75C496F5179}">
      <dgm:prSet/>
      <dgm:spPr/>
      <dgm:t>
        <a:bodyPr/>
        <a:lstStyle/>
        <a:p>
          <a:endParaRPr lang="ru-RU"/>
        </a:p>
      </dgm:t>
    </dgm:pt>
    <dgm:pt modelId="{1F3FFF3A-3F2A-4A27-B7D9-A4E83CEF11DE}">
      <dgm:prSet phldrT="[Текст]" custT="1"/>
      <dgm:spPr/>
      <dgm:t>
        <a:bodyPr/>
        <a:lstStyle/>
        <a:p>
          <a:r>
            <a:rPr lang="ru-RU" sz="2000" dirty="0" smtClean="0"/>
            <a:t>игры-забавы</a:t>
          </a:r>
          <a:endParaRPr lang="ru-RU" sz="2000" dirty="0"/>
        </a:p>
      </dgm:t>
    </dgm:pt>
    <dgm:pt modelId="{E8D801BE-29C2-4620-89B1-DB52D06A22A0}" type="parTrans" cxnId="{8959D959-26D6-4CE1-8878-CBDE6868864F}">
      <dgm:prSet/>
      <dgm:spPr/>
      <dgm:t>
        <a:bodyPr/>
        <a:lstStyle/>
        <a:p>
          <a:endParaRPr lang="ru-RU"/>
        </a:p>
      </dgm:t>
    </dgm:pt>
    <dgm:pt modelId="{0BF38A55-1223-4E0C-BE01-0AAEF0F37A5F}" type="sibTrans" cxnId="{8959D959-26D6-4CE1-8878-CBDE6868864F}">
      <dgm:prSet/>
      <dgm:spPr/>
      <dgm:t>
        <a:bodyPr/>
        <a:lstStyle/>
        <a:p>
          <a:endParaRPr lang="ru-RU"/>
        </a:p>
      </dgm:t>
    </dgm:pt>
    <dgm:pt modelId="{F1E0985C-770F-457A-A50D-217C3D8F5661}">
      <dgm:prSet phldrT="[Текст]" custT="1"/>
      <dgm:spPr/>
      <dgm:t>
        <a:bodyPr/>
        <a:lstStyle/>
        <a:p>
          <a:r>
            <a:rPr lang="ru-RU" sz="2000" dirty="0" smtClean="0"/>
            <a:t>компьютерные диагностические игры</a:t>
          </a:r>
          <a:endParaRPr lang="ru-RU" sz="2000" dirty="0"/>
        </a:p>
      </dgm:t>
    </dgm:pt>
    <dgm:pt modelId="{7C7A4F6B-B200-4661-BF6C-8F6CEEEDF464}" type="parTrans" cxnId="{B29B9061-AD18-4F05-9A5C-3306C7F2429D}">
      <dgm:prSet/>
      <dgm:spPr/>
      <dgm:t>
        <a:bodyPr/>
        <a:lstStyle/>
        <a:p>
          <a:endParaRPr lang="ru-RU"/>
        </a:p>
      </dgm:t>
    </dgm:pt>
    <dgm:pt modelId="{51178EA2-EB1A-44DA-9857-08E3B6376527}" type="sibTrans" cxnId="{B29B9061-AD18-4F05-9A5C-3306C7F2429D}">
      <dgm:prSet/>
      <dgm:spPr/>
      <dgm:t>
        <a:bodyPr/>
        <a:lstStyle/>
        <a:p>
          <a:endParaRPr lang="ru-RU"/>
        </a:p>
      </dgm:t>
    </dgm:pt>
    <dgm:pt modelId="{06AA2060-D5CC-49AC-83FB-3A5EB3FB72C6}" type="pres">
      <dgm:prSet presAssocID="{26143EA7-1F1C-4C35-AF90-9F192BEA70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7EF8FB-7AF1-439F-8830-59ED526DD5DC}" type="pres">
      <dgm:prSet presAssocID="{B09DFF21-04C5-4D71-89D4-DC88E51AA0A5}" presName="node" presStyleLbl="node1" presStyleIdx="0" presStyleCnt="5" custScaleX="119490" custScaleY="1363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1BD51-D8DF-4D05-959B-C633AF3C0D28}" type="pres">
      <dgm:prSet presAssocID="{08CE8342-29DE-4422-B0EE-2FE5125EB75E}" presName="sibTrans" presStyleCnt="0"/>
      <dgm:spPr/>
    </dgm:pt>
    <dgm:pt modelId="{37D74118-1011-458B-852F-D27BB1BF72C9}" type="pres">
      <dgm:prSet presAssocID="{96E3206F-A07C-4D62-9027-29B527139B10}" presName="node" presStyleLbl="node1" presStyleIdx="1" presStyleCnt="5" custScaleX="115815" custScaleY="135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C422C-2C90-47A3-8C89-2CFC488B12C8}" type="pres">
      <dgm:prSet presAssocID="{F865F793-2A3D-4063-B51F-70B4D06E3BF0}" presName="sibTrans" presStyleCnt="0"/>
      <dgm:spPr/>
    </dgm:pt>
    <dgm:pt modelId="{F6B7E1BB-5BF5-4FAC-8FF1-331FADCCF9BD}" type="pres">
      <dgm:prSet presAssocID="{5CD14AFB-521A-443D-9C2C-A4F9F06002B5}" presName="node" presStyleLbl="node1" presStyleIdx="2" presStyleCnt="5" custScaleX="126765" custScaleY="136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B8B57-A037-4D0F-AE44-89100326F7C9}" type="pres">
      <dgm:prSet presAssocID="{3254CA61-8F33-4C68-AC11-7F15F1D55DFF}" presName="sibTrans" presStyleCnt="0"/>
      <dgm:spPr/>
    </dgm:pt>
    <dgm:pt modelId="{580BE860-8B94-4817-A10A-4410227F2FF9}" type="pres">
      <dgm:prSet presAssocID="{1F3FFF3A-3F2A-4A27-B7D9-A4E83CEF11DE}" presName="node" presStyleLbl="node1" presStyleIdx="3" presStyleCnt="5" custScaleX="115301" custScaleY="133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FC654-45CD-478F-BCA4-4B51AD3B1F0D}" type="pres">
      <dgm:prSet presAssocID="{0BF38A55-1223-4E0C-BE01-0AAEF0F37A5F}" presName="sibTrans" presStyleCnt="0"/>
      <dgm:spPr/>
    </dgm:pt>
    <dgm:pt modelId="{3E315D4C-529B-4FA7-9872-A35EE5AB6A8F}" type="pres">
      <dgm:prSet presAssocID="{F1E0985C-770F-457A-A50D-217C3D8F5661}" presName="node" presStyleLbl="node1" presStyleIdx="4" presStyleCnt="5" custScaleX="120088" custScaleY="138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65AC76-40E8-42B0-B8EF-E2DB2F0AE673}" type="presOf" srcId="{5CD14AFB-521A-443D-9C2C-A4F9F06002B5}" destId="{F6B7E1BB-5BF5-4FAC-8FF1-331FADCCF9BD}" srcOrd="0" destOrd="0" presId="urn:microsoft.com/office/officeart/2005/8/layout/default"/>
    <dgm:cxn modelId="{7E2C1BFD-1FF9-4E50-A58E-2F580DD7312C}" srcId="{26143EA7-1F1C-4C35-AF90-9F192BEA705F}" destId="{B09DFF21-04C5-4D71-89D4-DC88E51AA0A5}" srcOrd="0" destOrd="0" parTransId="{A4355491-46CC-43B6-9F0E-BD47B1ADE384}" sibTransId="{08CE8342-29DE-4422-B0EE-2FE5125EB75E}"/>
    <dgm:cxn modelId="{993CDF4D-D71D-4381-9697-0D91870DABC1}" type="presOf" srcId="{26143EA7-1F1C-4C35-AF90-9F192BEA705F}" destId="{06AA2060-D5CC-49AC-83FB-3A5EB3FB72C6}" srcOrd="0" destOrd="0" presId="urn:microsoft.com/office/officeart/2005/8/layout/default"/>
    <dgm:cxn modelId="{6CC6CAF2-FDE3-44AD-8A93-7FDE74567A8E}" type="presOf" srcId="{B09DFF21-04C5-4D71-89D4-DC88E51AA0A5}" destId="{057EF8FB-7AF1-439F-8830-59ED526DD5DC}" srcOrd="0" destOrd="0" presId="urn:microsoft.com/office/officeart/2005/8/layout/default"/>
    <dgm:cxn modelId="{C6423A55-3B96-4241-872A-B6F3C0FE2AFF}" type="presOf" srcId="{F1E0985C-770F-457A-A50D-217C3D8F5661}" destId="{3E315D4C-529B-4FA7-9872-A35EE5AB6A8F}" srcOrd="0" destOrd="0" presId="urn:microsoft.com/office/officeart/2005/8/layout/default"/>
    <dgm:cxn modelId="{990377E6-7001-4399-A208-37408A6C5E11}" srcId="{26143EA7-1F1C-4C35-AF90-9F192BEA705F}" destId="{96E3206F-A07C-4D62-9027-29B527139B10}" srcOrd="1" destOrd="0" parTransId="{59CC05C1-74EC-402C-B79F-C2A79F41C72C}" sibTransId="{F865F793-2A3D-4063-B51F-70B4D06E3BF0}"/>
    <dgm:cxn modelId="{F25ADD99-E696-4769-92F4-F75C496F5179}" srcId="{26143EA7-1F1C-4C35-AF90-9F192BEA705F}" destId="{5CD14AFB-521A-443D-9C2C-A4F9F06002B5}" srcOrd="2" destOrd="0" parTransId="{E7943658-41B6-48FA-95B0-CEADE2839017}" sibTransId="{3254CA61-8F33-4C68-AC11-7F15F1D55DFF}"/>
    <dgm:cxn modelId="{0C8AFEFF-CEF6-4E72-946F-1DD90FA2B2D4}" type="presOf" srcId="{96E3206F-A07C-4D62-9027-29B527139B10}" destId="{37D74118-1011-458B-852F-D27BB1BF72C9}" srcOrd="0" destOrd="0" presId="urn:microsoft.com/office/officeart/2005/8/layout/default"/>
    <dgm:cxn modelId="{8959D959-26D6-4CE1-8878-CBDE6868864F}" srcId="{26143EA7-1F1C-4C35-AF90-9F192BEA705F}" destId="{1F3FFF3A-3F2A-4A27-B7D9-A4E83CEF11DE}" srcOrd="3" destOrd="0" parTransId="{E8D801BE-29C2-4620-89B1-DB52D06A22A0}" sibTransId="{0BF38A55-1223-4E0C-BE01-0AAEF0F37A5F}"/>
    <dgm:cxn modelId="{A844D2EE-6F4D-4725-9C57-E8FDC3AE5D5C}" type="presOf" srcId="{1F3FFF3A-3F2A-4A27-B7D9-A4E83CEF11DE}" destId="{580BE860-8B94-4817-A10A-4410227F2FF9}" srcOrd="0" destOrd="0" presId="urn:microsoft.com/office/officeart/2005/8/layout/default"/>
    <dgm:cxn modelId="{B29B9061-AD18-4F05-9A5C-3306C7F2429D}" srcId="{26143EA7-1F1C-4C35-AF90-9F192BEA705F}" destId="{F1E0985C-770F-457A-A50D-217C3D8F5661}" srcOrd="4" destOrd="0" parTransId="{7C7A4F6B-B200-4661-BF6C-8F6CEEEDF464}" sibTransId="{51178EA2-EB1A-44DA-9857-08E3B6376527}"/>
    <dgm:cxn modelId="{C366E673-B2C7-4E65-B2D7-1A40391A86CD}" type="presParOf" srcId="{06AA2060-D5CC-49AC-83FB-3A5EB3FB72C6}" destId="{057EF8FB-7AF1-439F-8830-59ED526DD5DC}" srcOrd="0" destOrd="0" presId="urn:microsoft.com/office/officeart/2005/8/layout/default"/>
    <dgm:cxn modelId="{090BE66C-C791-4588-9FEB-E22F15000FAD}" type="presParOf" srcId="{06AA2060-D5CC-49AC-83FB-3A5EB3FB72C6}" destId="{6EE1BD51-D8DF-4D05-959B-C633AF3C0D28}" srcOrd="1" destOrd="0" presId="urn:microsoft.com/office/officeart/2005/8/layout/default"/>
    <dgm:cxn modelId="{6B605D03-1EF8-42EB-A85A-372769D3EAFE}" type="presParOf" srcId="{06AA2060-D5CC-49AC-83FB-3A5EB3FB72C6}" destId="{37D74118-1011-458B-852F-D27BB1BF72C9}" srcOrd="2" destOrd="0" presId="urn:microsoft.com/office/officeart/2005/8/layout/default"/>
    <dgm:cxn modelId="{6345BE16-D377-4D2B-BDCF-5B263C73B891}" type="presParOf" srcId="{06AA2060-D5CC-49AC-83FB-3A5EB3FB72C6}" destId="{443C422C-2C90-47A3-8C89-2CFC488B12C8}" srcOrd="3" destOrd="0" presId="urn:microsoft.com/office/officeart/2005/8/layout/default"/>
    <dgm:cxn modelId="{697FD58F-73F5-4776-A7B7-F9193DBCFB05}" type="presParOf" srcId="{06AA2060-D5CC-49AC-83FB-3A5EB3FB72C6}" destId="{F6B7E1BB-5BF5-4FAC-8FF1-331FADCCF9BD}" srcOrd="4" destOrd="0" presId="urn:microsoft.com/office/officeart/2005/8/layout/default"/>
    <dgm:cxn modelId="{A4BA0305-3127-4768-BF7A-3B357B4B05AB}" type="presParOf" srcId="{06AA2060-D5CC-49AC-83FB-3A5EB3FB72C6}" destId="{A6BB8B57-A037-4D0F-AE44-89100326F7C9}" srcOrd="5" destOrd="0" presId="urn:microsoft.com/office/officeart/2005/8/layout/default"/>
    <dgm:cxn modelId="{2D036296-E3FF-4CD6-996F-418080D3F05F}" type="presParOf" srcId="{06AA2060-D5CC-49AC-83FB-3A5EB3FB72C6}" destId="{580BE860-8B94-4817-A10A-4410227F2FF9}" srcOrd="6" destOrd="0" presId="urn:microsoft.com/office/officeart/2005/8/layout/default"/>
    <dgm:cxn modelId="{0DB798C5-4CBC-47DB-B83B-D4445C0E379D}" type="presParOf" srcId="{06AA2060-D5CC-49AC-83FB-3A5EB3FB72C6}" destId="{2AEFC654-45CD-478F-BCA4-4B51AD3B1F0D}" srcOrd="7" destOrd="0" presId="urn:microsoft.com/office/officeart/2005/8/layout/default"/>
    <dgm:cxn modelId="{883182D0-E9FB-4799-88BC-881F2B1196B0}" type="presParOf" srcId="{06AA2060-D5CC-49AC-83FB-3A5EB3FB72C6}" destId="{3E315D4C-529B-4FA7-9872-A35EE5AB6A8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6B3CED-3D88-43C1-9765-DA591DDBC7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46610-7ADC-4279-8A35-608C6A41FED4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 rtl="0"/>
          <a:r>
            <a:rPr lang="ru-RU" sz="1400" i="1" dirty="0" smtClean="0"/>
            <a:t>различного рода графические редакторы</a:t>
          </a:r>
          <a:r>
            <a:rPr lang="ru-RU" sz="1400" dirty="0" smtClean="0"/>
            <a:t>, в т. ч. «</a:t>
          </a:r>
          <a:r>
            <a:rPr lang="ru-RU" sz="1400" dirty="0" err="1" smtClean="0"/>
            <a:t>рисовалки</a:t>
          </a:r>
          <a:r>
            <a:rPr lang="ru-RU" sz="1400" dirty="0" smtClean="0"/>
            <a:t>», «</a:t>
          </a:r>
          <a:r>
            <a:rPr lang="ru-RU" sz="1400" dirty="0" err="1" smtClean="0"/>
            <a:t>раскрашки</a:t>
          </a:r>
          <a:r>
            <a:rPr lang="ru-RU" sz="1400" dirty="0" smtClean="0"/>
            <a:t>», конструкторы, предоставляющие возможность свободного рисования на экране прямыми и кривыми линиями, контурными и сплошными геометрическими фигурами и пятнами, закрашивания замкнутых областей, вставки готовых рисунков, стирания изображения, коррекции рисунка другими способами; </a:t>
          </a:r>
          <a:endParaRPr lang="ru-RU" sz="1400" dirty="0"/>
        </a:p>
      </dgm:t>
    </dgm:pt>
    <dgm:pt modelId="{5F036CF7-0D77-49E5-BA63-3D7107ABF6FB}" type="parTrans" cxnId="{B8F09FB2-C993-440A-8845-11366C1E4D26}">
      <dgm:prSet/>
      <dgm:spPr/>
      <dgm:t>
        <a:bodyPr/>
        <a:lstStyle/>
        <a:p>
          <a:endParaRPr lang="ru-RU"/>
        </a:p>
      </dgm:t>
    </dgm:pt>
    <dgm:pt modelId="{BDDC68FC-3F93-4CBF-8E9D-3FD590C7BFC1}" type="sibTrans" cxnId="{B8F09FB2-C993-440A-8845-11366C1E4D26}">
      <dgm:prSet/>
      <dgm:spPr/>
      <dgm:t>
        <a:bodyPr/>
        <a:lstStyle/>
        <a:p>
          <a:endParaRPr lang="ru-RU"/>
        </a:p>
      </dgm:t>
    </dgm:pt>
    <dgm:pt modelId="{524A78A8-6E6E-4E19-B0A9-2710E8A428F9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ru-RU" sz="1800" i="1" dirty="0" smtClean="0"/>
            <a:t>простые текстовые редакторы </a:t>
          </a:r>
          <a:r>
            <a:rPr lang="ru-RU" sz="1800" dirty="0" smtClean="0"/>
            <a:t>для ввода, редактирования, хранения и печати текста; </a:t>
          </a:r>
          <a:endParaRPr lang="ru-RU" sz="1800" dirty="0"/>
        </a:p>
      </dgm:t>
    </dgm:pt>
    <dgm:pt modelId="{6E5074E6-A57C-4A6E-B684-86EFB0C7C42C}" type="parTrans" cxnId="{562AB2C7-79C1-4BED-880B-89995A49D603}">
      <dgm:prSet/>
      <dgm:spPr/>
      <dgm:t>
        <a:bodyPr/>
        <a:lstStyle/>
        <a:p>
          <a:endParaRPr lang="ru-RU"/>
        </a:p>
      </dgm:t>
    </dgm:pt>
    <dgm:pt modelId="{9F47E53C-78B6-426F-AFF4-2E9C8A8E6FAD}" type="sibTrans" cxnId="{562AB2C7-79C1-4BED-880B-89995A49D603}">
      <dgm:prSet/>
      <dgm:spPr/>
      <dgm:t>
        <a:bodyPr/>
        <a:lstStyle/>
        <a:p>
          <a:endParaRPr lang="ru-RU"/>
        </a:p>
      </dgm:t>
    </dgm:pt>
    <dgm:pt modelId="{D9AADFBC-F1D6-40B9-B9BD-2D9FFAB2BDAF}">
      <dgm:prSet custT="1"/>
      <dgm:spPr/>
      <dgm:t>
        <a:bodyPr/>
        <a:lstStyle/>
        <a:p>
          <a:pPr rtl="0"/>
          <a:r>
            <a:rPr lang="ru-RU" sz="1400" i="1" dirty="0" smtClean="0"/>
            <a:t>«конструкторы сред»  </a:t>
          </a:r>
          <a:r>
            <a:rPr lang="ru-RU" sz="1400" dirty="0" smtClean="0"/>
            <a:t>с разнообразными функциональными возможностями свободного перемещения персонажей и других элементов на фоне декораций, в т. ч. те, которые служат основой создания «режиссерских» компьютерных игр; «музыкальные редакторы» для ввода, хранения и воспроизведения простых (чаще одноголосых) мелодий в нотной форме записи; </a:t>
          </a:r>
          <a:endParaRPr lang="ru-RU" sz="1400" dirty="0"/>
        </a:p>
      </dgm:t>
    </dgm:pt>
    <dgm:pt modelId="{5D8C9EA5-7148-41C2-846E-E5EF41038A64}" type="parTrans" cxnId="{AAFD84BD-9C87-4754-95D0-6CA6B6741E03}">
      <dgm:prSet/>
      <dgm:spPr/>
      <dgm:t>
        <a:bodyPr/>
        <a:lstStyle/>
        <a:p>
          <a:endParaRPr lang="ru-RU"/>
        </a:p>
      </dgm:t>
    </dgm:pt>
    <dgm:pt modelId="{54EA4A66-7C0C-479E-AB79-AD0D84A27D02}" type="sibTrans" cxnId="{AAFD84BD-9C87-4754-95D0-6CA6B6741E03}">
      <dgm:prSet/>
      <dgm:spPr/>
      <dgm:t>
        <a:bodyPr/>
        <a:lstStyle/>
        <a:p>
          <a:endParaRPr lang="ru-RU"/>
        </a:p>
      </dgm:t>
    </dgm:pt>
    <dgm:pt modelId="{D0F7900E-C472-45FF-BFB8-541E0C64F095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r>
            <a:rPr lang="ru-RU" sz="1800" i="1" dirty="0" smtClean="0"/>
            <a:t>«конструкторы сказок», </a:t>
          </a:r>
          <a:r>
            <a:rPr lang="ru-RU" sz="1800" dirty="0" smtClean="0"/>
            <a:t>совмещающие возможности элементарных текстового и графического редакторов для формирования и воспроизведения иллюстраций</a:t>
          </a:r>
          <a:endParaRPr lang="ru-RU" sz="1800" dirty="0"/>
        </a:p>
      </dgm:t>
    </dgm:pt>
    <dgm:pt modelId="{5DDEB111-5F27-4CAC-AB5B-D3BAED1B7168}" type="parTrans" cxnId="{45CB8632-1FE6-416E-BBCB-C04A96B03797}">
      <dgm:prSet/>
      <dgm:spPr/>
      <dgm:t>
        <a:bodyPr/>
        <a:lstStyle/>
        <a:p>
          <a:endParaRPr lang="ru-RU"/>
        </a:p>
      </dgm:t>
    </dgm:pt>
    <dgm:pt modelId="{B981997D-3CA1-4BB9-8866-1110E083596C}" type="sibTrans" cxnId="{45CB8632-1FE6-416E-BBCB-C04A96B03797}">
      <dgm:prSet/>
      <dgm:spPr/>
      <dgm:t>
        <a:bodyPr/>
        <a:lstStyle/>
        <a:p>
          <a:endParaRPr lang="ru-RU"/>
        </a:p>
      </dgm:t>
    </dgm:pt>
    <dgm:pt modelId="{943D740F-5EFA-4D4E-AFCF-B3DC878DAB4B}" type="pres">
      <dgm:prSet presAssocID="{FB6B3CED-3D88-43C1-9765-DA591DDBC7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255618-F154-4802-8809-85D30B3C9AC0}" type="pres">
      <dgm:prSet presAssocID="{31B46610-7ADC-4279-8A35-608C6A41FED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56564-BF51-4145-985E-40E4C197FA58}" type="pres">
      <dgm:prSet presAssocID="{BDDC68FC-3F93-4CBF-8E9D-3FD590C7BFC1}" presName="spacer" presStyleCnt="0"/>
      <dgm:spPr/>
    </dgm:pt>
    <dgm:pt modelId="{70BF3A1A-8806-4672-B432-F5A451646FFB}" type="pres">
      <dgm:prSet presAssocID="{524A78A8-6E6E-4E19-B0A9-2710E8A428F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A5AC7-F8D9-4973-AF09-56E7B8BDDC5E}" type="pres">
      <dgm:prSet presAssocID="{9F47E53C-78B6-426F-AFF4-2E9C8A8E6FAD}" presName="spacer" presStyleCnt="0"/>
      <dgm:spPr/>
    </dgm:pt>
    <dgm:pt modelId="{69E6413F-B79A-453B-9D61-ABC0CB39DE64}" type="pres">
      <dgm:prSet presAssocID="{D9AADFBC-F1D6-40B9-B9BD-2D9FFAB2BDA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22C6A-F89E-4F87-BAD4-BE70FED99EA5}" type="pres">
      <dgm:prSet presAssocID="{54EA4A66-7C0C-479E-AB79-AD0D84A27D02}" presName="spacer" presStyleCnt="0"/>
      <dgm:spPr/>
    </dgm:pt>
    <dgm:pt modelId="{BCDB29F6-F00F-4EC2-BBDA-588B99DC49E6}" type="pres">
      <dgm:prSet presAssocID="{D0F7900E-C472-45FF-BFB8-541E0C64F095}" presName="parentText" presStyleLbl="node1" presStyleIdx="3" presStyleCnt="4" custLinFactNeighborX="953" custLinFactNeighborY="-222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FD84BD-9C87-4754-95D0-6CA6B6741E03}" srcId="{FB6B3CED-3D88-43C1-9765-DA591DDBC771}" destId="{D9AADFBC-F1D6-40B9-B9BD-2D9FFAB2BDAF}" srcOrd="2" destOrd="0" parTransId="{5D8C9EA5-7148-41C2-846E-E5EF41038A64}" sibTransId="{54EA4A66-7C0C-479E-AB79-AD0D84A27D02}"/>
    <dgm:cxn modelId="{407C5ABF-A5DD-4930-9868-A93ED121625B}" type="presOf" srcId="{D0F7900E-C472-45FF-BFB8-541E0C64F095}" destId="{BCDB29F6-F00F-4EC2-BBDA-588B99DC49E6}" srcOrd="0" destOrd="0" presId="urn:microsoft.com/office/officeart/2005/8/layout/vList2"/>
    <dgm:cxn modelId="{45CB8632-1FE6-416E-BBCB-C04A96B03797}" srcId="{FB6B3CED-3D88-43C1-9765-DA591DDBC771}" destId="{D0F7900E-C472-45FF-BFB8-541E0C64F095}" srcOrd="3" destOrd="0" parTransId="{5DDEB111-5F27-4CAC-AB5B-D3BAED1B7168}" sibTransId="{B981997D-3CA1-4BB9-8866-1110E083596C}"/>
    <dgm:cxn modelId="{193110DB-F867-4FC8-B261-C14623B2EC9A}" type="presOf" srcId="{FB6B3CED-3D88-43C1-9765-DA591DDBC771}" destId="{943D740F-5EFA-4D4E-AFCF-B3DC878DAB4B}" srcOrd="0" destOrd="0" presId="urn:microsoft.com/office/officeart/2005/8/layout/vList2"/>
    <dgm:cxn modelId="{B8F09FB2-C993-440A-8845-11366C1E4D26}" srcId="{FB6B3CED-3D88-43C1-9765-DA591DDBC771}" destId="{31B46610-7ADC-4279-8A35-608C6A41FED4}" srcOrd="0" destOrd="0" parTransId="{5F036CF7-0D77-49E5-BA63-3D7107ABF6FB}" sibTransId="{BDDC68FC-3F93-4CBF-8E9D-3FD590C7BFC1}"/>
    <dgm:cxn modelId="{2679FF39-C312-4170-AB28-BC5E27DBA358}" type="presOf" srcId="{31B46610-7ADC-4279-8A35-608C6A41FED4}" destId="{C3255618-F154-4802-8809-85D30B3C9AC0}" srcOrd="0" destOrd="0" presId="urn:microsoft.com/office/officeart/2005/8/layout/vList2"/>
    <dgm:cxn modelId="{217ABDB5-ECAF-48F1-883B-E01627E79BD8}" type="presOf" srcId="{524A78A8-6E6E-4E19-B0A9-2710E8A428F9}" destId="{70BF3A1A-8806-4672-B432-F5A451646FFB}" srcOrd="0" destOrd="0" presId="urn:microsoft.com/office/officeart/2005/8/layout/vList2"/>
    <dgm:cxn modelId="{562AB2C7-79C1-4BED-880B-89995A49D603}" srcId="{FB6B3CED-3D88-43C1-9765-DA591DDBC771}" destId="{524A78A8-6E6E-4E19-B0A9-2710E8A428F9}" srcOrd="1" destOrd="0" parTransId="{6E5074E6-A57C-4A6E-B684-86EFB0C7C42C}" sibTransId="{9F47E53C-78B6-426F-AFF4-2E9C8A8E6FAD}"/>
    <dgm:cxn modelId="{D908DD48-3B49-4A71-89A5-A4CB26C23D49}" type="presOf" srcId="{D9AADFBC-F1D6-40B9-B9BD-2D9FFAB2BDAF}" destId="{69E6413F-B79A-453B-9D61-ABC0CB39DE64}" srcOrd="0" destOrd="0" presId="urn:microsoft.com/office/officeart/2005/8/layout/vList2"/>
    <dgm:cxn modelId="{BC285BBC-40AF-4352-ADC7-98DA4F7B20DD}" type="presParOf" srcId="{943D740F-5EFA-4D4E-AFCF-B3DC878DAB4B}" destId="{C3255618-F154-4802-8809-85D30B3C9AC0}" srcOrd="0" destOrd="0" presId="urn:microsoft.com/office/officeart/2005/8/layout/vList2"/>
    <dgm:cxn modelId="{7AF443DF-7111-435B-88C9-F6142188756D}" type="presParOf" srcId="{943D740F-5EFA-4D4E-AFCF-B3DC878DAB4B}" destId="{07556564-BF51-4145-985E-40E4C197FA58}" srcOrd="1" destOrd="0" presId="urn:microsoft.com/office/officeart/2005/8/layout/vList2"/>
    <dgm:cxn modelId="{BFD0155F-11D6-4599-BA65-BFBFFDBAE1D9}" type="presParOf" srcId="{943D740F-5EFA-4D4E-AFCF-B3DC878DAB4B}" destId="{70BF3A1A-8806-4672-B432-F5A451646FFB}" srcOrd="2" destOrd="0" presId="urn:microsoft.com/office/officeart/2005/8/layout/vList2"/>
    <dgm:cxn modelId="{B82B3CC6-8D05-4BD2-A98F-BA32C1FE57C7}" type="presParOf" srcId="{943D740F-5EFA-4D4E-AFCF-B3DC878DAB4B}" destId="{CDBA5AC7-F8D9-4973-AF09-56E7B8BDDC5E}" srcOrd="3" destOrd="0" presId="urn:microsoft.com/office/officeart/2005/8/layout/vList2"/>
    <dgm:cxn modelId="{2C1193A1-4771-4BE7-A5C8-BCE17EE11F92}" type="presParOf" srcId="{943D740F-5EFA-4D4E-AFCF-B3DC878DAB4B}" destId="{69E6413F-B79A-453B-9D61-ABC0CB39DE64}" srcOrd="4" destOrd="0" presId="urn:microsoft.com/office/officeart/2005/8/layout/vList2"/>
    <dgm:cxn modelId="{26523E2D-E0AF-4754-8325-90239879EB57}" type="presParOf" srcId="{943D740F-5EFA-4D4E-AFCF-B3DC878DAB4B}" destId="{24A22C6A-F89E-4F87-BAD4-BE70FED99EA5}" srcOrd="5" destOrd="0" presId="urn:microsoft.com/office/officeart/2005/8/layout/vList2"/>
    <dgm:cxn modelId="{C0E89F35-4D81-4A86-A8D0-275D6C95D466}" type="presParOf" srcId="{943D740F-5EFA-4D4E-AFCF-B3DC878DAB4B}" destId="{BCDB29F6-F00F-4EC2-BBDA-588B99DC49E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EF8FB-7AF1-439F-8830-59ED526DD5DC}">
      <dsp:nvSpPr>
        <dsp:cNvPr id="0" name=""/>
        <dsp:cNvSpPr/>
      </dsp:nvSpPr>
      <dsp:spPr>
        <a:xfrm>
          <a:off x="219" y="378225"/>
          <a:ext cx="2679748" cy="18342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обучающие игры</a:t>
          </a:r>
          <a:endParaRPr lang="ru-RU" sz="2000" kern="1200" dirty="0"/>
        </a:p>
      </dsp:txBody>
      <dsp:txXfrm>
        <a:off x="219" y="378225"/>
        <a:ext cx="2679748" cy="1834218"/>
      </dsp:txXfrm>
    </dsp:sp>
    <dsp:sp modelId="{37D74118-1011-458B-852F-D27BB1BF72C9}">
      <dsp:nvSpPr>
        <dsp:cNvPr id="0" name=""/>
        <dsp:cNvSpPr/>
      </dsp:nvSpPr>
      <dsp:spPr>
        <a:xfrm>
          <a:off x="2904233" y="386003"/>
          <a:ext cx="2597331" cy="1818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развивающие игры</a:t>
          </a:r>
          <a:endParaRPr lang="ru-RU" sz="2000" kern="1200" dirty="0"/>
        </a:p>
      </dsp:txBody>
      <dsp:txXfrm>
        <a:off x="2904233" y="386003"/>
        <a:ext cx="2597331" cy="1818663"/>
      </dsp:txXfrm>
    </dsp:sp>
    <dsp:sp modelId="{F6B7E1BB-5BF5-4FAC-8FF1-331FADCCF9BD}">
      <dsp:nvSpPr>
        <dsp:cNvPr id="0" name=""/>
        <dsp:cNvSpPr/>
      </dsp:nvSpPr>
      <dsp:spPr>
        <a:xfrm>
          <a:off x="5725830" y="375009"/>
          <a:ext cx="2842902" cy="18406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игры-экспериментирования</a:t>
          </a:r>
          <a:endParaRPr lang="ru-RU" sz="2000" kern="1200" dirty="0"/>
        </a:p>
      </dsp:txBody>
      <dsp:txXfrm>
        <a:off x="5725830" y="375009"/>
        <a:ext cx="2842902" cy="1840650"/>
      </dsp:txXfrm>
    </dsp:sp>
    <dsp:sp modelId="{580BE860-8B94-4817-A10A-4410227F2FF9}">
      <dsp:nvSpPr>
        <dsp:cNvPr id="0" name=""/>
        <dsp:cNvSpPr/>
      </dsp:nvSpPr>
      <dsp:spPr>
        <a:xfrm>
          <a:off x="1532861" y="2475166"/>
          <a:ext cx="2585804" cy="1795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игры-забавы</a:t>
          </a:r>
          <a:endParaRPr lang="ru-RU" sz="2000" kern="1200" dirty="0"/>
        </a:p>
      </dsp:txBody>
      <dsp:txXfrm>
        <a:off x="1532861" y="2475166"/>
        <a:ext cx="2585804" cy="1795102"/>
      </dsp:txXfrm>
    </dsp:sp>
    <dsp:sp modelId="{3E315D4C-529B-4FA7-9872-A35EE5AB6A8F}">
      <dsp:nvSpPr>
        <dsp:cNvPr id="0" name=""/>
        <dsp:cNvSpPr/>
      </dsp:nvSpPr>
      <dsp:spPr>
        <a:xfrm>
          <a:off x="4342930" y="2439925"/>
          <a:ext cx="2693160" cy="1865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компьютерные диагностические игры</a:t>
          </a:r>
          <a:endParaRPr lang="ru-RU" sz="2000" kern="1200" dirty="0"/>
        </a:p>
      </dsp:txBody>
      <dsp:txXfrm>
        <a:off x="4342930" y="2439925"/>
        <a:ext cx="2693160" cy="18655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55618-F154-4802-8809-85D30B3C9AC0}">
      <dsp:nvSpPr>
        <dsp:cNvPr id="0" name=""/>
        <dsp:cNvSpPr/>
      </dsp:nvSpPr>
      <dsp:spPr>
        <a:xfrm>
          <a:off x="0" y="255"/>
          <a:ext cx="7552928" cy="1146005"/>
        </a:xfrm>
        <a:prstGeom prst="roundRect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/>
            <a:t>различного рода графические редакторы</a:t>
          </a:r>
          <a:r>
            <a:rPr lang="ru-RU" sz="1400" kern="1200" dirty="0" smtClean="0"/>
            <a:t>, в т. ч. «</a:t>
          </a:r>
          <a:r>
            <a:rPr lang="ru-RU" sz="1400" kern="1200" dirty="0" err="1" smtClean="0"/>
            <a:t>рисовалки</a:t>
          </a:r>
          <a:r>
            <a:rPr lang="ru-RU" sz="1400" kern="1200" dirty="0" smtClean="0"/>
            <a:t>», «</a:t>
          </a:r>
          <a:r>
            <a:rPr lang="ru-RU" sz="1400" kern="1200" dirty="0" err="1" smtClean="0"/>
            <a:t>раскрашки</a:t>
          </a:r>
          <a:r>
            <a:rPr lang="ru-RU" sz="1400" kern="1200" dirty="0" smtClean="0"/>
            <a:t>», конструкторы, предоставляющие возможность свободного рисования на экране прямыми и кривыми линиями, контурными и сплошными геометрическими фигурами и пятнами, закрашивания замкнутых областей, вставки готовых рисунков, стирания изображения, коррекции рисунка другими способами; </a:t>
          </a:r>
          <a:endParaRPr lang="ru-RU" sz="1400" kern="1200" dirty="0"/>
        </a:p>
      </dsp:txBody>
      <dsp:txXfrm>
        <a:off x="55943" y="56198"/>
        <a:ext cx="7441042" cy="1034119"/>
      </dsp:txXfrm>
    </dsp:sp>
    <dsp:sp modelId="{70BF3A1A-8806-4672-B432-F5A451646FFB}">
      <dsp:nvSpPr>
        <dsp:cNvPr id="0" name=""/>
        <dsp:cNvSpPr/>
      </dsp:nvSpPr>
      <dsp:spPr>
        <a:xfrm>
          <a:off x="0" y="1160365"/>
          <a:ext cx="7552928" cy="1146005"/>
        </a:xfrm>
        <a:prstGeom prst="roundRect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простые текстовые редакторы </a:t>
          </a:r>
          <a:r>
            <a:rPr lang="ru-RU" sz="1800" kern="1200" dirty="0" smtClean="0"/>
            <a:t>для ввода, редактирования, хранения и печати текста; </a:t>
          </a:r>
          <a:endParaRPr lang="ru-RU" sz="1800" kern="1200" dirty="0"/>
        </a:p>
      </dsp:txBody>
      <dsp:txXfrm>
        <a:off x="55943" y="1216308"/>
        <a:ext cx="7441042" cy="1034119"/>
      </dsp:txXfrm>
    </dsp:sp>
    <dsp:sp modelId="{69E6413F-B79A-453B-9D61-ABC0CB39DE64}">
      <dsp:nvSpPr>
        <dsp:cNvPr id="0" name=""/>
        <dsp:cNvSpPr/>
      </dsp:nvSpPr>
      <dsp:spPr>
        <a:xfrm>
          <a:off x="0" y="2320476"/>
          <a:ext cx="7552928" cy="1146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/>
            <a:t>«конструкторы сред»  </a:t>
          </a:r>
          <a:r>
            <a:rPr lang="ru-RU" sz="1400" kern="1200" dirty="0" smtClean="0"/>
            <a:t>с разнообразными функциональными возможностями свободного перемещения персонажей и других элементов на фоне декораций, в т. ч. те, которые служат основой создания «режиссерских» компьютерных игр; «музыкальные редакторы» для ввода, хранения и воспроизведения простых (чаще одноголосых) мелодий в нотной форме записи; </a:t>
          </a:r>
          <a:endParaRPr lang="ru-RU" sz="1400" kern="1200" dirty="0"/>
        </a:p>
      </dsp:txBody>
      <dsp:txXfrm>
        <a:off x="55943" y="2376419"/>
        <a:ext cx="7441042" cy="1034119"/>
      </dsp:txXfrm>
    </dsp:sp>
    <dsp:sp modelId="{BCDB29F6-F00F-4EC2-BBDA-588B99DC49E6}">
      <dsp:nvSpPr>
        <dsp:cNvPr id="0" name=""/>
        <dsp:cNvSpPr/>
      </dsp:nvSpPr>
      <dsp:spPr>
        <a:xfrm>
          <a:off x="0" y="3477452"/>
          <a:ext cx="7552928" cy="1146005"/>
        </a:xfrm>
        <a:prstGeom prst="roundRect">
          <a:avLst/>
        </a:prstGeom>
        <a:solidFill>
          <a:schemeClr val="accent4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«конструкторы сказок», </a:t>
          </a:r>
          <a:r>
            <a:rPr lang="ru-RU" sz="1800" kern="1200" dirty="0" smtClean="0"/>
            <a:t>совмещающие возможности элементарных текстового и графического редакторов для формирования и воспроизведения иллюстраций</a:t>
          </a:r>
          <a:endParaRPr lang="ru-RU" sz="1800" kern="1200" dirty="0"/>
        </a:p>
      </dsp:txBody>
      <dsp:txXfrm>
        <a:off x="55943" y="3533395"/>
        <a:ext cx="7441042" cy="1034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6" y="620689"/>
            <a:ext cx="7175351" cy="417646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Общая характеристика детских образовательных</a:t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компьютерных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программ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7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44976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Игры развивающие, обучающие, экспериментирования, можно считать диагностическими, поскольку опытный педагог и, тем более, психолог по способу решения компьютерных задач,  стилю игровых действий смогут многое сказать о ребенке. Однако, более строго, компьютерными диагностическими методиками считаются лишь реализованные в виде компьютерной программы </a:t>
            </a:r>
            <a:r>
              <a:rPr lang="ru-RU" dirty="0" err="1"/>
              <a:t>валидизированные</a:t>
            </a:r>
            <a:r>
              <a:rPr lang="ru-RU" dirty="0"/>
              <a:t> психодиагностические методики. </a:t>
            </a:r>
          </a:p>
        </p:txBody>
      </p:sp>
    </p:spTree>
    <p:extLst>
      <p:ext uri="{BB962C8B-B14F-4D97-AF65-F5344CB8AC3E}">
        <p14:creationId xmlns:p14="http://schemas.microsoft.com/office/powerpoint/2010/main" val="1922973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/>
              <a:t>Компьютерные диагностические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340768"/>
            <a:ext cx="7408912" cy="505889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/>
              <a:t>Такие программы фиксируют </a:t>
            </a:r>
            <a:r>
              <a:rPr lang="ru-RU" sz="2000" dirty="0"/>
              <a:t>заданные параметры, </a:t>
            </a:r>
            <a:r>
              <a:rPr lang="ru-RU" sz="2000" dirty="0" smtClean="0"/>
              <a:t>запоминают </a:t>
            </a:r>
            <a:r>
              <a:rPr lang="ru-RU" sz="2000" dirty="0"/>
              <a:t>их в памяти компьютера, затем </a:t>
            </a:r>
            <a:r>
              <a:rPr lang="ru-RU" sz="2000" dirty="0" smtClean="0"/>
              <a:t>обрабатывают </a:t>
            </a:r>
            <a:r>
              <a:rPr lang="ru-RU" sz="2000" dirty="0"/>
              <a:t>и результаты обработки также </a:t>
            </a:r>
            <a:r>
              <a:rPr lang="ru-RU" sz="2000" dirty="0" smtClean="0"/>
              <a:t>сохраняют </a:t>
            </a:r>
            <a:r>
              <a:rPr lang="ru-RU" sz="2000" dirty="0"/>
              <a:t>на диске, </a:t>
            </a:r>
            <a:r>
              <a:rPr lang="ru-RU" sz="2000" dirty="0" smtClean="0"/>
              <a:t>в дальнейшем </a:t>
            </a:r>
            <a:r>
              <a:rPr lang="ru-RU" sz="2000" dirty="0"/>
              <a:t>эти результаты выводятся на экран дисплея, </a:t>
            </a:r>
            <a:r>
              <a:rPr lang="ru-RU" sz="2000" dirty="0" smtClean="0"/>
              <a:t>или </a:t>
            </a:r>
            <a:r>
              <a:rPr lang="ru-RU" sz="2000" dirty="0"/>
              <a:t>на печатающее устройство для интерпретации  </a:t>
            </a:r>
            <a:r>
              <a:rPr lang="ru-RU" sz="2000" dirty="0" smtClean="0"/>
              <a:t>психологом, </a:t>
            </a:r>
            <a:r>
              <a:rPr lang="ru-RU" sz="2000" dirty="0"/>
              <a:t>либо такая интерпретация может быть заранее запрограммирована и выведена автоматически компьютером. Результат диагностики </a:t>
            </a:r>
            <a:r>
              <a:rPr lang="ru-RU" sz="2000" dirty="0" smtClean="0"/>
              <a:t>может </a:t>
            </a:r>
            <a:r>
              <a:rPr lang="ru-RU" sz="2000" dirty="0"/>
              <a:t>выводиться в виде рекомендаций для персонала детского сада и родителей. К этому классу программ относятся также компьютерные </a:t>
            </a:r>
            <a:r>
              <a:rPr lang="ru-RU" sz="2000" dirty="0" smtClean="0"/>
              <a:t>методики </a:t>
            </a:r>
            <a:r>
              <a:rPr lang="ru-RU" sz="2000" dirty="0"/>
              <a:t>экспресс-диагностики различных функциональных систем детского организма, позволяющие в считанные </a:t>
            </a:r>
            <a:r>
              <a:rPr lang="ru-RU" sz="2000" dirty="0" smtClean="0"/>
              <a:t>минуты </a:t>
            </a:r>
            <a:r>
              <a:rPr lang="ru-RU" sz="2000" dirty="0"/>
              <a:t>выявлять патологию, отклонения от нормы и затем </a:t>
            </a:r>
            <a:r>
              <a:rPr lang="ru-RU" sz="2000" dirty="0" smtClean="0"/>
              <a:t>направлять </a:t>
            </a:r>
            <a:r>
              <a:rPr lang="ru-RU" sz="2000" dirty="0"/>
              <a:t>детей с отклонениями на дальнейшее обследование или лечение в специализированные медицинские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val="13129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/>
              <a:t>Компьютерные диагностические программы могут </a:t>
            </a:r>
            <a:r>
              <a:rPr lang="ru-RU" sz="2800" dirty="0" smtClean="0"/>
              <a:t>использоваться </a:t>
            </a:r>
            <a:r>
              <a:rPr lang="ru-RU" sz="2800" dirty="0"/>
              <a:t>в </a:t>
            </a:r>
            <a:r>
              <a:rPr lang="ru-RU" sz="2800" dirty="0" smtClean="0"/>
              <a:t>детском саду </a:t>
            </a:r>
            <a:r>
              <a:rPr lang="ru-RU" sz="2800" dirty="0"/>
              <a:t>для: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72816"/>
            <a:ext cx="7192888" cy="4194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выявления </a:t>
            </a:r>
            <a:r>
              <a:rPr lang="ru-RU" dirty="0"/>
              <a:t>уровня общих умственных способностей </a:t>
            </a:r>
            <a:r>
              <a:rPr lang="ru-RU" dirty="0" smtClean="0"/>
              <a:t>детей</a:t>
            </a:r>
            <a:r>
              <a:rPr lang="ru-RU" dirty="0"/>
              <a:t>; </a:t>
            </a:r>
          </a:p>
          <a:p>
            <a:r>
              <a:rPr lang="ru-RU" dirty="0" smtClean="0"/>
              <a:t>оценки </a:t>
            </a:r>
            <a:r>
              <a:rPr lang="ru-RU" dirty="0"/>
              <a:t>уровня развития психических и </a:t>
            </a:r>
            <a:r>
              <a:rPr lang="ru-RU" dirty="0" smtClean="0"/>
              <a:t>психофизиологических </a:t>
            </a:r>
            <a:r>
              <a:rPr lang="ru-RU" dirty="0"/>
              <a:t>свойств личности (памяти, внимания, восприятия, </a:t>
            </a:r>
            <a:r>
              <a:rPr lang="ru-RU" dirty="0" smtClean="0"/>
              <a:t>умственной </a:t>
            </a:r>
            <a:r>
              <a:rPr lang="ru-RU" dirty="0"/>
              <a:t>работоспособности, интеллекта, эмоционального </a:t>
            </a:r>
            <a:r>
              <a:rPr lang="ru-RU" dirty="0" smtClean="0"/>
              <a:t>состояния</a:t>
            </a:r>
            <a:r>
              <a:rPr lang="ru-RU" dirty="0"/>
              <a:t>, нервно-психического статуса, параметров морфо-функциональной системы (моторики, быстроты движения и т. д.); </a:t>
            </a:r>
          </a:p>
          <a:p>
            <a:r>
              <a:rPr lang="ru-RU" dirty="0" smtClean="0"/>
              <a:t>выявления </a:t>
            </a:r>
            <a:r>
              <a:rPr lang="ru-RU" dirty="0"/>
              <a:t>творческих способностей детей; </a:t>
            </a:r>
          </a:p>
          <a:p>
            <a:r>
              <a:rPr lang="ru-RU" dirty="0" smtClean="0"/>
              <a:t>определения </a:t>
            </a:r>
            <a:r>
              <a:rPr lang="ru-RU" dirty="0"/>
              <a:t>уровня готовности детей к поступлению в детский сад; </a:t>
            </a:r>
          </a:p>
          <a:p>
            <a:r>
              <a:rPr lang="ru-RU" dirty="0" smtClean="0"/>
              <a:t>определения </a:t>
            </a:r>
            <a:r>
              <a:rPr lang="ru-RU" dirty="0"/>
              <a:t>уровня психофизиологической и социальной готовности к поступлению детей в школу (физического развития, заболеваемости, физической подготовленности, основных </a:t>
            </a:r>
            <a:r>
              <a:rPr lang="ru-RU" dirty="0" err="1"/>
              <a:t>физиометрических</a:t>
            </a:r>
            <a:r>
              <a:rPr lang="ru-RU" dirty="0"/>
              <a:t> параметров растущего организма, факторов риска); </a:t>
            </a:r>
          </a:p>
          <a:p>
            <a:r>
              <a:rPr lang="ru-RU" dirty="0" smtClean="0"/>
              <a:t>экспресс-диагностики </a:t>
            </a:r>
            <a:r>
              <a:rPr lang="ru-RU" dirty="0"/>
              <a:t>утомления ребенка в процессе </a:t>
            </a:r>
            <a:r>
              <a:rPr lang="ru-RU" dirty="0" smtClean="0"/>
              <a:t>компьютерных </a:t>
            </a:r>
            <a:r>
              <a:rPr lang="ru-RU" dirty="0"/>
              <a:t>занятий; </a:t>
            </a:r>
          </a:p>
          <a:p>
            <a:r>
              <a:rPr lang="ru-RU" dirty="0" smtClean="0"/>
              <a:t>ранней </a:t>
            </a:r>
            <a:r>
              <a:rPr lang="ru-RU" dirty="0"/>
              <a:t>диагностики отклонения детей от нормального </a:t>
            </a:r>
            <a:r>
              <a:rPr lang="ru-RU" dirty="0" smtClean="0"/>
              <a:t>развития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3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6860232" cy="521776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smtClean="0"/>
              <a:t>В настоящее время идут разработки компьютерных программ </a:t>
            </a:r>
            <a:r>
              <a:rPr lang="ru-RU" sz="2800" dirty="0"/>
              <a:t>и </a:t>
            </a:r>
            <a:r>
              <a:rPr lang="ru-RU" sz="2800" dirty="0" smtClean="0"/>
              <a:t>программно-технических средств </a:t>
            </a:r>
            <a:r>
              <a:rPr lang="ru-RU" sz="2800" dirty="0"/>
              <a:t>для коррекции, реабилитации, компенсации детей с отклонениями либо ограничениями умственного и физического развития, в т. ч. для слабовидящих и слабослышащих детей, детей с нарушениями развития речи (логопедические) и аутичных детей и т. д</a:t>
            </a:r>
          </a:p>
        </p:txBody>
      </p:sp>
    </p:spTree>
    <p:extLst>
      <p:ext uri="{BB962C8B-B14F-4D97-AF65-F5344CB8AC3E}">
        <p14:creationId xmlns:p14="http://schemas.microsoft.com/office/powerpoint/2010/main" val="23532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727280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 descr="D:\картинки\x_ddef0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3895080" cy="320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52177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/>
              <a:t>Анализ программного обеспечения, рекомендуемого детям дошкольного </a:t>
            </a:r>
            <a:r>
              <a:rPr lang="ru-RU" dirty="0" smtClean="0"/>
              <a:t>возраста (как </a:t>
            </a:r>
            <a:r>
              <a:rPr lang="ru-RU" dirty="0"/>
              <a:t>в нашей стране, так и за рубежом), показывает огромные возможности компьютерных игр для общего интеллектуального и эмоционально-личностного развития детей и их обучения. Существует множество программ, специально предназначенных для обучения отдельным </a:t>
            </a:r>
            <a:r>
              <a:rPr lang="ru-RU" dirty="0" smtClean="0"/>
              <a:t>предметам: </a:t>
            </a:r>
            <a:r>
              <a:rPr lang="ru-RU" dirty="0"/>
              <a:t>математике, художественной литературе и развитию речи, родному и иностранному языкам и т.д. Есть также развлекательные </a:t>
            </a:r>
            <a:r>
              <a:rPr lang="ru-RU" dirty="0" smtClean="0"/>
              <a:t>программы</a:t>
            </a:r>
            <a:r>
              <a:rPr lang="ru-RU" dirty="0"/>
              <a:t>, не содержащие педагогических заданий, но которые также могут эффективно применяться в образовательных целях благодаря разнообразным методическим приемам. </a:t>
            </a:r>
          </a:p>
        </p:txBody>
      </p:sp>
    </p:spTree>
    <p:extLst>
      <p:ext uri="{BB962C8B-B14F-4D97-AF65-F5344CB8AC3E}">
        <p14:creationId xmlns:p14="http://schemas.microsoft.com/office/powerpoint/2010/main" val="7334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/>
              <a:t>Как правило, все детские игровые компьютерные программы в силу своей специфической, специально ориентированной на дошкольников организации: символического представления </a:t>
            </a:r>
            <a:r>
              <a:rPr lang="ru-RU" dirty="0" smtClean="0"/>
              <a:t>информации,  </a:t>
            </a:r>
            <a:r>
              <a:rPr lang="ru-RU" dirty="0"/>
              <a:t>опосредованного характера управления — носят развивающий характер. Вместе с тем, в разнообразном ассортименте детских программ выделяется большая группа обучающих и развивающих компьютерных игр, которые специально создаются для использования </a:t>
            </a:r>
            <a:r>
              <a:rPr lang="ru-RU" dirty="0" smtClean="0"/>
              <a:t>в </a:t>
            </a:r>
            <a:r>
              <a:rPr lang="ru-RU" dirty="0"/>
              <a:t>образовательных целях. Это и отдельные программы, и наборы программ, которые представлены в виде отдельных коллекций,  пакетов, серий — в зависимости от степени их «общности</a:t>
            </a:r>
            <a:r>
              <a:rPr lang="ru-RU" dirty="0" smtClean="0"/>
              <a:t>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93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Все </a:t>
            </a:r>
            <a:r>
              <a:rPr lang="ru-RU" sz="2400" dirty="0"/>
              <a:t>образовательные программы для малышей можно сгруппировать в следующие большие классы: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31952055"/>
              </p:ext>
            </p:extLst>
          </p:nvPr>
        </p:nvGraphicFramePr>
        <p:xfrm>
          <a:off x="251520" y="1700808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98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Обучающие игры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- игровые </a:t>
            </a:r>
            <a:r>
              <a:rPr lang="ru-RU" sz="2000" dirty="0"/>
              <a:t>программы дидактического </a:t>
            </a:r>
            <a:r>
              <a:rPr lang="ru-RU" sz="2000" dirty="0" smtClean="0"/>
              <a:t>(«</a:t>
            </a:r>
            <a:r>
              <a:rPr lang="ru-RU" sz="2000" dirty="0"/>
              <a:t>закрытого») </a:t>
            </a:r>
            <a:r>
              <a:rPr lang="ru-RU" sz="2000" dirty="0" smtClean="0"/>
              <a:t>типа, </a:t>
            </a:r>
            <a:r>
              <a:rPr lang="ru-RU" sz="2000" dirty="0"/>
              <a:t>в которых в игровой форме предлагается решить одну </a:t>
            </a:r>
            <a:r>
              <a:rPr lang="ru-RU" sz="2000" dirty="0" smtClean="0"/>
              <a:t>или </a:t>
            </a:r>
            <a:r>
              <a:rPr lang="ru-RU" sz="2000" dirty="0"/>
              <a:t>несколько дидактических задач</a:t>
            </a:r>
            <a:r>
              <a:rPr lang="ru-RU" sz="2000" dirty="0" smtClean="0"/>
              <a:t>. Сюда входят: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204864"/>
            <a:ext cx="7408912" cy="43204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- игры</a:t>
            </a:r>
            <a:r>
              <a:rPr lang="ru-RU" dirty="0"/>
              <a:t>, связанные с формированием у детей начальных математических представлений;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- с </a:t>
            </a:r>
            <a:r>
              <a:rPr lang="ru-RU" dirty="0"/>
              <a:t>обучением азбуке, </a:t>
            </a:r>
            <a:r>
              <a:rPr lang="ru-RU" dirty="0" err="1"/>
              <a:t>слого</a:t>
            </a:r>
            <a:r>
              <a:rPr lang="ru-RU" dirty="0"/>
              <a:t>- и </a:t>
            </a:r>
            <a:r>
              <a:rPr lang="ru-RU" dirty="0" smtClean="0"/>
              <a:t>словообразованию, письму </a:t>
            </a:r>
            <a:r>
              <a:rPr lang="ru-RU" dirty="0"/>
              <a:t>через чтение и чтению через письмо,  родному и иностранным языкам;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- с </a:t>
            </a:r>
            <a:r>
              <a:rPr lang="ru-RU" dirty="0"/>
              <a:t>формированием динамических представлений по ориентации на плоскости и в пространстве;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- с </a:t>
            </a:r>
            <a:r>
              <a:rPr lang="ru-RU" dirty="0"/>
              <a:t>эстетическим, </a:t>
            </a:r>
            <a:r>
              <a:rPr lang="ru-RU" dirty="0" smtClean="0"/>
              <a:t>нравственным, экологическим </a:t>
            </a:r>
            <a:r>
              <a:rPr lang="ru-RU" dirty="0"/>
              <a:t>воспитанием;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- с </a:t>
            </a:r>
            <a:r>
              <a:rPr lang="ru-RU" dirty="0"/>
              <a:t>основами систематизации и классификации, синтеза и анализа понятий. </a:t>
            </a:r>
          </a:p>
        </p:txBody>
      </p:sp>
    </p:spTree>
    <p:extLst>
      <p:ext uri="{BB962C8B-B14F-4D97-AF65-F5344CB8AC3E}">
        <p14:creationId xmlns:p14="http://schemas.microsoft.com/office/powerpoint/2010/main" val="251722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/>
              <a:t>Развивающие игры для </a:t>
            </a:r>
            <a:r>
              <a:rPr lang="ru-RU" sz="3200" dirty="0" smtClean="0"/>
              <a:t>дошкольников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9405" y="2409478"/>
            <a:ext cx="7632848" cy="3960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/>
              <a:t>Это компьютерные программы т. н. «открытого» типа, </a:t>
            </a:r>
            <a:r>
              <a:rPr lang="ru-RU" sz="2000" dirty="0" smtClean="0"/>
              <a:t>предназначенные </a:t>
            </a:r>
            <a:r>
              <a:rPr lang="ru-RU" sz="2000" dirty="0"/>
              <a:t>для формирования и развития у детей общих умственных способностей, целеполагания, способности </a:t>
            </a:r>
            <a:r>
              <a:rPr lang="ru-RU" sz="2000" dirty="0" smtClean="0"/>
              <a:t>мысленно </a:t>
            </a:r>
            <a:r>
              <a:rPr lang="ru-RU" sz="2000" dirty="0"/>
              <a:t>соотносить свои действия по управлению игрой с </a:t>
            </a:r>
            <a:r>
              <a:rPr lang="ru-RU" sz="2000" dirty="0" smtClean="0"/>
              <a:t>создающимися </a:t>
            </a:r>
            <a:r>
              <a:rPr lang="ru-RU" sz="2000" dirty="0"/>
              <a:t>изображениями в компьютерной игре, для развития фантазии, воображения, эмоционального и нравственного развития. В них нет явно заданной цели — они являются инструментами для творчества, для самовыражения ребенка. </a:t>
            </a:r>
          </a:p>
        </p:txBody>
      </p:sp>
      <p:pic>
        <p:nvPicPr>
          <p:cNvPr id="1026" name="Picture 2" descr="C:\Users\User\Downloads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6047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3183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601" y="439169"/>
            <a:ext cx="14287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К </a:t>
            </a:r>
            <a:r>
              <a:rPr lang="ru-RU" sz="3200" dirty="0" smtClean="0"/>
              <a:t>развивающим играм относятся</a:t>
            </a:r>
            <a:r>
              <a:rPr lang="ru-RU" sz="3200" dirty="0"/>
              <a:t>: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51966790"/>
              </p:ext>
            </p:extLst>
          </p:nvPr>
        </p:nvGraphicFramePr>
        <p:xfrm>
          <a:off x="755576" y="1700808"/>
          <a:ext cx="7552928" cy="4626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2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Игры-экспериментирования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2132856"/>
            <a:ext cx="6624736" cy="3834760"/>
          </a:xfrm>
        </p:spPr>
        <p:txBody>
          <a:bodyPr>
            <a:normAutofit fontScale="92500"/>
          </a:bodyPr>
          <a:lstStyle/>
          <a:p>
            <a:pPr marL="45720" indent="0" algn="r">
              <a:buNone/>
            </a:pPr>
            <a:r>
              <a:rPr lang="ru-RU" sz="2800" dirty="0" smtClean="0"/>
              <a:t>В </a:t>
            </a:r>
            <a:r>
              <a:rPr lang="ru-RU" sz="2800" dirty="0"/>
              <a:t>играх этого типа цель игры и правила игры не заданы явно — скрыты в сюжете игры или способе управления </a:t>
            </a:r>
            <a:r>
              <a:rPr lang="ru-RU" sz="2800" dirty="0" err="1"/>
              <a:t>eю</a:t>
            </a:r>
            <a:r>
              <a:rPr lang="ru-RU" sz="2800" dirty="0"/>
              <a:t>. Поэтому ребенок, чтобы добиться успеха в решении игровой  задачи, должен путем поисковых действий прийти к осознанию цели и способа действия, что и является ключом достижению общего решения игровой задачи.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0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/>
              <a:t>Игры-забавы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В таких играх не содержатся в явном виде игровые задачи или задачи развития (это видно из названия группы). Они просто предоставляют возможность детям развлечься, осуществить поисковые действия и увидеть на экране результат в </a:t>
            </a:r>
            <a:r>
              <a:rPr lang="ru-RU" dirty="0" smtClean="0"/>
              <a:t>виде </a:t>
            </a:r>
            <a:r>
              <a:rPr lang="ru-RU" dirty="0"/>
              <a:t>какого-либо «</a:t>
            </a:r>
            <a:r>
              <a:rPr lang="ru-RU" dirty="0" err="1"/>
              <a:t>микромультика</a:t>
            </a:r>
            <a:r>
              <a:rPr lang="ru-RU" dirty="0"/>
              <a:t>». К этой группе, в частности, можно отнести популярную серию программ типа «Живые книжки». </a:t>
            </a:r>
          </a:p>
          <a:p>
            <a:endParaRPr lang="ru-RU" dirty="0"/>
          </a:p>
        </p:txBody>
      </p:sp>
      <p:pic>
        <p:nvPicPr>
          <p:cNvPr id="2051" name="Picture 3" descr="D:\фоточки\всяко всячина\детские картиночки\iг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1676772" cy="200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4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210</TotalTime>
  <Words>931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Общая характеристика детских образовательных компьютерных программ </vt:lpstr>
      <vt:lpstr>Презентация PowerPoint</vt:lpstr>
      <vt:lpstr>Презентация PowerPoint</vt:lpstr>
      <vt:lpstr>Все образовательные программы для малышей можно сгруппировать в следующие большие классы: </vt:lpstr>
      <vt:lpstr>Обучающие игры  - игровые программы дидактического («закрытого») типа, в которых в игровой форме предлагается решить одну или несколько дидактических задач. Сюда входят:</vt:lpstr>
      <vt:lpstr>Развивающие игры для дошкольников</vt:lpstr>
      <vt:lpstr>К развивающим играм относятся: </vt:lpstr>
      <vt:lpstr>Игры-экспериментирования  </vt:lpstr>
      <vt:lpstr>Игры-забавы</vt:lpstr>
      <vt:lpstr>Презентация PowerPoint</vt:lpstr>
      <vt:lpstr>Компьютерные диагностические игры </vt:lpstr>
      <vt:lpstr>Компьютерные диагностические программы могут использоваться в детском саду для: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характеристика детских образовательных компьютерных программ </dc:title>
  <dc:creator>User</dc:creator>
  <cp:lastModifiedBy>User</cp:lastModifiedBy>
  <cp:revision>14</cp:revision>
  <dcterms:created xsi:type="dcterms:W3CDTF">2012-02-01T12:53:31Z</dcterms:created>
  <dcterms:modified xsi:type="dcterms:W3CDTF">2012-02-15T14:31:54Z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146294</vt:lpwstr>
  </property>
  <property fmtid="{D5CDD505-2E9C-101B-9397-08002B2CF9AE}" name="NXPowerLiteSettings" pid="3">
    <vt:lpwstr>F5000400038000</vt:lpwstr>
  </property>
  <property fmtid="{D5CDD505-2E9C-101B-9397-08002B2CF9AE}" name="NXPowerLiteVersion" pid="4">
    <vt:lpwstr>D5.0.6</vt:lpwstr>
  </property>
</Properties>
</file>