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2" r:id="rId2"/>
    <p:sldId id="256" r:id="rId3"/>
    <p:sldId id="264" r:id="rId4"/>
    <p:sldId id="265" r:id="rId5"/>
    <p:sldId id="266" r:id="rId6"/>
    <p:sldId id="267" r:id="rId7"/>
    <p:sldId id="268" r:id="rId8"/>
    <p:sldId id="269" r:id="rId9"/>
    <p:sldId id="270" r:id="rId10"/>
    <p:sldId id="271" r:id="rId11"/>
    <p:sldId id="273" r:id="rId12"/>
    <p:sldId id="272" r:id="rId13"/>
    <p:sldId id="274" r:id="rId14"/>
    <p:sldId id="275" r:id="rId15"/>
    <p:sldId id="277" r:id="rId16"/>
    <p:sldId id="276" r:id="rId17"/>
    <p:sldId id="278" r:id="rId18"/>
    <p:sldId id="281" r:id="rId19"/>
    <p:sldId id="279" r:id="rId20"/>
    <p:sldId id="280" r:id="rId21"/>
    <p:sldId id="282" r:id="rId22"/>
    <p:sldId id="283" r:id="rId23"/>
    <p:sldId id="284" r:id="rId24"/>
    <p:sldId id="285" r:id="rId25"/>
    <p:sldId id="298" r:id="rId26"/>
    <p:sldId id="286" r:id="rId27"/>
    <p:sldId id="287" r:id="rId28"/>
    <p:sldId id="288" r:id="rId29"/>
    <p:sldId id="289" r:id="rId30"/>
    <p:sldId id="290" r:id="rId31"/>
    <p:sldId id="291" r:id="rId32"/>
    <p:sldId id="292" r:id="rId33"/>
    <p:sldId id="293" r:id="rId34"/>
    <p:sldId id="297" r:id="rId35"/>
    <p:sldId id="294" r:id="rId36"/>
    <p:sldId id="295" r:id="rId37"/>
    <p:sldId id="296" r:id="rId38"/>
    <p:sldId id="299" r:id="rId39"/>
  </p:sldIdLst>
  <p:sldSz cx="9144000" cy="6858000" type="screen4x3"/>
  <p:notesSz cx="6858000" cy="914400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  <a:srgbClr val="0066FF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>
        <p:scale>
          <a:sx n="50" d="100"/>
          <a:sy n="50" d="100"/>
        </p:scale>
        <p:origin x="-1944" y="-4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tableStyles" Target="tableStyles.xml"/></Relationships>
</file>

<file path=ppt/media/image1.jpeg>
</file>

<file path=ppt/media/image2.png>
</file>

<file path=ppt/media/image3.png>
</file>

<file path=ppt/media/image4.jpe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F394EB-4835-4BCA-81FD-9821904A6DC9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AA1CCEA-66F9-451C-B374-D7942A4DB2D4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C2F3858-D04C-4005-8299-FE87E91D2014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D6F6DA0-25E0-4386-86EB-2BD6E276CDD1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3BAAE2D-CB5A-404C-99F6-9CCD552D172B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B5F6702-236B-44DE-BFE8-0D5F30C4527E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3A061F5-C34E-4B3A-A75C-B8E42DB43129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04A9544-0AE3-481D-AF2E-9F52C0B379C6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DEEAB7B-F520-49C6-8C69-F14C85DB2EBF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54F013C-E14A-4066-9D95-00519984C1A1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6E3ACB7-19D8-44FC-8CA4-7F72679167ED}" type="slidenum">
              <a:rPr lang="ru-RU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ru-RU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5225"/>
            <a:ext cx="2895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ru-RU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BD0213DC-6714-4EB7-98FD-CE8DC670143B}" type="slidenum">
              <a:rPr lang="ru-RU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2pPr>
      <a:lvl3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3pPr>
      <a:lvl4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4pPr>
      <a:lvl5pPr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3.png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2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pn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3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20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221" name="Text Box 5"/>
          <p:cNvSpPr txBox="1">
            <a:spLocks noChangeArrowheads="1"/>
          </p:cNvSpPr>
          <p:nvPr/>
        </p:nvSpPr>
        <p:spPr bwMode="auto">
          <a:xfrm>
            <a:off x="1474788" y="2079625"/>
            <a:ext cx="5761037" cy="2286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7200" b="1">
                <a:solidFill>
                  <a:srgbClr val="FF3300"/>
                </a:solidFill>
              </a:rPr>
              <a:t>Системы счисления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3851920" y="4869160"/>
            <a:ext cx="4896544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 smtClean="0"/>
              <a:t>Винников В. Э. – учитель информатики</a:t>
            </a:r>
            <a:endParaRPr lang="ru-RU" dirty="0"/>
          </a:p>
        </p:txBody>
      </p:sp>
      <p:sp>
        <p:nvSpPr>
          <p:cNvPr id="5" name="TextBox 4"/>
          <p:cNvSpPr txBox="1"/>
          <p:nvPr/>
        </p:nvSpPr>
        <p:spPr>
          <a:xfrm>
            <a:off x="2843808" y="476672"/>
            <a:ext cx="417646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b="1" dirty="0" smtClean="0"/>
              <a:t>МБОУ ОУ лицей №9 «Лидер»</a:t>
            </a:r>
          </a:p>
          <a:p>
            <a:r>
              <a:rPr lang="ru-RU" b="1" dirty="0" smtClean="0"/>
              <a:t>    Свердловского района</a:t>
            </a:r>
          </a:p>
          <a:p>
            <a:r>
              <a:rPr lang="ru-RU" b="1" dirty="0" smtClean="0"/>
              <a:t>          г. Красноярска</a:t>
            </a:r>
            <a:endParaRPr lang="ru-RU" b="1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8434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8435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250825" y="1025525"/>
            <a:ext cx="8642350" cy="5643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/>
              <a:t>“Римские” цифры-буквы C (100), D (500), M (1000) – это первые буквы </a:t>
            </a:r>
            <a:r>
              <a:rPr lang="ru-RU" sz="2800" i="1"/>
              <a:t>французских</a:t>
            </a:r>
            <a:r>
              <a:rPr lang="ru-RU" sz="2800"/>
              <a:t> слов </a:t>
            </a:r>
            <a:r>
              <a:rPr lang="ru-RU" sz="2800" i="1"/>
              <a:t>cent</a:t>
            </a:r>
            <a:r>
              <a:rPr lang="ru-RU" sz="2800"/>
              <a:t> (сто), </a:t>
            </a:r>
            <a:r>
              <a:rPr lang="ru-RU" sz="2800" i="1"/>
              <a:t>demi </a:t>
            </a:r>
            <a:r>
              <a:rPr lang="ru-RU" sz="2800"/>
              <a:t>(половина) и </a:t>
            </a:r>
            <a:r>
              <a:rPr lang="ru-RU" sz="2800" i="1"/>
              <a:t>mille</a:t>
            </a:r>
            <a:r>
              <a:rPr lang="ru-RU" sz="2800"/>
              <a:t> (ныне тысяча, в XIV веке означало просто “много”, ср. русское </a:t>
            </a:r>
            <a:r>
              <a:rPr lang="ru-RU" sz="2800" i="1"/>
              <a:t>тьма</a:t>
            </a:r>
            <a:r>
              <a:rPr lang="ru-RU" sz="2800"/>
              <a:t> = 10000) и появились они </a:t>
            </a:r>
            <a:r>
              <a:rPr lang="ru-RU" sz="2800" i="1"/>
              <a:t>не ранее </a:t>
            </a:r>
            <a:r>
              <a:rPr lang="ru-RU" sz="2800"/>
              <a:t>XV века (первая папская энциклика, датированная от “Рождества Христова”, MCDXXXI, т.е. 1431 г.), тогда же и L приобрело значение 50 вместо 40. Это была безнадежная попытка путем приведения системы римских цифр к </a:t>
            </a:r>
            <a:r>
              <a:rPr lang="ru-RU" sz="2800" i="1"/>
              <a:t>подобию десятиричной системы</a:t>
            </a:r>
            <a:r>
              <a:rPr lang="ru-RU" sz="2800"/>
              <a:t> сделать их конкурентоспособными по сравнению с арабскими. </a:t>
            </a:r>
          </a:p>
          <a:p>
            <a:pPr algn="ctr"/>
            <a:r>
              <a:rPr lang="ru-RU" sz="2800" i="1">
                <a:solidFill>
                  <a:srgbClr val="FF3300"/>
                </a:solidFill>
              </a:rPr>
              <a:t>Нуля среди римских цифр никогда не было.</a:t>
            </a:r>
            <a:r>
              <a:rPr lang="ru-RU" sz="2800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482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179388" y="1700213"/>
            <a:ext cx="8785225" cy="4362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2800" b="1"/>
              <a:t>Комбинация четверичной и пятиричной систем проявляется в том, что первая “новая единица” V отражает наименьший цикл (5), но появляется при отображении числа 4 (IV). “Скачок” от системы, кратной двум, к системе, кратной пяти происходит на цифре 9, которая именно поэтому во всех западноевропейских языках называется “новой” (лат. </a:t>
            </a:r>
            <a:r>
              <a:rPr lang="ru-RU" sz="2800" b="1" i="1"/>
              <a:t>nona</a:t>
            </a:r>
            <a:r>
              <a:rPr lang="ru-RU" sz="2800" b="1"/>
              <a:t>, англ. </a:t>
            </a:r>
            <a:r>
              <a:rPr lang="ru-RU" sz="2800" b="1" i="1"/>
              <a:t>nine</a:t>
            </a:r>
            <a:r>
              <a:rPr lang="ru-RU" sz="2800" b="1"/>
              <a:t>, фр.</a:t>
            </a:r>
            <a:r>
              <a:rPr lang="ru-RU" sz="2800" b="1" i="1"/>
              <a:t> neuf</a:t>
            </a:r>
            <a:r>
              <a:rPr lang="ru-RU" sz="2800" b="1"/>
              <a:t> и т. п.), а в балтославянских – “чудесной”: </a:t>
            </a:r>
            <a:r>
              <a:rPr lang="ru-RU" sz="2800" b="1" i="1"/>
              <a:t>девять</a:t>
            </a:r>
            <a:r>
              <a:rPr lang="ru-RU" sz="2800" b="1"/>
              <a:t>, лит. </a:t>
            </a:r>
            <a:r>
              <a:rPr lang="ru-RU" sz="2800" b="1" i="1"/>
              <a:t>devyni</a:t>
            </a:r>
            <a:r>
              <a:rPr lang="ru-RU" sz="2800" b="1"/>
              <a:t>- от “диво”.</a:t>
            </a:r>
          </a:p>
        </p:txBody>
      </p:sp>
      <p:sp>
        <p:nvSpPr>
          <p:cNvPr id="20484" name="Rectangle 4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458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9459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19461" name="Rectangle 5"/>
          <p:cNvSpPr>
            <a:spLocks noChangeArrowheads="1"/>
          </p:cNvSpPr>
          <p:nvPr/>
        </p:nvSpPr>
        <p:spPr bwMode="auto">
          <a:xfrm>
            <a:off x="107950" y="1079500"/>
            <a:ext cx="8964613" cy="5216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Переход от восьмиричной к десятиричной систенме на Руси оставил след и в слове </a:t>
            </a:r>
            <a:r>
              <a:rPr lang="ru-RU" sz="2800" b="1" i="1"/>
              <a:t>девяносто</a:t>
            </a:r>
            <a:r>
              <a:rPr lang="ru-RU" sz="2800" b="1"/>
              <a:t>. </a:t>
            </a:r>
            <a:r>
              <a:rPr lang="ru-RU" sz="2800" b="1" i="1"/>
              <a:t>Сто - слово, однокоренное с сыт, насыщение, и также изначально обозначало "конец счета", то есть не число 100, а число 5, ср. с фр. cinq (5), ит. cinque, наряду с фр. cent, ит. cento (100). Поэтому девяносто - это "насыщение девятками" в десятиричной системе, попытка комбинации восьми- и десятиричной систем, аналогичная комбинации четверичной и пятиричной в системе римских цифр. </a:t>
            </a:r>
            <a:endParaRPr lang="ru-RU" sz="2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1506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1507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21508" name="Rectangle 4"/>
          <p:cNvSpPr>
            <a:spLocks noChangeArrowheads="1"/>
          </p:cNvSpPr>
          <p:nvPr/>
        </p:nvSpPr>
        <p:spPr bwMode="auto">
          <a:xfrm>
            <a:off x="250825" y="1847850"/>
            <a:ext cx="8713788" cy="3508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Рассматривая эволюцию систем счисления, основанных на пальцевом счете, можно с большой вероятность сделать вывод, что десятиричная система стала вытеснять остальные только к XV в. – под влиянием арабов и Орды (что, впрочем, по сути, одно и то же, поскольку арабская культура и есть часть ордынской.)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2530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2531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22532" name="Rectangle 4"/>
          <p:cNvSpPr>
            <a:spLocks noChangeArrowheads="1"/>
          </p:cNvSpPr>
          <p:nvPr/>
        </p:nvSpPr>
        <p:spPr bwMode="auto">
          <a:xfrm>
            <a:off x="323850" y="1335088"/>
            <a:ext cx="8640763" cy="4362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Другая группа систем счисления основана на природных циклах. </a:t>
            </a:r>
          </a:p>
          <a:p>
            <a:pPr algn="ctr"/>
            <a:r>
              <a:rPr lang="ru-RU" sz="2800" b="1"/>
              <a:t>Это семиричная система дней недели, двенадцатиричная система месяцев, двадцатичетырехричная система часов, шестидесятиричная система минут и секунд, девятнадцатиричная система девятнадцатилетнего “круга Луны” и двадцативосьмиричная система аналогичного “круга Солнца”.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4578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4579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323850" y="1049338"/>
            <a:ext cx="8569325" cy="5643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/>
              <a:t>Мало кто знает, что Базельский Собор 1431 г. занимался, в числе главных вопросов, проблемой календаря, а вопрос о единой системе счисления вообще </a:t>
            </a:r>
            <a:r>
              <a:rPr lang="ru-RU" sz="2800" i="1"/>
              <a:t>впервые</a:t>
            </a:r>
            <a:r>
              <a:rPr lang="ru-RU" sz="2800"/>
              <a:t> поставил именно на нем в своем докладе выдающийся ученый (математик и астроном) кардинал Николай Кузанский. Опираясь на данные лучшего к тому времени звездного каталога Улугбека, он убедительно доказал, что без введения десятиричной системы счисления, самой удобной для </a:t>
            </a:r>
            <a:r>
              <a:rPr lang="ru-RU" sz="2800" i="1"/>
              <a:t>наглядного обучения</a:t>
            </a:r>
            <a:r>
              <a:rPr lang="ru-RU" sz="2800"/>
              <a:t> (!), в обозримом будущем возникнет катастрофическая проблема “обнуления астрономического счетчика”.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3554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3555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23556" name="Rectangle 4"/>
          <p:cNvSpPr>
            <a:spLocks noChangeArrowheads="1"/>
          </p:cNvSpPr>
          <p:nvPr/>
        </p:nvSpPr>
        <p:spPr bwMode="auto">
          <a:xfrm>
            <a:off x="0" y="1125538"/>
            <a:ext cx="9036050" cy="5216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2800" b="1"/>
              <a:t>Достоверно известно, что в 9 веке в Индии уже использовали цифру «ноль» и позиционную десятиричную систему счисления. Существует так же мнение, что ноль позаимствован был из Древнего Вавилона, где он использовался в позиционной шестидесятиричной системе счисления (от сюда в часе 60 минут), а индусы перенесли его, как понятие, на десятиричную систему счисления.</a:t>
            </a:r>
          </a:p>
          <a:p>
            <a:pPr algn="ctr"/>
            <a:r>
              <a:rPr lang="ru-RU" sz="2800" b="1"/>
              <a:t>Так же известно, что «ноль» использовался древними майя в двадцатиричной системе счисления.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5604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5605" name="Rectangle 5"/>
          <p:cNvSpPr>
            <a:spLocks noChangeArrowheads="1"/>
          </p:cNvSpPr>
          <p:nvPr/>
        </p:nvSpPr>
        <p:spPr bwMode="auto">
          <a:xfrm>
            <a:off x="-4591050" y="-22428200"/>
            <a:ext cx="6983413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 sz="1600">
                <a:solidFill>
                  <a:srgbClr val="CC0000"/>
                </a:solidFill>
              </a:rPr>
              <a:t>Система счисления</a:t>
            </a:r>
            <a:r>
              <a:rPr lang="ru-RU" sz="1000"/>
              <a:t> — способ записи чисел с помощью заданного набора специальных знаков (цифр).</a:t>
            </a:r>
            <a:endParaRPr lang="ru-RU"/>
          </a:p>
          <a:p>
            <a:pPr algn="just" eaLnBrk="0" hangingPunct="0"/>
            <a:r>
              <a:rPr lang="ru-RU" sz="1600">
                <a:solidFill>
                  <a:srgbClr val="006699"/>
                </a:solidFill>
              </a:rPr>
              <a:t>Разряд числа</a:t>
            </a:r>
            <a:r>
              <a:rPr lang="ru-RU" sz="1000"/>
              <a:t> - позиция, которую занимает цифра.</a:t>
            </a:r>
            <a:endParaRPr lang="ru-RU"/>
          </a:p>
        </p:txBody>
      </p:sp>
      <p:pic>
        <p:nvPicPr>
          <p:cNvPr id="25607" name="Picture 7" descr="11"/>
          <p:cNvPicPr>
            <a:picLocks noChangeAspect="1" noChangeArrowheads="1"/>
          </p:cNvPicPr>
          <p:nvPr/>
        </p:nvPicPr>
        <p:blipFill>
          <a:blip r:embed="rId3" cstate="email"/>
          <a:srcRect/>
          <a:stretch>
            <a:fillRect/>
          </a:stretch>
        </p:blipFill>
        <p:spPr bwMode="auto">
          <a:xfrm>
            <a:off x="-4591050" y="-22428200"/>
            <a:ext cx="2524125" cy="838200"/>
          </a:xfrm>
          <a:prstGeom prst="rect">
            <a:avLst/>
          </a:prstGeom>
          <a:noFill/>
        </p:spPr>
      </p:pic>
      <p:graphicFrame>
        <p:nvGraphicFramePr>
          <p:cNvPr id="25623" name="Group 23"/>
          <p:cNvGraphicFramePr>
            <a:graphicFrameLocks noGrp="1"/>
          </p:cNvGraphicFramePr>
          <p:nvPr/>
        </p:nvGraphicFramePr>
        <p:xfrm>
          <a:off x="-4591050" y="-21847175"/>
          <a:ext cx="9144000" cy="2926080"/>
        </p:xfrm>
        <a:graphic>
          <a:graphicData uri="http://schemas.openxmlformats.org/drawingml/2006/table">
            <a:tbl>
              <a:tblPr/>
              <a:tblGrid>
                <a:gridCol w="6794500"/>
                <a:gridCol w="2349500"/>
              </a:tblGrid>
              <a:tr h="1739900">
                <a:tc>
                  <a:txBody>
                    <a:bodyPr/>
                    <a:lstStyle/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  <a:p>
                      <a:pPr marL="0" marR="0" lvl="0" indent="0" algn="just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 системах счисления некоторое число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единиц (</a:t>
                      </a:r>
                      <a:r>
                        <a:rPr kumimoji="0" lang="ru-RU" sz="1800" b="0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например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десять) объединяется в одну единицу 2-го разряда (десяток), то же число единиц 2-го разряда объединяется в единицу 3-го разряда (сотню) и т.д. Число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называется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основанием системы счисления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а знаки, употребляемые для обозначения количества едениц каждого разряда, -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цифрами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.</a:t>
                      </a:r>
                    </a:p>
                  </a:txBody>
                  <a:tcPr anchor="ctr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 </a:t>
                      </a:r>
                      <a:r>
                        <a:rPr kumimoji="0" lang="ru-RU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                                          </a:t>
                      </a:r>
                    </a:p>
                  </a:txBody>
                  <a:tcPr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5624" name="Rectangle 24"/>
          <p:cNvSpPr>
            <a:spLocks noChangeArrowheads="1"/>
          </p:cNvSpPr>
          <p:nvPr/>
        </p:nvSpPr>
        <p:spPr bwMode="auto">
          <a:xfrm>
            <a:off x="-4591050" y="-18919825"/>
            <a:ext cx="18327688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/>
              <a:t>Рассмотрим три числа: </a:t>
            </a:r>
            <a:r>
              <a:rPr lang="ru-RU" b="1"/>
              <a:t>298</a:t>
            </a:r>
            <a:r>
              <a:rPr lang="ru-RU"/>
              <a:t>, </a:t>
            </a:r>
            <a:r>
              <a:rPr lang="ru-RU" b="1"/>
              <a:t>829</a:t>
            </a:r>
            <a:r>
              <a:rPr lang="ru-RU"/>
              <a:t> и </a:t>
            </a:r>
            <a:r>
              <a:rPr lang="ru-RU" b="1"/>
              <a:t>982</a:t>
            </a:r>
            <a:r>
              <a:rPr lang="ru-RU"/>
              <a:t>. Эти числа, разумеется, различны, хотя в их записи участвуют одни и те же цифры. Различаются же записи расположением цифр, иными словами, тем, какую позицию занимает та или иная цифра. Отсюда и пошло название такой нумерации - </a:t>
            </a:r>
            <a:r>
              <a:rPr lang="ru-RU" b="1">
                <a:solidFill>
                  <a:srgbClr val="006699"/>
                </a:solidFill>
              </a:rPr>
              <a:t>позиционная</a:t>
            </a:r>
            <a:r>
              <a:rPr lang="ru-RU"/>
              <a:t>. </a:t>
            </a:r>
          </a:p>
        </p:txBody>
      </p:sp>
      <p:sp>
        <p:nvSpPr>
          <p:cNvPr id="25647" name="Rectangle 47"/>
          <p:cNvSpPr>
            <a:spLocks noChangeArrowheads="1"/>
          </p:cNvSpPr>
          <p:nvPr/>
        </p:nvSpPr>
        <p:spPr bwMode="auto">
          <a:xfrm>
            <a:off x="-4591050" y="28951238"/>
            <a:ext cx="784542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 sz="1600">
                <a:solidFill>
                  <a:srgbClr val="006699"/>
                </a:solidFill>
              </a:rPr>
              <a:t>Непозиционная система счисления</a:t>
            </a:r>
            <a:r>
              <a:rPr lang="ru-RU" sz="1000"/>
              <a:t> - система счисления, в которой вес цифры не зависит от ее положения.</a:t>
            </a:r>
            <a:endParaRPr lang="ru-RU"/>
          </a:p>
        </p:txBody>
      </p:sp>
      <p:sp>
        <p:nvSpPr>
          <p:cNvPr id="25611" name="AutoShape 11"/>
          <p:cNvSpPr>
            <a:spLocks noChangeAspect="1" noChangeArrowheads="1"/>
          </p:cNvSpPr>
          <p:nvPr/>
        </p:nvSpPr>
        <p:spPr bwMode="auto">
          <a:xfrm>
            <a:off x="2359025" y="-19513550"/>
            <a:ext cx="2819400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5631" name="AutoShape 31"/>
          <p:cNvSpPr>
            <a:spLocks noChangeAspect="1" noChangeArrowheads="1"/>
          </p:cNvSpPr>
          <p:nvPr/>
        </p:nvSpPr>
        <p:spPr bwMode="auto">
          <a:xfrm>
            <a:off x="-4435475" y="28554363"/>
            <a:ext cx="2600325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5648" name="Rectangle 48"/>
          <p:cNvSpPr>
            <a:spLocks noChangeArrowheads="1"/>
          </p:cNvSpPr>
          <p:nvPr/>
        </p:nvSpPr>
        <p:spPr bwMode="auto">
          <a:xfrm>
            <a:off x="-4591050" y="-22428200"/>
            <a:ext cx="6983413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 sz="1600">
                <a:solidFill>
                  <a:srgbClr val="CC0000"/>
                </a:solidFill>
              </a:rPr>
              <a:t>Система счисления</a:t>
            </a:r>
            <a:r>
              <a:rPr lang="ru-RU" sz="1000"/>
              <a:t> — способ записи чисел с помощью заданного набора специальных знаков (цифр).</a:t>
            </a:r>
            <a:endParaRPr lang="ru-RU"/>
          </a:p>
          <a:p>
            <a:pPr algn="just" eaLnBrk="0" hangingPunct="0"/>
            <a:r>
              <a:rPr lang="ru-RU" sz="1600">
                <a:solidFill>
                  <a:srgbClr val="006699"/>
                </a:solidFill>
              </a:rPr>
              <a:t>Разряд числа</a:t>
            </a:r>
            <a:r>
              <a:rPr lang="ru-RU" sz="1000"/>
              <a:t> - позиция, которую занимает цифра.</a:t>
            </a:r>
            <a:endParaRPr lang="ru-RU"/>
          </a:p>
        </p:txBody>
      </p:sp>
      <p:pic>
        <p:nvPicPr>
          <p:cNvPr id="25650" name="Picture 50" descr="11"/>
          <p:cNvPicPr>
            <a:picLocks noChangeAspect="1" noChangeArrowheads="1"/>
          </p:cNvPicPr>
          <p:nvPr/>
        </p:nvPicPr>
        <p:blipFill>
          <a:blip r:embed="rId3" cstate="email"/>
          <a:srcRect/>
          <a:stretch>
            <a:fillRect/>
          </a:stretch>
        </p:blipFill>
        <p:spPr bwMode="auto">
          <a:xfrm>
            <a:off x="-4591050" y="-22428200"/>
            <a:ext cx="2524125" cy="838200"/>
          </a:xfrm>
          <a:prstGeom prst="rect">
            <a:avLst/>
          </a:prstGeom>
          <a:noFill/>
        </p:spPr>
      </p:pic>
      <p:graphicFrame>
        <p:nvGraphicFramePr>
          <p:cNvPr id="25666" name="Group 66"/>
          <p:cNvGraphicFramePr>
            <a:graphicFrameLocks noGrp="1"/>
          </p:cNvGraphicFramePr>
          <p:nvPr/>
        </p:nvGraphicFramePr>
        <p:xfrm>
          <a:off x="-4591050" y="-21847175"/>
          <a:ext cx="9144000" cy="2926080"/>
        </p:xfrm>
        <a:graphic>
          <a:graphicData uri="http://schemas.openxmlformats.org/drawingml/2006/table">
            <a:tbl>
              <a:tblPr/>
              <a:tblGrid>
                <a:gridCol w="6794500"/>
                <a:gridCol w="2349500"/>
              </a:tblGrid>
              <a:tr h="1739900">
                <a:tc>
                  <a:txBody>
                    <a:bodyPr/>
                    <a:lstStyle/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  <a:p>
                      <a:pPr marL="0" marR="0" lvl="0" indent="0" algn="just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 системах счисления некоторое число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единиц (</a:t>
                      </a:r>
                      <a:r>
                        <a:rPr kumimoji="0" lang="ru-RU" sz="1800" b="0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например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десять) объединяется в одну единицу 2-го разряда (десяток), то же число единиц 2-го разряда объединяется в единицу 3-го разряда (сотню) и т.д. Число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называется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основанием системы счисления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а знаки, употребляемые для обозначения количества едениц каждого разряда, -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цифрами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.</a:t>
                      </a:r>
                    </a:p>
                  </a:txBody>
                  <a:tcPr anchor="ctr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 </a:t>
                      </a:r>
                      <a:r>
                        <a:rPr kumimoji="0" lang="ru-RU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                                          </a:t>
                      </a:r>
                    </a:p>
                  </a:txBody>
                  <a:tcPr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5667" name="Rectangle 67"/>
          <p:cNvSpPr>
            <a:spLocks noChangeArrowheads="1"/>
          </p:cNvSpPr>
          <p:nvPr/>
        </p:nvSpPr>
        <p:spPr bwMode="auto">
          <a:xfrm>
            <a:off x="-4591050" y="-18919825"/>
            <a:ext cx="18327688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/>
              <a:t>Рассмотрим три числа: </a:t>
            </a:r>
            <a:r>
              <a:rPr lang="ru-RU" b="1"/>
              <a:t>298</a:t>
            </a:r>
            <a:r>
              <a:rPr lang="ru-RU"/>
              <a:t>, </a:t>
            </a:r>
            <a:r>
              <a:rPr lang="ru-RU" b="1"/>
              <a:t>829</a:t>
            </a:r>
            <a:r>
              <a:rPr lang="ru-RU"/>
              <a:t> и </a:t>
            </a:r>
            <a:r>
              <a:rPr lang="ru-RU" b="1"/>
              <a:t>982</a:t>
            </a:r>
            <a:r>
              <a:rPr lang="ru-RU"/>
              <a:t>. Эти числа, разумеется, различны, хотя в их записи участвуют одни и те же цифры. Различаются же записи расположением цифр, иными словами, тем, какую позицию занимает та или иная цифра. Отсюда и пошло название такой нумерации - </a:t>
            </a:r>
            <a:r>
              <a:rPr lang="ru-RU" b="1">
                <a:solidFill>
                  <a:srgbClr val="006699"/>
                </a:solidFill>
              </a:rPr>
              <a:t>позиционная</a:t>
            </a:r>
            <a:r>
              <a:rPr lang="ru-RU"/>
              <a:t>. </a:t>
            </a:r>
          </a:p>
        </p:txBody>
      </p:sp>
      <p:sp>
        <p:nvSpPr>
          <p:cNvPr id="25690" name="Rectangle 90"/>
          <p:cNvSpPr>
            <a:spLocks noChangeArrowheads="1"/>
          </p:cNvSpPr>
          <p:nvPr/>
        </p:nvSpPr>
        <p:spPr bwMode="auto">
          <a:xfrm>
            <a:off x="-4591050" y="28951238"/>
            <a:ext cx="784542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 sz="1600">
                <a:solidFill>
                  <a:srgbClr val="006699"/>
                </a:solidFill>
              </a:rPr>
              <a:t>Непозиционная система счисления</a:t>
            </a:r>
            <a:r>
              <a:rPr lang="ru-RU" sz="1000"/>
              <a:t> - система счисления, в которой вес цифры не зависит от ее положения.</a:t>
            </a:r>
            <a:endParaRPr lang="ru-RU"/>
          </a:p>
        </p:txBody>
      </p:sp>
      <p:sp>
        <p:nvSpPr>
          <p:cNvPr id="25654" name="AutoShape 54"/>
          <p:cNvSpPr>
            <a:spLocks noChangeAspect="1" noChangeArrowheads="1"/>
          </p:cNvSpPr>
          <p:nvPr/>
        </p:nvSpPr>
        <p:spPr bwMode="auto">
          <a:xfrm>
            <a:off x="2359025" y="-19513550"/>
            <a:ext cx="2819400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5674" name="AutoShape 74"/>
          <p:cNvSpPr>
            <a:spLocks noChangeAspect="1" noChangeArrowheads="1"/>
          </p:cNvSpPr>
          <p:nvPr/>
        </p:nvSpPr>
        <p:spPr bwMode="auto">
          <a:xfrm>
            <a:off x="-4435475" y="28554363"/>
            <a:ext cx="2600325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5691" name="Rectangle 91"/>
          <p:cNvSpPr>
            <a:spLocks noChangeArrowheads="1"/>
          </p:cNvSpPr>
          <p:nvPr/>
        </p:nvSpPr>
        <p:spPr bwMode="auto">
          <a:xfrm>
            <a:off x="-4591050" y="-22428200"/>
            <a:ext cx="6983413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 sz="1600">
                <a:solidFill>
                  <a:srgbClr val="CC0000"/>
                </a:solidFill>
              </a:rPr>
              <a:t>Система счисления</a:t>
            </a:r>
            <a:r>
              <a:rPr lang="ru-RU" sz="1000"/>
              <a:t> — способ записи чисел с помощью заданного набора специальных знаков (цифр).</a:t>
            </a:r>
            <a:endParaRPr lang="ru-RU"/>
          </a:p>
          <a:p>
            <a:pPr algn="just" eaLnBrk="0" hangingPunct="0"/>
            <a:r>
              <a:rPr lang="ru-RU" sz="1600">
                <a:solidFill>
                  <a:srgbClr val="006699"/>
                </a:solidFill>
              </a:rPr>
              <a:t>Разряд числа</a:t>
            </a:r>
            <a:r>
              <a:rPr lang="ru-RU" sz="1000"/>
              <a:t> - позиция, которую занимает цифра.</a:t>
            </a:r>
            <a:endParaRPr lang="ru-RU"/>
          </a:p>
        </p:txBody>
      </p:sp>
      <p:pic>
        <p:nvPicPr>
          <p:cNvPr id="25693" name="Picture 93" descr="11"/>
          <p:cNvPicPr>
            <a:picLocks noChangeAspect="1" noChangeArrowheads="1"/>
          </p:cNvPicPr>
          <p:nvPr/>
        </p:nvPicPr>
        <p:blipFill>
          <a:blip r:embed="rId3" cstate="email"/>
          <a:srcRect/>
          <a:stretch>
            <a:fillRect/>
          </a:stretch>
        </p:blipFill>
        <p:spPr bwMode="auto">
          <a:xfrm>
            <a:off x="-4591050" y="-22428200"/>
            <a:ext cx="2524125" cy="838200"/>
          </a:xfrm>
          <a:prstGeom prst="rect">
            <a:avLst/>
          </a:prstGeom>
          <a:noFill/>
        </p:spPr>
      </p:pic>
      <p:graphicFrame>
        <p:nvGraphicFramePr>
          <p:cNvPr id="25709" name="Group 109"/>
          <p:cNvGraphicFramePr>
            <a:graphicFrameLocks noGrp="1"/>
          </p:cNvGraphicFramePr>
          <p:nvPr/>
        </p:nvGraphicFramePr>
        <p:xfrm>
          <a:off x="-4591050" y="-21847175"/>
          <a:ext cx="9144000" cy="2926080"/>
        </p:xfrm>
        <a:graphic>
          <a:graphicData uri="http://schemas.openxmlformats.org/drawingml/2006/table">
            <a:tbl>
              <a:tblPr/>
              <a:tblGrid>
                <a:gridCol w="6794500"/>
                <a:gridCol w="2349500"/>
              </a:tblGrid>
              <a:tr h="1739900">
                <a:tc>
                  <a:txBody>
                    <a:bodyPr/>
                    <a:lstStyle/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  <a:p>
                      <a:pPr marL="0" marR="0" lvl="0" indent="0" algn="just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 системах счисления некоторое число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единиц (</a:t>
                      </a:r>
                      <a:r>
                        <a:rPr kumimoji="0" lang="ru-RU" sz="1800" b="0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например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десять) объединяется в одну единицу 2-го разряда (десяток), то же число единиц 2-го разряда объединяется в единицу 3-го разряда (сотню) и т.д. Число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называется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основанием системы счисления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а знаки, употребляемые для обозначения количества едениц каждого разряда, -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цифрами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.</a:t>
                      </a:r>
                    </a:p>
                  </a:txBody>
                  <a:tcPr anchor="ctr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 </a:t>
                      </a:r>
                      <a:r>
                        <a:rPr kumimoji="0" lang="ru-RU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                                          </a:t>
                      </a:r>
                    </a:p>
                  </a:txBody>
                  <a:tcPr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5710" name="Rectangle 110"/>
          <p:cNvSpPr>
            <a:spLocks noChangeArrowheads="1"/>
          </p:cNvSpPr>
          <p:nvPr/>
        </p:nvSpPr>
        <p:spPr bwMode="auto">
          <a:xfrm>
            <a:off x="-4591050" y="-18919825"/>
            <a:ext cx="18327688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/>
              <a:t>Рассмотрим три числа: </a:t>
            </a:r>
            <a:r>
              <a:rPr lang="ru-RU" b="1"/>
              <a:t>298</a:t>
            </a:r>
            <a:r>
              <a:rPr lang="ru-RU"/>
              <a:t>, </a:t>
            </a:r>
            <a:r>
              <a:rPr lang="ru-RU" b="1"/>
              <a:t>829</a:t>
            </a:r>
            <a:r>
              <a:rPr lang="ru-RU"/>
              <a:t> и </a:t>
            </a:r>
            <a:r>
              <a:rPr lang="ru-RU" b="1"/>
              <a:t>982</a:t>
            </a:r>
            <a:r>
              <a:rPr lang="ru-RU"/>
              <a:t>. Эти числа, разумеется, различны, хотя в их записи участвуют одни и те же цифры. Различаются же записи расположением цифр, иными словами, тем, какую позицию занимает та или иная цифра. Отсюда и пошло название такой нумерации - </a:t>
            </a:r>
            <a:r>
              <a:rPr lang="ru-RU" b="1">
                <a:solidFill>
                  <a:srgbClr val="006699"/>
                </a:solidFill>
              </a:rPr>
              <a:t>позиционная</a:t>
            </a:r>
            <a:r>
              <a:rPr lang="ru-RU"/>
              <a:t>. </a:t>
            </a:r>
          </a:p>
        </p:txBody>
      </p:sp>
      <p:sp>
        <p:nvSpPr>
          <p:cNvPr id="25733" name="Rectangle 133"/>
          <p:cNvSpPr>
            <a:spLocks noChangeArrowheads="1"/>
          </p:cNvSpPr>
          <p:nvPr/>
        </p:nvSpPr>
        <p:spPr bwMode="auto">
          <a:xfrm>
            <a:off x="-4591050" y="28951238"/>
            <a:ext cx="784542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 sz="1600">
                <a:solidFill>
                  <a:srgbClr val="006699"/>
                </a:solidFill>
              </a:rPr>
              <a:t>Непозиционная система счисления</a:t>
            </a:r>
            <a:r>
              <a:rPr lang="ru-RU" sz="1000"/>
              <a:t> - система счисления, в которой вес цифры не зависит от ее положения.</a:t>
            </a:r>
            <a:endParaRPr lang="ru-RU"/>
          </a:p>
        </p:txBody>
      </p:sp>
      <p:sp>
        <p:nvSpPr>
          <p:cNvPr id="25697" name="AutoShape 97"/>
          <p:cNvSpPr>
            <a:spLocks noChangeAspect="1" noChangeArrowheads="1"/>
          </p:cNvSpPr>
          <p:nvPr/>
        </p:nvSpPr>
        <p:spPr bwMode="auto">
          <a:xfrm>
            <a:off x="2359025" y="-19513550"/>
            <a:ext cx="2819400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5717" name="AutoShape 117"/>
          <p:cNvSpPr>
            <a:spLocks noChangeAspect="1" noChangeArrowheads="1"/>
          </p:cNvSpPr>
          <p:nvPr/>
        </p:nvSpPr>
        <p:spPr bwMode="auto">
          <a:xfrm>
            <a:off x="-4435475" y="28554363"/>
            <a:ext cx="2600325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5734" name="Rectangle 134"/>
          <p:cNvSpPr>
            <a:spLocks noChangeArrowheads="1"/>
          </p:cNvSpPr>
          <p:nvPr/>
        </p:nvSpPr>
        <p:spPr bwMode="auto">
          <a:xfrm>
            <a:off x="-4591050" y="-22428200"/>
            <a:ext cx="6983413" cy="5810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 sz="1600">
                <a:solidFill>
                  <a:srgbClr val="CC0000"/>
                </a:solidFill>
              </a:rPr>
              <a:t>Система счисления</a:t>
            </a:r>
            <a:r>
              <a:rPr lang="ru-RU" sz="1000"/>
              <a:t> — способ записи чисел с помощью заданного набора специальных знаков (цифр).</a:t>
            </a:r>
            <a:endParaRPr lang="ru-RU"/>
          </a:p>
          <a:p>
            <a:pPr algn="just" eaLnBrk="0" hangingPunct="0"/>
            <a:r>
              <a:rPr lang="ru-RU" sz="1600">
                <a:solidFill>
                  <a:srgbClr val="006699"/>
                </a:solidFill>
              </a:rPr>
              <a:t>Разряд числа</a:t>
            </a:r>
            <a:r>
              <a:rPr lang="ru-RU" sz="1000"/>
              <a:t> - позиция, которую занимает цифра.</a:t>
            </a:r>
            <a:endParaRPr lang="ru-RU"/>
          </a:p>
        </p:txBody>
      </p:sp>
      <p:pic>
        <p:nvPicPr>
          <p:cNvPr id="25736" name="Picture 136" descr="11"/>
          <p:cNvPicPr>
            <a:picLocks noChangeAspect="1" noChangeArrowheads="1"/>
          </p:cNvPicPr>
          <p:nvPr/>
        </p:nvPicPr>
        <p:blipFill>
          <a:blip r:embed="rId3" cstate="email"/>
          <a:srcRect/>
          <a:stretch>
            <a:fillRect/>
          </a:stretch>
        </p:blipFill>
        <p:spPr bwMode="auto">
          <a:xfrm>
            <a:off x="-4591050" y="-22428200"/>
            <a:ext cx="2524125" cy="838200"/>
          </a:xfrm>
          <a:prstGeom prst="rect">
            <a:avLst/>
          </a:prstGeom>
          <a:noFill/>
        </p:spPr>
      </p:pic>
      <p:graphicFrame>
        <p:nvGraphicFramePr>
          <p:cNvPr id="25752" name="Group 152"/>
          <p:cNvGraphicFramePr>
            <a:graphicFrameLocks noGrp="1"/>
          </p:cNvGraphicFramePr>
          <p:nvPr/>
        </p:nvGraphicFramePr>
        <p:xfrm>
          <a:off x="-4591050" y="-21847175"/>
          <a:ext cx="9144000" cy="2926080"/>
        </p:xfrm>
        <a:graphic>
          <a:graphicData uri="http://schemas.openxmlformats.org/drawingml/2006/table">
            <a:tbl>
              <a:tblPr/>
              <a:tblGrid>
                <a:gridCol w="6794500"/>
                <a:gridCol w="2349500"/>
              </a:tblGrid>
              <a:tr h="1739900">
                <a:tc>
                  <a:txBody>
                    <a:bodyPr/>
                    <a:lstStyle/>
                    <a:p>
                      <a:pPr marL="0" marR="0" lvl="0" indent="0" algn="just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  <a:p>
                      <a:pPr marL="0" marR="0" lvl="0" indent="0" algn="just" defTabSz="914400" rtl="0" eaLnBrk="0" fontAlgn="base" latinLnBrk="0" hangingPunct="0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В системах счисления некоторое число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единиц (</a:t>
                      </a:r>
                      <a:r>
                        <a:rPr kumimoji="0" lang="ru-RU" sz="1800" b="0" i="1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например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десять) объединяется в одну единицу 2-го разряда (десяток), то же число единиц 2-го разряда объединяется в единицу 3-го разряда (сотню) и т.д. Число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называется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основанием системы счисления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 а знаки, употребляемые для обозначения количества едениц каждого разряда, - </a:t>
                      </a: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цифрами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.</a:t>
                      </a:r>
                    </a:p>
                  </a:txBody>
                  <a:tcPr anchor="ctr" horzOverflow="overflow">
                    <a:lnL cap="flat">
                      <a:noFill/>
                    </a:lnL>
                    <a:lnR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2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  </a:t>
                      </a:r>
                      <a:r>
                        <a:rPr kumimoji="0" lang="ru-RU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</a:t>
                      </a: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                                          </a:t>
                      </a:r>
                    </a:p>
                  </a:txBody>
                  <a:tcPr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5753" name="Rectangle 153"/>
          <p:cNvSpPr>
            <a:spLocks noChangeArrowheads="1"/>
          </p:cNvSpPr>
          <p:nvPr/>
        </p:nvSpPr>
        <p:spPr bwMode="auto">
          <a:xfrm>
            <a:off x="-4591050" y="-18919825"/>
            <a:ext cx="18327688" cy="6413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/>
              <a:t>Рассмотрим три числа: </a:t>
            </a:r>
            <a:r>
              <a:rPr lang="ru-RU" b="1"/>
              <a:t>298</a:t>
            </a:r>
            <a:r>
              <a:rPr lang="ru-RU"/>
              <a:t>, </a:t>
            </a:r>
            <a:r>
              <a:rPr lang="ru-RU" b="1"/>
              <a:t>829</a:t>
            </a:r>
            <a:r>
              <a:rPr lang="ru-RU"/>
              <a:t> и </a:t>
            </a:r>
            <a:r>
              <a:rPr lang="ru-RU" b="1"/>
              <a:t>982</a:t>
            </a:r>
            <a:r>
              <a:rPr lang="ru-RU"/>
              <a:t>. Эти числа, разумеется, различны, хотя в их записи участвуют одни и те же цифры. Различаются же записи расположением цифр, иными словами, тем, какую позицию занимает та или иная цифра. Отсюда и пошло название такой нумерации - </a:t>
            </a:r>
            <a:r>
              <a:rPr lang="ru-RU" b="1">
                <a:solidFill>
                  <a:srgbClr val="006699"/>
                </a:solidFill>
              </a:rPr>
              <a:t>позиционная</a:t>
            </a:r>
            <a:r>
              <a:rPr lang="ru-RU"/>
              <a:t>. </a:t>
            </a:r>
          </a:p>
        </p:txBody>
      </p:sp>
      <p:sp>
        <p:nvSpPr>
          <p:cNvPr id="25776" name="Rectangle 176"/>
          <p:cNvSpPr>
            <a:spLocks noChangeArrowheads="1"/>
          </p:cNvSpPr>
          <p:nvPr/>
        </p:nvSpPr>
        <p:spPr bwMode="auto">
          <a:xfrm>
            <a:off x="-4591050" y="28951238"/>
            <a:ext cx="7845425" cy="336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just"/>
            <a:r>
              <a:rPr lang="ru-RU" sz="1600">
                <a:solidFill>
                  <a:srgbClr val="006699"/>
                </a:solidFill>
              </a:rPr>
              <a:t>Непозиционная система счисления</a:t>
            </a:r>
            <a:r>
              <a:rPr lang="ru-RU" sz="1000"/>
              <a:t> - система счисления, в которой вес цифры не зависит от ее положения.</a:t>
            </a:r>
            <a:endParaRPr lang="ru-RU"/>
          </a:p>
        </p:txBody>
      </p:sp>
      <p:sp>
        <p:nvSpPr>
          <p:cNvPr id="25740" name="AutoShape 140"/>
          <p:cNvSpPr>
            <a:spLocks noChangeAspect="1" noChangeArrowheads="1"/>
          </p:cNvSpPr>
          <p:nvPr/>
        </p:nvSpPr>
        <p:spPr bwMode="auto">
          <a:xfrm>
            <a:off x="2359025" y="-19513550"/>
            <a:ext cx="2819400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5760" name="AutoShape 160"/>
          <p:cNvSpPr>
            <a:spLocks noChangeAspect="1" noChangeArrowheads="1"/>
          </p:cNvSpPr>
          <p:nvPr/>
        </p:nvSpPr>
        <p:spPr bwMode="auto">
          <a:xfrm>
            <a:off x="-4435475" y="28554363"/>
            <a:ext cx="2600325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5820" name="Rectangle 220"/>
          <p:cNvSpPr>
            <a:spLocks noChangeArrowheads="1"/>
          </p:cNvSpPr>
          <p:nvPr/>
        </p:nvSpPr>
        <p:spPr bwMode="auto">
          <a:xfrm>
            <a:off x="1403350" y="1770063"/>
            <a:ext cx="7489825" cy="1068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2800" b="1">
                <a:solidFill>
                  <a:srgbClr val="FF3300"/>
                </a:solidFill>
              </a:rPr>
              <a:t>Система счисления</a:t>
            </a:r>
            <a:r>
              <a:rPr lang="ru-RU"/>
              <a:t> — способ записи чисел с помощью заданного набора специальных знаков (цифр).</a:t>
            </a:r>
          </a:p>
          <a:p>
            <a:r>
              <a:rPr lang="ru-RU"/>
              <a:t>Разряд числа - позиция, которую занимает цифра.</a:t>
            </a:r>
          </a:p>
        </p:txBody>
      </p:sp>
      <p:pic>
        <p:nvPicPr>
          <p:cNvPr id="25823" name="Picture 223" descr="1"/>
          <p:cNvPicPr>
            <a:picLocks noChangeAspect="1" noChangeArrowheads="1"/>
          </p:cNvPicPr>
          <p:nvPr/>
        </p:nvPicPr>
        <p:blipFill>
          <a:blip r:embed="rId4" cstate="email"/>
          <a:srcRect/>
          <a:stretch>
            <a:fillRect/>
          </a:stretch>
        </p:blipFill>
        <p:spPr bwMode="auto">
          <a:xfrm>
            <a:off x="468313" y="3068638"/>
            <a:ext cx="2162175" cy="552450"/>
          </a:xfrm>
          <a:prstGeom prst="rect">
            <a:avLst/>
          </a:prstGeom>
          <a:noFill/>
        </p:spPr>
      </p:pic>
      <p:sp>
        <p:nvSpPr>
          <p:cNvPr id="25854" name="Rectangle 254"/>
          <p:cNvSpPr>
            <a:spLocks noChangeArrowheads="1"/>
          </p:cNvSpPr>
          <p:nvPr/>
        </p:nvSpPr>
        <p:spPr bwMode="auto">
          <a:xfrm>
            <a:off x="2987675" y="2924175"/>
            <a:ext cx="5976938" cy="2166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2800">
                <a:solidFill>
                  <a:srgbClr val="FF3300"/>
                </a:solidFill>
              </a:rPr>
              <a:t>Позиционная система счисления</a:t>
            </a:r>
            <a:r>
              <a:rPr lang="ru-RU"/>
              <a:t> - система счисления, в которой вес цифры меняется с изменением положения цифры в числе, но при этом полностью определяется написанием цифры и местом, которое она занимает. В частности, это означает, что вес цифры не зависит от значений окружающих ее цифр.</a:t>
            </a:r>
          </a:p>
        </p:txBody>
      </p:sp>
      <p:sp>
        <p:nvSpPr>
          <p:cNvPr id="25855" name="Rectangle 255"/>
          <p:cNvSpPr>
            <a:spLocks noChangeArrowheads="1"/>
          </p:cNvSpPr>
          <p:nvPr/>
        </p:nvSpPr>
        <p:spPr bwMode="auto">
          <a:xfrm>
            <a:off x="468313" y="5157788"/>
            <a:ext cx="8137525" cy="793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/>
            <a:r>
              <a:rPr lang="ru-RU" sz="2800">
                <a:solidFill>
                  <a:srgbClr val="FF3300"/>
                </a:solidFill>
              </a:rPr>
              <a:t>Непозиционная система счисления</a:t>
            </a:r>
            <a:r>
              <a:rPr lang="ru-RU"/>
              <a:t> - система счисления, в которой вес цифры не зависит от ее положения.</a:t>
            </a:r>
          </a:p>
        </p:txBody>
      </p:sp>
      <p:sp>
        <p:nvSpPr>
          <p:cNvPr id="25858" name="Text Box 258"/>
          <p:cNvSpPr txBox="1">
            <a:spLocks noChangeArrowheads="1"/>
          </p:cNvSpPr>
          <p:nvPr/>
        </p:nvSpPr>
        <p:spPr bwMode="auto">
          <a:xfrm>
            <a:off x="2195513" y="333375"/>
            <a:ext cx="5113337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Основные понятия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8674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8675" name="Rectangle 3"/>
          <p:cNvSpPr>
            <a:spLocks noChangeArrowheads="1"/>
          </p:cNvSpPr>
          <p:nvPr/>
        </p:nvSpPr>
        <p:spPr bwMode="auto">
          <a:xfrm>
            <a:off x="1187450" y="115888"/>
            <a:ext cx="7008813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Системы счисления используемые в компьютере </a:t>
            </a:r>
          </a:p>
        </p:txBody>
      </p:sp>
      <p:sp>
        <p:nvSpPr>
          <p:cNvPr id="28676" name="Rectangle 4"/>
          <p:cNvSpPr>
            <a:spLocks noChangeArrowheads="1"/>
          </p:cNvSpPr>
          <p:nvPr/>
        </p:nvSpPr>
        <p:spPr bwMode="auto">
          <a:xfrm>
            <a:off x="323850" y="1139825"/>
            <a:ext cx="8640763" cy="56737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/>
              <a:t>Какую же числовую систему удобно положить в основу компьютера? </a:t>
            </a:r>
          </a:p>
          <a:p>
            <a:pPr algn="ctr"/>
            <a:endParaRPr lang="ru-RU" sz="1000"/>
          </a:p>
          <a:p>
            <a:pPr algn="ctr"/>
            <a:r>
              <a:rPr lang="ru-RU" sz="2800"/>
              <a:t>С точки зрения человека, конечно, лучше всего традиционная десятичная система. </a:t>
            </a:r>
          </a:p>
          <a:p>
            <a:pPr algn="ctr"/>
            <a:endParaRPr lang="ru-RU" sz="1000"/>
          </a:p>
          <a:p>
            <a:pPr algn="ctr"/>
            <a:r>
              <a:rPr lang="ru-RU" sz="2800"/>
              <a:t>Но вот технически реализовать ее на </a:t>
            </a:r>
            <a:r>
              <a:rPr lang="ru-RU" sz="2800" b="1"/>
              <a:t>ЭВМ</a:t>
            </a:r>
            <a:r>
              <a:rPr lang="ru-RU" sz="2800"/>
              <a:t> крайне сложно: для хранения десятичной цифры требуется устройство с десятью устойчивыми состояниями! </a:t>
            </a:r>
          </a:p>
          <a:p>
            <a:pPr algn="ctr"/>
            <a:endParaRPr lang="ru-RU" sz="1000"/>
          </a:p>
          <a:p>
            <a:pPr algn="ctr"/>
            <a:r>
              <a:rPr lang="ru-RU" sz="2800"/>
              <a:t>Разработать такую электрическую схему можно, но она будет достаточно сложной и дорогой (не забывайте, что таких элементов потребуется огромное количество!).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6628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6629" name="Rectangle 5"/>
          <p:cNvSpPr>
            <a:spLocks noChangeArrowheads="1"/>
          </p:cNvSpPr>
          <p:nvPr/>
        </p:nvSpPr>
        <p:spPr bwMode="auto">
          <a:xfrm>
            <a:off x="1187450" y="115888"/>
            <a:ext cx="7008813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Системы счисления используемые в компьютере </a:t>
            </a:r>
          </a:p>
        </p:txBody>
      </p:sp>
      <p:sp>
        <p:nvSpPr>
          <p:cNvPr id="26630" name="Rectangle 6"/>
          <p:cNvSpPr>
            <a:spLocks noChangeArrowheads="1"/>
          </p:cNvSpPr>
          <p:nvPr/>
        </p:nvSpPr>
        <p:spPr bwMode="auto">
          <a:xfrm>
            <a:off x="107950" y="1422400"/>
            <a:ext cx="8893175" cy="52466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/>
              <a:t>Для инженеров наиболее просто реализовать двоичный элемент: включено/выключено, </a:t>
            </a:r>
          </a:p>
          <a:p>
            <a:pPr algn="ctr"/>
            <a:r>
              <a:rPr lang="ru-RU" sz="2800"/>
              <a:t>горит/не горит, проводит/не проводит и т.д. </a:t>
            </a:r>
          </a:p>
          <a:p>
            <a:pPr algn="ctr"/>
            <a:endParaRPr lang="ru-RU" sz="1000"/>
          </a:p>
          <a:p>
            <a:pPr algn="ctr"/>
            <a:r>
              <a:rPr lang="ru-RU" sz="2800"/>
              <a:t>Кроме того, в двоичной системе наиболее просто реализуются все операции. </a:t>
            </a:r>
          </a:p>
          <a:p>
            <a:pPr algn="ctr"/>
            <a:endParaRPr lang="ru-RU" sz="1000"/>
          </a:p>
          <a:p>
            <a:pPr algn="ctr"/>
            <a:r>
              <a:rPr lang="ru-RU" sz="2800"/>
              <a:t>Но у двоичной системы счисления есть один существенный недостаток – </a:t>
            </a:r>
            <a:r>
              <a:rPr lang="ru-RU" sz="2800" b="1"/>
              <a:t>громоздкость</a:t>
            </a:r>
            <a:r>
              <a:rPr lang="ru-RU" sz="2800"/>
              <a:t>.</a:t>
            </a:r>
          </a:p>
          <a:p>
            <a:pPr algn="ctr"/>
            <a:endParaRPr lang="ru-RU" sz="1000"/>
          </a:p>
          <a:p>
            <a:pPr algn="ctr"/>
            <a:r>
              <a:rPr lang="ru-RU" sz="2800"/>
              <a:t>В самом деле, относительно скромное десятичное число </a:t>
            </a:r>
            <a:r>
              <a:rPr lang="ru-RU" sz="2800" b="1"/>
              <a:t>254</a:t>
            </a:r>
            <a:r>
              <a:rPr lang="ru-RU" sz="2800"/>
              <a:t> в двоичной системе имеет </a:t>
            </a:r>
          </a:p>
          <a:p>
            <a:pPr algn="ctr"/>
            <a:r>
              <a:rPr lang="ru-RU" sz="2800"/>
              <a:t>вид </a:t>
            </a:r>
            <a:r>
              <a:rPr lang="ru-RU" sz="2800" b="1"/>
              <a:t>1111 1110</a:t>
            </a:r>
            <a:r>
              <a:rPr lang="ru-RU" sz="2800"/>
              <a:t>, а </a:t>
            </a:r>
            <a:r>
              <a:rPr lang="ru-RU" sz="2800" b="1"/>
              <a:t>16 384 </a:t>
            </a:r>
            <a:r>
              <a:rPr lang="ru-RU" sz="2800"/>
              <a:t>выглядит прямо-таки устрашающе: </a:t>
            </a:r>
            <a:r>
              <a:rPr lang="ru-RU" sz="2800" b="1"/>
              <a:t>100 0000 0000 0000</a:t>
            </a:r>
            <a:r>
              <a:rPr lang="ru-RU" sz="2800"/>
              <a:t> (</a:t>
            </a:r>
            <a:r>
              <a:rPr lang="ru-RU" sz="2800" i="1"/>
              <a:t>14 нулей</a:t>
            </a:r>
            <a:r>
              <a:rPr lang="ru-RU" sz="2800"/>
              <a:t>).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2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-26988"/>
            <a:ext cx="9178925" cy="6884988"/>
          </a:xfrm>
          <a:prstGeom prst="rect">
            <a:avLst/>
          </a:prstGeom>
          <a:noFill/>
        </p:spPr>
      </p:pic>
      <p:sp>
        <p:nvSpPr>
          <p:cNvPr id="2053" name="Rectangle 5"/>
          <p:cNvSpPr>
            <a:spLocks noChangeArrowheads="1"/>
          </p:cNvSpPr>
          <p:nvPr/>
        </p:nvSpPr>
        <p:spPr bwMode="auto">
          <a:xfrm>
            <a:off x="827088" y="-26988"/>
            <a:ext cx="8124825" cy="5953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3300" b="1">
                <a:solidFill>
                  <a:srgbClr val="FF3300"/>
                </a:solidFill>
              </a:rPr>
              <a:t>Что толкнуло людей начать считать?</a:t>
            </a:r>
            <a:r>
              <a:rPr lang="ru-RU" sz="2400">
                <a:solidFill>
                  <a:srgbClr val="FF3300"/>
                </a:solidFill>
              </a:rPr>
              <a:t> </a:t>
            </a:r>
          </a:p>
        </p:txBody>
      </p:sp>
      <p:sp>
        <p:nvSpPr>
          <p:cNvPr id="2054" name="Rectangle 6"/>
          <p:cNvSpPr>
            <a:spLocks noChangeArrowheads="1"/>
          </p:cNvSpPr>
          <p:nvPr/>
        </p:nvSpPr>
        <p:spPr bwMode="auto">
          <a:xfrm>
            <a:off x="250825" y="488950"/>
            <a:ext cx="8353425" cy="6253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Учиться считать люди начали в незапамятные времена, а учителем у них была сама жизнь. </a:t>
            </a:r>
          </a:p>
          <a:p>
            <a:pPr algn="ctr"/>
            <a:endParaRPr lang="ru-RU" sz="1000" b="1"/>
          </a:p>
          <a:p>
            <a:pPr algn="ctr"/>
            <a:r>
              <a:rPr lang="ru-RU" sz="2800" b="1"/>
              <a:t>Древние люди добывали себе пищу главным образом охотой. </a:t>
            </a:r>
          </a:p>
          <a:p>
            <a:pPr algn="ctr"/>
            <a:endParaRPr lang="ru-RU" sz="1000" b="1"/>
          </a:p>
          <a:p>
            <a:pPr algn="ctr"/>
            <a:r>
              <a:rPr lang="ru-RU" sz="2800" b="1"/>
              <a:t>На крупного зверя – бизона или лося – приходилось охотиться всем племенем. </a:t>
            </a:r>
          </a:p>
          <a:p>
            <a:pPr algn="ctr"/>
            <a:endParaRPr lang="ru-RU" sz="1000" b="1"/>
          </a:p>
          <a:p>
            <a:pPr algn="ctr"/>
            <a:r>
              <a:rPr lang="ru-RU" sz="2800" b="1"/>
              <a:t>Чтобы добыча не ушла, ее надо было окружить, но вот хотя бы так: пять человек справа, семь сзади, четыре слева. </a:t>
            </a:r>
          </a:p>
          <a:p>
            <a:pPr algn="ctr"/>
            <a:endParaRPr lang="ru-RU" sz="1000" b="1"/>
          </a:p>
          <a:p>
            <a:pPr algn="ctr"/>
            <a:r>
              <a:rPr lang="ru-RU" sz="2800" b="1"/>
              <a:t>Даже в те времена, когда человек не знал таких слов, как “пять” или ”семь”, он мог показать числа на пальцах рук.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7650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7651" name="Rectangle 3"/>
          <p:cNvSpPr>
            <a:spLocks noChangeArrowheads="1"/>
          </p:cNvSpPr>
          <p:nvPr/>
        </p:nvSpPr>
        <p:spPr bwMode="auto">
          <a:xfrm>
            <a:off x="1225550" y="163513"/>
            <a:ext cx="3851275" cy="2041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Системы счисления используемые в компьютере </a:t>
            </a:r>
          </a:p>
        </p:txBody>
      </p:sp>
      <p:sp>
        <p:nvSpPr>
          <p:cNvPr id="27653" name="Rectangle 5"/>
          <p:cNvSpPr>
            <a:spLocks noChangeArrowheads="1"/>
          </p:cNvSpPr>
          <p:nvPr/>
        </p:nvSpPr>
        <p:spPr bwMode="auto">
          <a:xfrm>
            <a:off x="0" y="-130175"/>
            <a:ext cx="9144000" cy="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ru-RU"/>
          </a:p>
        </p:txBody>
      </p:sp>
      <p:graphicFrame>
        <p:nvGraphicFramePr>
          <p:cNvPr id="27831" name="Group 183"/>
          <p:cNvGraphicFramePr>
            <a:graphicFrameLocks noGrp="1"/>
          </p:cNvGraphicFramePr>
          <p:nvPr/>
        </p:nvGraphicFramePr>
        <p:xfrm>
          <a:off x="5761038" y="115888"/>
          <a:ext cx="3203575" cy="6583680"/>
        </p:xfrm>
        <a:graphic>
          <a:graphicData uri="http://schemas.openxmlformats.org/drawingml/2006/table">
            <a:tbl>
              <a:tblPr/>
              <a:tblGrid>
                <a:gridCol w="655637"/>
                <a:gridCol w="1892300"/>
                <a:gridCol w="655638"/>
              </a:tblGrid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10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669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2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6699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FFFFFF"/>
                          </a:solidFill>
                          <a:effectLst/>
                          <a:latin typeface="Arial" charset="0"/>
                        </a:rPr>
                        <a:t>16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6699"/>
                    </a:solidFill>
                  </a:tcPr>
                </a:tc>
              </a:tr>
              <a:tr h="2651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0000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0001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0010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0011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51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4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0100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4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0101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0110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51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7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0111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7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8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1000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8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1001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1010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51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11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1011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B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12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1100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13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1101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14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1110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51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15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1111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35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16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0001 0000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10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27710" name="AutoShape 62"/>
          <p:cNvSpPr>
            <a:spLocks noChangeAspect="1" noChangeArrowheads="1"/>
          </p:cNvSpPr>
          <p:nvPr/>
        </p:nvSpPr>
        <p:spPr bwMode="auto">
          <a:xfrm>
            <a:off x="615950" y="6591300"/>
            <a:ext cx="552450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7712" name="AutoShape 64"/>
          <p:cNvSpPr>
            <a:spLocks noChangeAspect="1" noChangeArrowheads="1"/>
          </p:cNvSpPr>
          <p:nvPr/>
        </p:nvSpPr>
        <p:spPr bwMode="auto">
          <a:xfrm>
            <a:off x="2755900" y="6591300"/>
            <a:ext cx="1819275" cy="9525"/>
          </a:xfrm>
          <a:prstGeom prst="rect">
            <a:avLst/>
          </a:prstGeom>
          <a:noFill/>
        </p:spPr>
        <p:txBody>
          <a:bodyPr/>
          <a:lstStyle/>
          <a:p>
            <a:endParaRPr lang="ru-RU"/>
          </a:p>
        </p:txBody>
      </p:sp>
      <p:sp>
        <p:nvSpPr>
          <p:cNvPr id="27792" name="Rectangle 144"/>
          <p:cNvSpPr>
            <a:spLocks noChangeArrowheads="1"/>
          </p:cNvSpPr>
          <p:nvPr/>
        </p:nvSpPr>
        <p:spPr bwMode="auto">
          <a:xfrm>
            <a:off x="179388" y="2379663"/>
            <a:ext cx="5472112" cy="4362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2800"/>
              <a:t>Поэтому на практике чаще всего переходят к более компактной системе счисления с основанием, кратным двойке - к шестнадцатеричной системе счисления. </a:t>
            </a:r>
          </a:p>
          <a:p>
            <a:r>
              <a:rPr lang="ru-RU" sz="2800"/>
              <a:t>Из таблицы хорошо видно, что один шестнадцатеричный разряд заменяет четыре двоичных.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9700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29701" name="Rectangle 5"/>
          <p:cNvSpPr>
            <a:spLocks noChangeArrowheads="1"/>
          </p:cNvSpPr>
          <p:nvPr/>
        </p:nvSpPr>
        <p:spPr bwMode="auto">
          <a:xfrm>
            <a:off x="215900" y="1011238"/>
            <a:ext cx="8820150" cy="5521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/>
              <a:t>Как мы хорошо знаем, вычислительная техника первоначально возникла как средство автоматизации вычислений, о чем совершенно недвусмысленно говорит название ЭВМ. </a:t>
            </a:r>
          </a:p>
          <a:p>
            <a:pPr algn="ctr"/>
            <a:endParaRPr lang="ru-RU" sz="1000"/>
          </a:p>
          <a:p>
            <a:pPr algn="ctr"/>
            <a:r>
              <a:rPr lang="ru-RU" sz="2800"/>
              <a:t>Следующим видом обрабатываемой информации стала текстовая. </a:t>
            </a:r>
          </a:p>
          <a:p>
            <a:pPr algn="ctr"/>
            <a:r>
              <a:rPr lang="ru-RU" sz="2800"/>
              <a:t>Сначала тексты просто поясняли труднообозримые столбики цифр, но затем машины все более и более существенным образом стали преобразовывать текстовую информацию.</a:t>
            </a:r>
          </a:p>
          <a:p>
            <a:pPr algn="ctr"/>
            <a:endParaRPr lang="ru-RU" sz="1000"/>
          </a:p>
          <a:p>
            <a:pPr algn="ctr"/>
            <a:r>
              <a:rPr lang="ru-RU" sz="2800"/>
              <a:t>Обязательной частью программного обеспечения стал текстовой редактор. </a:t>
            </a:r>
          </a:p>
        </p:txBody>
      </p:sp>
      <p:sp>
        <p:nvSpPr>
          <p:cNvPr id="29702" name="Rectangle 6"/>
          <p:cNvSpPr>
            <a:spLocks noChangeArrowheads="1"/>
          </p:cNvSpPr>
          <p:nvPr/>
        </p:nvSpPr>
        <p:spPr bwMode="auto">
          <a:xfrm>
            <a:off x="34925" y="153988"/>
            <a:ext cx="9121775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Представление информации в компьютере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24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0725" name="Rectangle 5"/>
          <p:cNvSpPr>
            <a:spLocks noChangeArrowheads="1"/>
          </p:cNvSpPr>
          <p:nvPr/>
        </p:nvSpPr>
        <p:spPr bwMode="auto">
          <a:xfrm>
            <a:off x="179388" y="1341438"/>
            <a:ext cx="8785225" cy="4362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2800"/>
              <a:t>Естественно, что оформление текстов достаточно быстро вызвали у людей стремление дополнить их графиками и рисунками. </a:t>
            </a:r>
          </a:p>
          <a:p>
            <a:pPr algn="ctr"/>
            <a:r>
              <a:rPr lang="ru-RU" sz="2800"/>
              <a:t>Делались попытки частично решить эти проблемы в рамках символьного подхода: вводились специальные символы для рисования таблиц и диаграммам (их называли псевдографическими). Но практические потребности людей в графике делали ее появление среди видов компьютерной информации неизбежной. </a:t>
            </a:r>
          </a:p>
        </p:txBody>
      </p:sp>
      <p:sp>
        <p:nvSpPr>
          <p:cNvPr id="30726" name="Rectangle 6"/>
          <p:cNvSpPr>
            <a:spLocks noChangeArrowheads="1"/>
          </p:cNvSpPr>
          <p:nvPr/>
        </p:nvSpPr>
        <p:spPr bwMode="auto">
          <a:xfrm>
            <a:off x="34925" y="153988"/>
            <a:ext cx="9121775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Представление информации в компьютере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746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1747" name="Rectangle 3"/>
          <p:cNvSpPr>
            <a:spLocks noChangeArrowheads="1"/>
          </p:cNvSpPr>
          <p:nvPr/>
        </p:nvSpPr>
        <p:spPr bwMode="auto">
          <a:xfrm>
            <a:off x="250825" y="1484313"/>
            <a:ext cx="8713788" cy="45148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2800"/>
              <a:t>Числа, тексты и графика образовали некоторый относительно замкнутый набор, которого было достаточно для многих решаемых на компьютере задачи. </a:t>
            </a:r>
          </a:p>
          <a:p>
            <a:pPr algn="ctr"/>
            <a:endParaRPr lang="ru-RU" sz="1000"/>
          </a:p>
          <a:p>
            <a:pPr algn="ctr"/>
            <a:r>
              <a:rPr lang="ru-RU" sz="2800"/>
              <a:t>Наконец, относительно недавно постоянный рост быстродействия вычислительной техники создал широкие технические возможности для обработки звуковой информации, а также для быстро сменяющихся изображений (видео) – компьютер стал мультимедийным.</a:t>
            </a:r>
          </a:p>
        </p:txBody>
      </p:sp>
      <p:sp>
        <p:nvSpPr>
          <p:cNvPr id="31748" name="Rectangle 4"/>
          <p:cNvSpPr>
            <a:spLocks noChangeArrowheads="1"/>
          </p:cNvSpPr>
          <p:nvPr/>
        </p:nvSpPr>
        <p:spPr bwMode="auto">
          <a:xfrm>
            <a:off x="22225" y="188913"/>
            <a:ext cx="9121775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Представление информации в компьютере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2770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2772" name="Rectangle 4"/>
          <p:cNvSpPr>
            <a:spLocks noChangeArrowheads="1"/>
          </p:cNvSpPr>
          <p:nvPr/>
        </p:nvSpPr>
        <p:spPr bwMode="auto">
          <a:xfrm>
            <a:off x="0" y="46038"/>
            <a:ext cx="9144000" cy="67246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Эволюция представления видов информации в компьютере:</a:t>
            </a:r>
          </a:p>
          <a:p>
            <a:pPr eaLnBrk="0" hangingPunct="0"/>
            <a:r>
              <a:rPr lang="ru-RU"/>
              <a:t>  </a:t>
            </a:r>
            <a:r>
              <a:rPr lang="ru-RU" sz="10100"/>
              <a:t> </a:t>
            </a:r>
            <a:r>
              <a:rPr lang="ru-RU"/>
              <a:t>                                                                         </a:t>
            </a:r>
          </a:p>
          <a:p>
            <a:pPr eaLnBrk="0" hangingPunct="0"/>
            <a:endParaRPr lang="ru-RU"/>
          </a:p>
          <a:p>
            <a:pPr eaLnBrk="0" hangingPunct="0"/>
            <a:endParaRPr lang="ru-RU"/>
          </a:p>
          <a:p>
            <a:pPr eaLnBrk="0" hangingPunct="0"/>
            <a:endParaRPr lang="ru-RU" sz="2800"/>
          </a:p>
          <a:p>
            <a:pPr algn="ctr" eaLnBrk="0" hangingPunct="0"/>
            <a:r>
              <a:rPr lang="ru-RU" sz="2800"/>
              <a:t>Важно подчеркнуть, что </a:t>
            </a:r>
            <a:r>
              <a:rPr lang="ru-RU" sz="2800" b="1"/>
              <a:t>каждый новый вид информации, добавляемый к компьютерной обработке, исторически тем или иным способом сводился к числовому представлению.</a:t>
            </a:r>
          </a:p>
          <a:p>
            <a:pPr algn="ctr" eaLnBrk="0" hangingPunct="0"/>
            <a:endParaRPr lang="ru-RU" sz="1000" b="1"/>
          </a:p>
          <a:p>
            <a:pPr algn="ctr" eaLnBrk="0" hangingPunct="0"/>
            <a:r>
              <a:rPr lang="ru-RU" sz="2800"/>
              <a:t>Исходя из принципов устройства компьютера, можно утверждать, что </a:t>
            </a:r>
            <a:r>
              <a:rPr lang="ru-RU" sz="2800" b="1"/>
              <a:t>любая информация хранится и обрабатывается в нем в двоичном виде. </a:t>
            </a:r>
            <a:endParaRPr lang="ru-RU" sz="2800"/>
          </a:p>
        </p:txBody>
      </p:sp>
      <p:pic>
        <p:nvPicPr>
          <p:cNvPr id="32782" name="Picture 14" descr="in"/>
          <p:cNvPicPr>
            <a:picLocks noChangeAspect="1" noChangeArrowheads="1"/>
          </p:cNvPicPr>
          <p:nvPr/>
        </p:nvPicPr>
        <p:blipFill>
          <a:blip r:embed="rId3" cstate="email"/>
          <a:srcRect/>
          <a:stretch>
            <a:fillRect/>
          </a:stretch>
        </p:blipFill>
        <p:spPr bwMode="auto">
          <a:xfrm>
            <a:off x="2700338" y="1011238"/>
            <a:ext cx="3600450" cy="2566987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6085" name="Picture 5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46086" name="Rectangle 6"/>
          <p:cNvSpPr>
            <a:spLocks noChangeArrowheads="1"/>
          </p:cNvSpPr>
          <p:nvPr/>
        </p:nvSpPr>
        <p:spPr bwMode="auto">
          <a:xfrm>
            <a:off x="303213" y="1871663"/>
            <a:ext cx="8840787" cy="47894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2800"/>
              <a:t>Существуют специальные термины, широко используемые в вычислительной</a:t>
            </a:r>
            <a:br>
              <a:rPr lang="ru-RU" sz="2800"/>
            </a:br>
            <a:r>
              <a:rPr lang="ru-RU" sz="2800"/>
              <a:t>технике: бит, байт и слово.</a:t>
            </a:r>
            <a:br>
              <a:rPr lang="ru-RU" sz="2800"/>
            </a:br>
            <a:r>
              <a:rPr lang="ru-RU" sz="2800"/>
              <a:t/>
            </a:r>
            <a:br>
              <a:rPr lang="ru-RU" sz="2800"/>
            </a:br>
            <a:r>
              <a:rPr lang="ru-RU" sz="2800"/>
              <a:t>Битом называют один двоичный разряд. Крайний слева бит числа называют</a:t>
            </a:r>
            <a:br>
              <a:rPr lang="ru-RU" sz="2800"/>
            </a:br>
            <a:r>
              <a:rPr lang="ru-RU" sz="2800"/>
              <a:t>старшим разрядом (он имеет наибольший вес), крайний справа – младшим</a:t>
            </a:r>
            <a:br>
              <a:rPr lang="ru-RU" sz="2800"/>
            </a:br>
            <a:r>
              <a:rPr lang="ru-RU" sz="2800"/>
              <a:t>разрядом (он имеет наименьший вес).</a:t>
            </a:r>
            <a:br>
              <a:rPr lang="ru-RU" sz="2800"/>
            </a:br>
            <a:r>
              <a:rPr lang="ru-RU" sz="2800"/>
              <a:t/>
            </a:r>
            <a:br>
              <a:rPr lang="ru-RU" sz="2800"/>
            </a:br>
            <a:r>
              <a:rPr lang="ru-RU" sz="2800"/>
              <a:t>Восьмибитовая единица носит название байта </a:t>
            </a:r>
          </a:p>
        </p:txBody>
      </p:sp>
      <p:sp>
        <p:nvSpPr>
          <p:cNvPr id="46087" name="Rectangle 7"/>
          <p:cNvSpPr>
            <a:spLocks noChangeArrowheads="1"/>
          </p:cNvSpPr>
          <p:nvPr/>
        </p:nvSpPr>
        <p:spPr bwMode="auto">
          <a:xfrm>
            <a:off x="22225" y="188913"/>
            <a:ext cx="9121775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Представление информации в компьютере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3794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3795" name="Rectangle 3"/>
          <p:cNvSpPr>
            <a:spLocks noChangeArrowheads="1"/>
          </p:cNvSpPr>
          <p:nvPr/>
        </p:nvSpPr>
        <p:spPr bwMode="auto">
          <a:xfrm>
            <a:off x="1763713" y="260350"/>
            <a:ext cx="5688012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  <p:sp>
        <p:nvSpPr>
          <p:cNvPr id="33796" name="Rectangle 4"/>
          <p:cNvSpPr>
            <a:spLocks noChangeArrowheads="1"/>
          </p:cNvSpPr>
          <p:nvPr/>
        </p:nvSpPr>
        <p:spPr bwMode="auto">
          <a:xfrm>
            <a:off x="250825" y="1196975"/>
            <a:ext cx="8424863" cy="5216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/>
              <a:t>Вся информация в компьютере имеет определённый вид и характеристики</a:t>
            </a:r>
          </a:p>
          <a:p>
            <a:pPr algn="ctr"/>
            <a:r>
              <a:rPr lang="ru-RU" sz="2800"/>
              <a:t>Дискретная информация(в двоичном виде) записывается с помощью некоторого конечного набора знаков, которые будем называть буквами. Это не "русские буквы" или "латинские буквы", а </a:t>
            </a:r>
          </a:p>
          <a:p>
            <a:pPr algn="ctr"/>
            <a:r>
              <a:rPr lang="ru-RU" sz="2800"/>
              <a:t>любой из знаков, которые некоторым соглашением установлены для общения. </a:t>
            </a:r>
          </a:p>
          <a:p>
            <a:pPr algn="ctr"/>
            <a:r>
              <a:rPr lang="ru-RU" sz="2800"/>
              <a:t>Буквы составляют алфавит.</a:t>
            </a:r>
          </a:p>
          <a:p>
            <a:pPr algn="ctr"/>
            <a:r>
              <a:rPr lang="ru-RU" sz="2800">
                <a:solidFill>
                  <a:srgbClr val="FF3300"/>
                </a:solidFill>
              </a:rPr>
              <a:t>Алфавит</a:t>
            </a:r>
            <a:r>
              <a:rPr lang="ru-RU" sz="2800"/>
              <a:t> - это конечное множество символов, используемых для представления информации.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4818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4819" name="Rectangle 3"/>
          <p:cNvSpPr>
            <a:spLocks noChangeArrowheads="1"/>
          </p:cNvSpPr>
          <p:nvPr/>
        </p:nvSpPr>
        <p:spPr bwMode="auto">
          <a:xfrm>
            <a:off x="1778000" y="260350"/>
            <a:ext cx="5673725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  <p:sp>
        <p:nvSpPr>
          <p:cNvPr id="34820" name="Rectangle 4"/>
          <p:cNvSpPr>
            <a:spLocks noChangeArrowheads="1"/>
          </p:cNvSpPr>
          <p:nvPr/>
        </p:nvSpPr>
        <p:spPr bwMode="auto">
          <a:xfrm>
            <a:off x="323850" y="1557338"/>
            <a:ext cx="8640763" cy="47894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/>
              <a:t>Некоторые примеры алфавитов:</a:t>
            </a:r>
          </a:p>
          <a:p>
            <a:pPr lvl="1" algn="ctr"/>
            <a:r>
              <a:rPr lang="ru-RU" sz="2800"/>
              <a:t>Алфавит Морзе; </a:t>
            </a:r>
          </a:p>
          <a:p>
            <a:pPr lvl="1" algn="ctr"/>
            <a:r>
              <a:rPr lang="ru-RU" sz="2800"/>
              <a:t>Алфавит клавиатурных символов; </a:t>
            </a:r>
          </a:p>
          <a:p>
            <a:pPr lvl="1" algn="ctr"/>
            <a:r>
              <a:rPr lang="ru-RU" sz="2800"/>
              <a:t>Алфавит арабских цифр; </a:t>
            </a:r>
          </a:p>
          <a:p>
            <a:pPr lvl="1" algn="ctr"/>
            <a:r>
              <a:rPr lang="ru-RU" sz="2800"/>
              <a:t>Алфавит шестнадцатеричных цифр (этот пример, в частности, показывает, что знаки одного алфавита могут образовываться из знаков других алфавитов); </a:t>
            </a:r>
          </a:p>
          <a:p>
            <a:pPr lvl="1" algn="ctr"/>
            <a:r>
              <a:rPr lang="ru-RU" sz="2800"/>
              <a:t>Алфавит латинских букв; </a:t>
            </a:r>
          </a:p>
          <a:p>
            <a:pPr lvl="1" algn="ctr"/>
            <a:r>
              <a:rPr lang="ru-RU" sz="2800"/>
              <a:t>Алфавит нотных символов. </a:t>
            </a:r>
          </a:p>
          <a:p>
            <a:pPr algn="ctr" eaLnBrk="0" hangingPunct="0"/>
            <a:endParaRPr lang="ru-RU" sz="2800"/>
          </a:p>
        </p:txBody>
      </p:sp>
      <p:sp>
        <p:nvSpPr>
          <p:cNvPr id="34821" name="Rectangle 5"/>
          <p:cNvSpPr>
            <a:spLocks noChangeArrowheads="1"/>
          </p:cNvSpPr>
          <p:nvPr/>
        </p:nvSpPr>
        <p:spPr bwMode="auto">
          <a:xfrm>
            <a:off x="1763713" y="260350"/>
            <a:ext cx="5673725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5842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5843" name="Rectangle 3"/>
          <p:cNvSpPr>
            <a:spLocks noChangeArrowheads="1"/>
          </p:cNvSpPr>
          <p:nvPr/>
        </p:nvSpPr>
        <p:spPr bwMode="auto">
          <a:xfrm>
            <a:off x="395288" y="1627188"/>
            <a:ext cx="8497887" cy="39354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just"/>
            <a:r>
              <a:rPr lang="ru-RU" sz="2800"/>
              <a:t>В силу безусловного приоритета двоичной системы счисления при внутреннем представлении информации в компьютере кодирование "внешних" символов основывается на сопоставлении каждому из них определенной группы двоичных знаков. </a:t>
            </a:r>
          </a:p>
          <a:p>
            <a:pPr algn="ctr"/>
            <a:r>
              <a:rPr lang="ru-RU" sz="2800"/>
              <a:t>Теперь мы можем сделать вывод, что информация всегда имеет какую-то форму, т.е. закодирована в виде различных символов.</a:t>
            </a:r>
          </a:p>
        </p:txBody>
      </p:sp>
      <p:sp>
        <p:nvSpPr>
          <p:cNvPr id="35845" name="Rectangle 5"/>
          <p:cNvSpPr>
            <a:spLocks noChangeArrowheads="1"/>
          </p:cNvSpPr>
          <p:nvPr/>
        </p:nvSpPr>
        <p:spPr bwMode="auto">
          <a:xfrm>
            <a:off x="1763713" y="260350"/>
            <a:ext cx="5688012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6866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6867" name="Rectangle 3"/>
          <p:cNvSpPr>
            <a:spLocks noChangeArrowheads="1"/>
          </p:cNvSpPr>
          <p:nvPr/>
        </p:nvSpPr>
        <p:spPr bwMode="auto">
          <a:xfrm>
            <a:off x="179388" y="3255963"/>
            <a:ext cx="8713787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endParaRPr lang="ru-RU" sz="2800"/>
          </a:p>
        </p:txBody>
      </p:sp>
      <p:sp>
        <p:nvSpPr>
          <p:cNvPr id="36868" name="Rectangle 4"/>
          <p:cNvSpPr>
            <a:spLocks noChangeArrowheads="1"/>
          </p:cNvSpPr>
          <p:nvPr/>
        </p:nvSpPr>
        <p:spPr bwMode="auto">
          <a:xfrm>
            <a:off x="1763713" y="-26988"/>
            <a:ext cx="5688012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  <p:sp>
        <p:nvSpPr>
          <p:cNvPr id="36869" name="Rectangle 5"/>
          <p:cNvSpPr>
            <a:spLocks noChangeArrowheads="1"/>
          </p:cNvSpPr>
          <p:nvPr/>
        </p:nvSpPr>
        <p:spPr bwMode="auto">
          <a:xfrm>
            <a:off x="611188" y="981075"/>
            <a:ext cx="8066087" cy="1800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2800"/>
              <a:t>Исходя из вышесказанного:</a:t>
            </a:r>
          </a:p>
          <a:p>
            <a:r>
              <a:rPr lang="ru-RU" sz="2800">
                <a:solidFill>
                  <a:srgbClr val="FF3300"/>
                </a:solidFill>
              </a:rPr>
              <a:t>Кодирование</a:t>
            </a:r>
            <a:r>
              <a:rPr lang="ru-RU" sz="2800"/>
              <a:t> – это преобразование информации в удобную для передачи или хранения форму. </a:t>
            </a:r>
          </a:p>
        </p:txBody>
      </p:sp>
      <p:sp>
        <p:nvSpPr>
          <p:cNvPr id="36870" name="Rectangle 6"/>
          <p:cNvSpPr>
            <a:spLocks noChangeArrowheads="1"/>
          </p:cNvSpPr>
          <p:nvPr/>
        </p:nvSpPr>
        <p:spPr bwMode="auto">
          <a:xfrm>
            <a:off x="395288" y="3278188"/>
            <a:ext cx="8569325" cy="1800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>
              <a:tabLst>
                <a:tab pos="1123950" algn="l"/>
              </a:tabLst>
            </a:pPr>
            <a:r>
              <a:rPr lang="ru-RU" sz="2800"/>
              <a:t>Музыку можно закодировать с помощью нот. Дорожные знаки – это тоже закодированные предупреждения водителю (показ некоторых знаков).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1267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11268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1270" name="Rectangle 6"/>
          <p:cNvSpPr>
            <a:spLocks noChangeArrowheads="1"/>
          </p:cNvSpPr>
          <p:nvPr/>
        </p:nvSpPr>
        <p:spPr bwMode="auto">
          <a:xfrm>
            <a:off x="179388" y="1719263"/>
            <a:ext cx="8713787" cy="4362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Для любых операций над числами необходимы два понятия: “единица” и “ноль”.</a:t>
            </a:r>
          </a:p>
          <a:p>
            <a:pPr algn="ctr"/>
            <a:r>
              <a:rPr lang="ru-RU" sz="2800" b="1"/>
              <a:t> </a:t>
            </a:r>
          </a:p>
          <a:p>
            <a:pPr algn="ctr"/>
            <a:r>
              <a:rPr lang="ru-RU" sz="2800" b="1"/>
              <a:t>И, если понятие “единица (счета)”, в принципе, может быть установлено произвольно, то понятие “ноль” – универсальный математический постулат. </a:t>
            </a:r>
          </a:p>
          <a:p>
            <a:pPr algn="ctr"/>
            <a:r>
              <a:rPr lang="ru-RU" sz="2800" b="1"/>
              <a:t>Без этого постулата введение какой-либо универсальной системы счисления невозможно. </a:t>
            </a:r>
          </a:p>
        </p:txBody>
      </p:sp>
      <p:sp>
        <p:nvSpPr>
          <p:cNvPr id="11271" name="Rectangle 7"/>
          <p:cNvSpPr>
            <a:spLocks noChangeArrowheads="1"/>
          </p:cNvSpPr>
          <p:nvPr/>
        </p:nvSpPr>
        <p:spPr bwMode="auto">
          <a:xfrm>
            <a:off x="0" y="188913"/>
            <a:ext cx="91440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7890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7891" name="Rectangle 3"/>
          <p:cNvSpPr>
            <a:spLocks noChangeArrowheads="1"/>
          </p:cNvSpPr>
          <p:nvPr/>
        </p:nvSpPr>
        <p:spPr bwMode="auto">
          <a:xfrm>
            <a:off x="1763713" y="-26988"/>
            <a:ext cx="5688012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  <p:sp>
        <p:nvSpPr>
          <p:cNvPr id="37892" name="Rectangle 4"/>
          <p:cNvSpPr>
            <a:spLocks noChangeArrowheads="1"/>
          </p:cNvSpPr>
          <p:nvPr/>
        </p:nvSpPr>
        <p:spPr bwMode="auto">
          <a:xfrm>
            <a:off x="179388" y="765175"/>
            <a:ext cx="8785225" cy="265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ru-RU" sz="2800"/>
              <a:t>Иногда при передаче секретных сообщений поступают наоборот: информацию кодируют по специальному алгоритму так, чтобы человек, который не знает этого алгоритма, не сумел понять сообщения. Такой способ называется шифрованием.</a:t>
            </a:r>
          </a:p>
        </p:txBody>
      </p:sp>
      <p:sp>
        <p:nvSpPr>
          <p:cNvPr id="37893" name="Rectangle 5"/>
          <p:cNvSpPr>
            <a:spLocks noChangeArrowheads="1"/>
          </p:cNvSpPr>
          <p:nvPr/>
        </p:nvSpPr>
        <p:spPr bwMode="auto">
          <a:xfrm>
            <a:off x="179388" y="4005263"/>
            <a:ext cx="8785225" cy="94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/>
              <a:t>    </a:t>
            </a:r>
            <a:r>
              <a:rPr lang="ru-RU" sz="2800">
                <a:solidFill>
                  <a:srgbClr val="FF3300"/>
                </a:solidFill>
              </a:rPr>
              <a:t>Шифрование</a:t>
            </a:r>
            <a:r>
              <a:rPr lang="ru-RU" sz="2800"/>
              <a:t> – способ кодирования информации, по специальному алгоритму.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8914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8915" name="Rectangle 3"/>
          <p:cNvSpPr>
            <a:spLocks noChangeArrowheads="1"/>
          </p:cNvSpPr>
          <p:nvPr/>
        </p:nvSpPr>
        <p:spPr bwMode="auto">
          <a:xfrm>
            <a:off x="1763713" y="-26988"/>
            <a:ext cx="5688012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  <p:sp>
        <p:nvSpPr>
          <p:cNvPr id="38916" name="Rectangle 4"/>
          <p:cNvSpPr>
            <a:spLocks noChangeArrowheads="1"/>
          </p:cNvSpPr>
          <p:nvPr/>
        </p:nvSpPr>
        <p:spPr bwMode="auto">
          <a:xfrm>
            <a:off x="395288" y="549275"/>
            <a:ext cx="8280400" cy="265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ru-RU" sz="2800"/>
              <a:t>Чтобы понять, как это работает, давайте сами закодируем (зашифруем) и раскодируем (расшифруем) информацию. </a:t>
            </a:r>
          </a:p>
          <a:p>
            <a:r>
              <a:rPr lang="ru-RU" sz="2800"/>
              <a:t>Для этого нам нужно составить определённую кодовую таблицу, по которой мы будем работать.</a:t>
            </a:r>
          </a:p>
        </p:txBody>
      </p:sp>
      <p:graphicFrame>
        <p:nvGraphicFramePr>
          <p:cNvPr id="39275" name="Group 363"/>
          <p:cNvGraphicFramePr>
            <a:graphicFrameLocks noGrp="1"/>
          </p:cNvGraphicFramePr>
          <p:nvPr/>
        </p:nvGraphicFramePr>
        <p:xfrm>
          <a:off x="2554288" y="2828925"/>
          <a:ext cx="3313112" cy="2471742"/>
        </p:xfrm>
        <a:graphic>
          <a:graphicData uri="http://schemas.openxmlformats.org/drawingml/2006/table">
            <a:tbl>
              <a:tblPr/>
              <a:tblGrid>
                <a:gridCol w="552450"/>
                <a:gridCol w="550862"/>
                <a:gridCol w="554038"/>
                <a:gridCol w="552450"/>
                <a:gridCol w="550862"/>
                <a:gridCol w="552450"/>
              </a:tblGrid>
              <a:tr h="2746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111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J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211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S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311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46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B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K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T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46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C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113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L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213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U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313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46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D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121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M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221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V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321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46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E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N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W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46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F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123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O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223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X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323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46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G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131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P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231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Y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331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46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H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Q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Z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746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I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133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R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232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2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333</a:t>
                      </a:r>
                      <a:endParaRPr kumimoji="0" lang="ru-RU" sz="18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39276" name="Text Box 364"/>
          <p:cNvSpPr txBox="1">
            <a:spLocks noChangeArrowheads="1"/>
          </p:cNvSpPr>
          <p:nvPr/>
        </p:nvSpPr>
        <p:spPr bwMode="auto">
          <a:xfrm>
            <a:off x="0" y="5516563"/>
            <a:ext cx="9144000" cy="1373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2800"/>
              <a:t>Перед нами код Трисиме, но в нём используются латинские буквы, давайте составим на его основе новый код, применив русские буквы.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9938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39939" name="Rectangle 3"/>
          <p:cNvSpPr>
            <a:spLocks noChangeArrowheads="1"/>
          </p:cNvSpPr>
          <p:nvPr/>
        </p:nvSpPr>
        <p:spPr bwMode="auto">
          <a:xfrm>
            <a:off x="1763713" y="-26988"/>
            <a:ext cx="5688012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  <p:graphicFrame>
        <p:nvGraphicFramePr>
          <p:cNvPr id="40424" name="Group 488"/>
          <p:cNvGraphicFramePr>
            <a:graphicFrameLocks noGrp="1"/>
          </p:cNvGraphicFramePr>
          <p:nvPr/>
        </p:nvGraphicFramePr>
        <p:xfrm>
          <a:off x="1692275" y="476250"/>
          <a:ext cx="5545138" cy="3865565"/>
        </p:xfrm>
        <a:graphic>
          <a:graphicData uri="http://schemas.openxmlformats.org/drawingml/2006/table">
            <a:tbl>
              <a:tblPr/>
              <a:tblGrid>
                <a:gridCol w="693738"/>
                <a:gridCol w="692150"/>
                <a:gridCol w="693737"/>
                <a:gridCol w="693738"/>
                <a:gridCol w="692150"/>
                <a:gridCol w="693737"/>
                <a:gridCol w="692150"/>
                <a:gridCol w="693738"/>
              </a:tblGrid>
              <a:tr h="4302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Й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Ь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286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K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Ы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2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Ф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Ъ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286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M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Х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Э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2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Ц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Ю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286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Е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O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Я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2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286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Щ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02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0418" name="Text Box 482"/>
          <p:cNvSpPr txBox="1">
            <a:spLocks noChangeArrowheads="1"/>
          </p:cNvSpPr>
          <p:nvPr/>
        </p:nvSpPr>
        <p:spPr bwMode="auto">
          <a:xfrm>
            <a:off x="107950" y="4797425"/>
            <a:ext cx="9036050" cy="1373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ru-RU" sz="2800"/>
              <a:t>Мы видим, что русских букв больше и для них не хватило кодов. Значит коды нужно дописать, но так чтобы закономерность была соблюдена.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62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40963" name="Rectangle 3"/>
          <p:cNvSpPr>
            <a:spLocks noChangeArrowheads="1"/>
          </p:cNvSpPr>
          <p:nvPr/>
        </p:nvSpPr>
        <p:spPr bwMode="auto">
          <a:xfrm>
            <a:off x="1763713" y="-26988"/>
            <a:ext cx="5688012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  <p:sp>
        <p:nvSpPr>
          <p:cNvPr id="40964" name="Rectangle 4"/>
          <p:cNvSpPr>
            <a:spLocks noChangeArrowheads="1"/>
          </p:cNvSpPr>
          <p:nvPr/>
        </p:nvSpPr>
        <p:spPr bwMode="auto">
          <a:xfrm>
            <a:off x="684213" y="836613"/>
            <a:ext cx="7116762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2800">
                <a:ea typeface="Times New Roman" pitchFamily="18" charset="0"/>
                <a:cs typeface="Arial" charset="0"/>
              </a:rPr>
              <a:t>В результате должно получиться следующее.</a:t>
            </a:r>
          </a:p>
        </p:txBody>
      </p:sp>
      <p:graphicFrame>
        <p:nvGraphicFramePr>
          <p:cNvPr id="41450" name="Group 490"/>
          <p:cNvGraphicFramePr>
            <a:graphicFrameLocks noGrp="1"/>
          </p:cNvGraphicFramePr>
          <p:nvPr/>
        </p:nvGraphicFramePr>
        <p:xfrm>
          <a:off x="1619250" y="1501775"/>
          <a:ext cx="5688013" cy="3160713"/>
        </p:xfrm>
        <a:graphic>
          <a:graphicData uri="http://schemas.openxmlformats.org/drawingml/2006/table">
            <a:tbl>
              <a:tblPr/>
              <a:tblGrid>
                <a:gridCol w="711200"/>
                <a:gridCol w="711200"/>
                <a:gridCol w="711200"/>
                <a:gridCol w="711200"/>
                <a:gridCol w="709613"/>
                <a:gridCol w="711200"/>
                <a:gridCol w="711200"/>
                <a:gridCol w="711200"/>
              </a:tblGrid>
              <a:tr h="2889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Й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Ь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381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K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Ы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412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381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213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Ф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313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Ъ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413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49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M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Х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Э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414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318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Ц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Ю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421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51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Е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123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O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223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323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Я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422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03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619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Щ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000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133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232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333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1451" name="Text Box 491"/>
          <p:cNvSpPr txBox="1">
            <a:spLocks noChangeArrowheads="1"/>
          </p:cNvSpPr>
          <p:nvPr/>
        </p:nvSpPr>
        <p:spPr bwMode="auto">
          <a:xfrm>
            <a:off x="179388" y="4981575"/>
            <a:ext cx="88265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ru-RU" sz="2800"/>
              <a:t>Теперь можно попробовать шифровать сообщения.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5058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pic>
        <p:nvPicPr>
          <p:cNvPr id="45059" name="Picture 3" descr="11758714991"/>
          <p:cNvPicPr>
            <a:picLocks noChangeAspect="1" noChangeArrowheads="1"/>
          </p:cNvPicPr>
          <p:nvPr/>
        </p:nvPicPr>
        <p:blipFill>
          <a:blip r:embed="rId3" cstate="email"/>
          <a:srcRect/>
          <a:stretch>
            <a:fillRect/>
          </a:stretch>
        </p:blipFill>
        <p:spPr bwMode="auto">
          <a:xfrm>
            <a:off x="1403350" y="1901825"/>
            <a:ext cx="6337300" cy="4344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5060" name="Rectangle 4"/>
          <p:cNvSpPr>
            <a:spLocks noChangeArrowheads="1"/>
          </p:cNvSpPr>
          <p:nvPr/>
        </p:nvSpPr>
        <p:spPr bwMode="auto">
          <a:xfrm>
            <a:off x="1763713" y="-26988"/>
            <a:ext cx="5688012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  <p:sp>
        <p:nvSpPr>
          <p:cNvPr id="45061" name="Text Box 5"/>
          <p:cNvSpPr txBox="1">
            <a:spLocks noChangeArrowheads="1"/>
          </p:cNvSpPr>
          <p:nvPr/>
        </p:nvSpPr>
        <p:spPr bwMode="auto">
          <a:xfrm>
            <a:off x="0" y="639763"/>
            <a:ext cx="8799513" cy="13731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2800"/>
              <a:t>Теперь рассмотрим пример другого кода- «Азбука Морзе», попробуем заменить  точки цифрой «1», а тире – цифрой «0».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1988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41989" name="Rectangle 5"/>
          <p:cNvSpPr>
            <a:spLocks noChangeArrowheads="1"/>
          </p:cNvSpPr>
          <p:nvPr/>
        </p:nvSpPr>
        <p:spPr bwMode="auto">
          <a:xfrm>
            <a:off x="1763713" y="-26988"/>
            <a:ext cx="5688012" cy="576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информации</a:t>
            </a:r>
            <a:r>
              <a:rPr lang="ru-RU"/>
              <a:t> </a:t>
            </a:r>
          </a:p>
        </p:txBody>
      </p:sp>
      <p:sp>
        <p:nvSpPr>
          <p:cNvPr id="41990" name="Rectangle 6"/>
          <p:cNvSpPr>
            <a:spLocks noChangeArrowheads="1"/>
          </p:cNvSpPr>
          <p:nvPr/>
        </p:nvSpPr>
        <p:spPr bwMode="auto">
          <a:xfrm>
            <a:off x="827088" y="620713"/>
            <a:ext cx="7491412" cy="519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2800" b="1">
                <a:ea typeface="Times New Roman" pitchFamily="18" charset="0"/>
                <a:cs typeface="Arial" charset="0"/>
              </a:rPr>
              <a:t>В результате должно получиться следующее.</a:t>
            </a:r>
          </a:p>
        </p:txBody>
      </p:sp>
      <p:graphicFrame>
        <p:nvGraphicFramePr>
          <p:cNvPr id="42473" name="Group 489"/>
          <p:cNvGraphicFramePr>
            <a:graphicFrameLocks noGrp="1"/>
          </p:cNvGraphicFramePr>
          <p:nvPr/>
        </p:nvGraphicFramePr>
        <p:xfrm>
          <a:off x="1476375" y="1484313"/>
          <a:ext cx="6248400" cy="3744914"/>
        </p:xfrm>
        <a:graphic>
          <a:graphicData uri="http://schemas.openxmlformats.org/drawingml/2006/table">
            <a:tbl>
              <a:tblPr/>
              <a:tblGrid>
                <a:gridCol w="781050"/>
                <a:gridCol w="781050"/>
                <a:gridCol w="781050"/>
                <a:gridCol w="781050"/>
                <a:gridCol w="781050"/>
                <a:gridCol w="781050"/>
                <a:gridCol w="781050"/>
                <a:gridCol w="781050"/>
              </a:tblGrid>
              <a:tr h="3508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A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Й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Т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Ь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0110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97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Б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0111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K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010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У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Ы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0100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35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В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Л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Ф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1101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Ъ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51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Г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001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M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Х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Э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5242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Д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Н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Ц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1010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Ю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1100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8100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Е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O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000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Ч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0001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Я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1010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35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Ж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1110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П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1001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Ш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0000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5138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З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0011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Р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101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Щ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0100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463550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И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С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111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4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Times New Roman" pitchFamily="18" charset="0"/>
                          <a:cs typeface="Times New Roman" pitchFamily="18" charset="0"/>
                        </a:rPr>
                        <a:t>.</a:t>
                      </a: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2000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endParaRPr kumimoji="0" lang="ru-RU" sz="1400" b="1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horzOverflow="overflow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  <p:sp>
        <p:nvSpPr>
          <p:cNvPr id="42474" name="Rectangle 490"/>
          <p:cNvSpPr>
            <a:spLocks noChangeArrowheads="1"/>
          </p:cNvSpPr>
          <p:nvPr/>
        </p:nvSpPr>
        <p:spPr bwMode="auto">
          <a:xfrm>
            <a:off x="250825" y="5438775"/>
            <a:ext cx="8497888" cy="94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2800"/>
              <a:t>Теперь можно попробовать шифровать сообщения с помощью новой кодовой таблицы.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3010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43011" name="Rectangle 3"/>
          <p:cNvSpPr>
            <a:spLocks noChangeArrowheads="1"/>
          </p:cNvSpPr>
          <p:nvPr/>
        </p:nvSpPr>
        <p:spPr bwMode="auto">
          <a:xfrm>
            <a:off x="3036888" y="1557338"/>
            <a:ext cx="3695700" cy="517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1400" b="1">
                <a:solidFill>
                  <a:srgbClr val="FF3300"/>
                </a:solidFill>
              </a:rPr>
              <a:t>Таблица стандартных ASCII символов. </a:t>
            </a:r>
          </a:p>
          <a:p>
            <a:pPr eaLnBrk="0" hangingPunct="0"/>
            <a:endParaRPr lang="ru-RU" sz="1400">
              <a:solidFill>
                <a:srgbClr val="FF3300"/>
              </a:solidFill>
            </a:endParaRPr>
          </a:p>
        </p:txBody>
      </p:sp>
      <p:sp>
        <p:nvSpPr>
          <p:cNvPr id="43258" name="Rectangle 250"/>
          <p:cNvSpPr>
            <a:spLocks noChangeArrowheads="1"/>
          </p:cNvSpPr>
          <p:nvPr/>
        </p:nvSpPr>
        <p:spPr bwMode="auto">
          <a:xfrm>
            <a:off x="3825875" y="4803775"/>
            <a:ext cx="4043363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pPr algn="ctr"/>
            <a:r>
              <a:rPr lang="ru-RU" b="1"/>
              <a:t>Пример:</a:t>
            </a:r>
            <a:r>
              <a:rPr lang="ru-RU"/>
              <a:t> коду 47 соответствует "G".</a:t>
            </a:r>
          </a:p>
        </p:txBody>
      </p:sp>
      <p:graphicFrame>
        <p:nvGraphicFramePr>
          <p:cNvPr id="43594" name="Group 586"/>
          <p:cNvGraphicFramePr>
            <a:graphicFrameLocks noGrp="1"/>
          </p:cNvGraphicFramePr>
          <p:nvPr/>
        </p:nvGraphicFramePr>
        <p:xfrm>
          <a:off x="1547813" y="2146300"/>
          <a:ext cx="6029325" cy="2566991"/>
        </p:xfrm>
        <a:graphic>
          <a:graphicData uri="http://schemas.openxmlformats.org/drawingml/2006/table">
            <a:tbl>
              <a:tblPr/>
              <a:tblGrid>
                <a:gridCol w="330200"/>
                <a:gridCol w="415925"/>
                <a:gridCol w="361950"/>
                <a:gridCol w="349250"/>
                <a:gridCol w="349250"/>
                <a:gridCol w="349250"/>
                <a:gridCol w="387350"/>
                <a:gridCol w="336550"/>
                <a:gridCol w="400050"/>
                <a:gridCol w="349250"/>
                <a:gridCol w="336550"/>
                <a:gridCol w="323850"/>
                <a:gridCol w="336550"/>
                <a:gridCol w="317500"/>
                <a:gridCol w="374650"/>
                <a:gridCol w="349250"/>
                <a:gridCol w="361950"/>
              </a:tblGrid>
              <a:tr h="366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0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1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2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3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4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5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6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7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8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9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A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B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C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D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E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F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2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!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"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#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$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%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&amp;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'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(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)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*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+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,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-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.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/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3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0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1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2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3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4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5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6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7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8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9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: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;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&lt;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=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&gt;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?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4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@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B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G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I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J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K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L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O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5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Q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U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V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X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Y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Z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[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\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]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^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_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6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`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a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b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c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d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e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f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g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h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i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j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k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l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m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n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o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  <a:tr h="366713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1" i="0" u="none" strike="noStrike" cap="none" normalizeH="0" baseline="0" smtClean="0">
                          <a:ln>
                            <a:noFill/>
                          </a:ln>
                          <a:solidFill>
                            <a:srgbClr val="006699"/>
                          </a:solidFill>
                          <a:effectLst/>
                          <a:latin typeface="Arial" charset="0"/>
                        </a:rPr>
                        <a:t>7</a:t>
                      </a:r>
                      <a:endParaRPr kumimoji="0" lang="ru-RU" sz="18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Arial" charset="0"/>
                      </a:endParaRP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p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q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r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s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t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u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v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w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x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y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z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{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|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}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~</a:t>
                      </a:r>
                    </a:p>
                  </a:txBody>
                  <a:tcPr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</a:pPr>
                      <a:r>
                        <a:rPr kumimoji="0" lang="ru-RU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Arial" charset="0"/>
                        </a:rPr>
                        <a:t> </a:t>
                      </a:r>
                    </a:p>
                  </a:txBody>
                  <a:tcPr anchor="ctr" horzOverflow="overflow">
                    <a:lnL>
                      <a:noFill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FFFFFF"/>
                    </a:solidFill>
                  </a:tcPr>
                </a:tc>
              </a:tr>
            </a:tbl>
          </a:graphicData>
        </a:graphic>
      </p:graphicFrame>
      <p:sp>
        <p:nvSpPr>
          <p:cNvPr id="43595" name="Text Box 587"/>
          <p:cNvSpPr txBox="1">
            <a:spLocks noChangeArrowheads="1"/>
          </p:cNvSpPr>
          <p:nvPr/>
        </p:nvSpPr>
        <p:spPr bwMode="auto">
          <a:xfrm>
            <a:off x="1547813" y="333375"/>
            <a:ext cx="6840537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ru-RU" sz="2800" b="1">
                <a:solidFill>
                  <a:srgbClr val="FF3300"/>
                </a:solidFill>
              </a:rPr>
              <a:t>Кодирование текстовой информации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4034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44035" name="Text Box 3"/>
          <p:cNvSpPr txBox="1">
            <a:spLocks noChangeArrowheads="1"/>
          </p:cNvSpPr>
          <p:nvPr/>
        </p:nvSpPr>
        <p:spPr bwMode="auto">
          <a:xfrm>
            <a:off x="539750" y="284163"/>
            <a:ext cx="8358188" cy="5794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Кодирование графической информации</a:t>
            </a:r>
          </a:p>
        </p:txBody>
      </p:sp>
      <p:sp>
        <p:nvSpPr>
          <p:cNvPr id="44037" name="Rectangle 5"/>
          <p:cNvSpPr>
            <a:spLocks noChangeArrowheads="1"/>
          </p:cNvSpPr>
          <p:nvPr/>
        </p:nvSpPr>
        <p:spPr bwMode="auto">
          <a:xfrm>
            <a:off x="0" y="1263650"/>
            <a:ext cx="9144000" cy="5216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/>
              <a:t>В отличии текстового представления информации, когда минимальной единицей является символ, при отображении растровой графики картинка строится из отдельных элементов – </a:t>
            </a:r>
            <a:r>
              <a:rPr lang="ru-RU" sz="2800">
                <a:solidFill>
                  <a:srgbClr val="FF3300"/>
                </a:solidFill>
              </a:rPr>
              <a:t>ПИКСЕЛОВ</a:t>
            </a:r>
            <a:r>
              <a:rPr lang="ru-RU" sz="2800"/>
              <a:t>. Здесь, так же имеет важное значение используемая цветовая палитра. Например, при 8 цветной палитре используется трёхразрядный двоичный код. </a:t>
            </a:r>
          </a:p>
          <a:p>
            <a:pPr algn="ctr"/>
            <a:r>
              <a:rPr lang="ru-RU" sz="2800"/>
              <a:t>При векторном подходе изображение рассматривается как совокупность простых элементов: прямых линий, дуг, окружностей, эллипсов, прямоугольников, закрасок и пр., которые называются графическими примитивами.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7106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47107" name="Rectangle 3"/>
          <p:cNvSpPr>
            <a:spLocks noChangeArrowheads="1"/>
          </p:cNvSpPr>
          <p:nvPr/>
        </p:nvSpPr>
        <p:spPr bwMode="auto">
          <a:xfrm>
            <a:off x="323850" y="3140075"/>
            <a:ext cx="8526463" cy="5794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ru-RU" sz="3200" b="1">
                <a:solidFill>
                  <a:srgbClr val="FF3300"/>
                </a:solidFill>
              </a:rPr>
              <a:t>Что дало человечеству умение считать?</a:t>
            </a:r>
            <a:r>
              <a:rPr lang="ru-RU" b="1">
                <a:solidFill>
                  <a:srgbClr val="FF3300"/>
                </a:solidFill>
              </a:rPr>
              <a:t>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292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2293" name="Rectangle 5"/>
          <p:cNvSpPr>
            <a:spLocks noChangeArrowheads="1"/>
          </p:cNvSpPr>
          <p:nvPr/>
        </p:nvSpPr>
        <p:spPr bwMode="auto">
          <a:xfrm>
            <a:off x="539750" y="1196975"/>
            <a:ext cx="8351838" cy="2654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Счет на пальцах дал основание, по крайней мере, пяти системам счисления </a:t>
            </a:r>
            <a:r>
              <a:rPr lang="ru-RU" sz="2800" b="1" i="1"/>
              <a:t>помимо</a:t>
            </a:r>
            <a:r>
              <a:rPr lang="ru-RU" sz="2800" b="1"/>
              <a:t> десятеричной, а именно: четверичной, пятиричной, восьмиричной, двадцатиричной и сорокаричной.</a:t>
            </a:r>
          </a:p>
          <a:p>
            <a:pPr eaLnBrk="0" hangingPunct="0"/>
            <a:endParaRPr lang="ru-RU" sz="2800" b="1"/>
          </a:p>
        </p:txBody>
      </p:sp>
      <p:sp>
        <p:nvSpPr>
          <p:cNvPr id="12294" name="Rectangle 6"/>
          <p:cNvSpPr>
            <a:spLocks noChangeArrowheads="1"/>
          </p:cNvSpPr>
          <p:nvPr/>
        </p:nvSpPr>
        <p:spPr bwMode="auto">
          <a:xfrm>
            <a:off x="0" y="188913"/>
            <a:ext cx="91440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12295" name="Rectangle 7"/>
          <p:cNvSpPr>
            <a:spLocks noChangeArrowheads="1"/>
          </p:cNvSpPr>
          <p:nvPr/>
        </p:nvSpPr>
        <p:spPr bwMode="auto">
          <a:xfrm>
            <a:off x="395288" y="3500438"/>
            <a:ext cx="8353425" cy="30813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Остатки двух последних сохранились, например, в русском </a:t>
            </a:r>
            <a:r>
              <a:rPr lang="ru-RU" sz="2800" b="1" i="1"/>
              <a:t>сорок</a:t>
            </a:r>
            <a:r>
              <a:rPr lang="ru-RU" sz="2800" b="1"/>
              <a:t> и словацком </a:t>
            </a:r>
            <a:r>
              <a:rPr lang="ru-RU" sz="2800" b="1" i="1"/>
              <a:t>meru</a:t>
            </a:r>
            <a:r>
              <a:rPr lang="ru-RU" sz="2800" b="1"/>
              <a:t> “сорок, дословно: мера”, в английском </a:t>
            </a:r>
            <a:r>
              <a:rPr lang="ru-RU" sz="2800" b="1" i="1"/>
              <a:t>score</a:t>
            </a:r>
            <a:r>
              <a:rPr lang="ru-RU" sz="2800" b="1"/>
              <a:t> “двадцать” и в том, что в английском фунте до недавнего времени было 20 шиллингов, во французском 80 - </a:t>
            </a:r>
            <a:r>
              <a:rPr lang="ru-RU" sz="2800" b="1" i="1"/>
              <a:t>quatre-vingt</a:t>
            </a:r>
            <a:r>
              <a:rPr lang="ru-RU" sz="2800" b="1"/>
              <a:t>, т.е. “четыре двадцатки”, и т. д. </a:t>
            </a:r>
          </a:p>
        </p:txBody>
      </p:sp>
      <p:sp>
        <p:nvSpPr>
          <p:cNvPr id="12296" name="Rectangle 8"/>
          <p:cNvSpPr>
            <a:spLocks noChangeArrowheads="1"/>
          </p:cNvSpPr>
          <p:nvPr/>
        </p:nvSpPr>
        <p:spPr bwMode="auto">
          <a:xfrm>
            <a:off x="0" y="188913"/>
            <a:ext cx="91440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12297" name="Rectangle 9"/>
          <p:cNvSpPr>
            <a:spLocks noChangeArrowheads="1"/>
          </p:cNvSpPr>
          <p:nvPr/>
        </p:nvSpPr>
        <p:spPr bwMode="auto">
          <a:xfrm>
            <a:off x="0" y="188913"/>
            <a:ext cx="91440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3316" name="Picture 4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3317" name="Rectangle 5"/>
          <p:cNvSpPr>
            <a:spLocks noChangeArrowheads="1"/>
          </p:cNvSpPr>
          <p:nvPr/>
        </p:nvSpPr>
        <p:spPr bwMode="auto">
          <a:xfrm>
            <a:off x="395288" y="1993900"/>
            <a:ext cx="8280400" cy="47894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Кстати, про Москву еще в 17 веке говорили, что в ней "сорок сороков церквей", хотя их было порядка ста, т.е. слово "40" еще ассоциировалось не только с число 40, но и с понятием "конец счета", т.е. "минимальный цикл", уже равный к тому времени 10. </a:t>
            </a:r>
          </a:p>
          <a:p>
            <a:pPr algn="ctr"/>
            <a:r>
              <a:rPr lang="ru-RU" sz="2800" b="1"/>
              <a:t>(Сорокаричная система - это начало торговли: т.е. все пальцы продавца и покупателя).</a:t>
            </a:r>
          </a:p>
          <a:p>
            <a:pPr algn="ctr" eaLnBrk="0" hangingPunct="0"/>
            <a:endParaRPr lang="ru-RU" sz="2800" b="1"/>
          </a:p>
        </p:txBody>
      </p:sp>
      <p:sp>
        <p:nvSpPr>
          <p:cNvPr id="13320" name="Rectangle 8"/>
          <p:cNvSpPr>
            <a:spLocks noChangeArrowheads="1"/>
          </p:cNvSpPr>
          <p:nvPr/>
        </p:nvSpPr>
        <p:spPr bwMode="auto">
          <a:xfrm>
            <a:off x="179388" y="231775"/>
            <a:ext cx="8569325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4338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4339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14340" name="Rectangle 4"/>
          <p:cNvSpPr>
            <a:spLocks noChangeArrowheads="1"/>
          </p:cNvSpPr>
          <p:nvPr/>
        </p:nvSpPr>
        <p:spPr bwMode="auto">
          <a:xfrm>
            <a:off x="0" y="1125538"/>
            <a:ext cx="9144000" cy="56435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Остатки восьмиричной системы сохранились в русском “осьмушка” (результат троекратного деления пополам) и названии буквы I в русской гражданской азбуке до 1918 г. “и </a:t>
            </a:r>
            <a:r>
              <a:rPr lang="ru-RU" sz="2800" b="1" i="1"/>
              <a:t>восьмиричное</a:t>
            </a:r>
            <a:r>
              <a:rPr lang="ru-RU" sz="2800" b="1"/>
              <a:t>”, в отличие от И - “</a:t>
            </a:r>
            <a:r>
              <a:rPr lang="ru-RU" sz="2800" b="1" i="1"/>
              <a:t>десятиричного</a:t>
            </a:r>
            <a:r>
              <a:rPr lang="ru-RU" sz="2800" b="1"/>
              <a:t>”. (Заметим, что вторая часть этого сложного слова - </a:t>
            </a:r>
            <a:r>
              <a:rPr lang="ru-RU" sz="2800" b="1" i="1"/>
              <a:t>ричное</a:t>
            </a:r>
            <a:r>
              <a:rPr lang="ru-RU" sz="2800" b="1"/>
              <a:t> - однокоренное с </a:t>
            </a:r>
            <a:r>
              <a:rPr lang="ru-RU" sz="2800" b="1" i="1"/>
              <a:t>решать</a:t>
            </a:r>
            <a:r>
              <a:rPr lang="ru-RU" sz="2800" b="1"/>
              <a:t>, т.е. “считать”, ср. укр. </a:t>
            </a:r>
            <a:r>
              <a:rPr lang="ru-RU" sz="2800" b="1" i="1"/>
              <a:t>рахувати</a:t>
            </a:r>
            <a:r>
              <a:rPr lang="ru-RU" sz="2800" b="1"/>
              <a:t>, нем. </a:t>
            </a:r>
            <a:r>
              <a:rPr lang="ru-RU" sz="2800" b="1" i="1"/>
              <a:t>rechnen</a:t>
            </a:r>
            <a:r>
              <a:rPr lang="ru-RU" sz="2800" b="1"/>
              <a:t>. О буквах-числах будет подробно сказано ниже.) Восьмиричная система счисления лежит и в основе всех натуральных музыкальных ладов (октава) и была единственной до появления хроматической гаммы (до XVIII в.).</a:t>
            </a:r>
            <a:endParaRPr lang="ru-RU" sz="280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5362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5363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15364" name="Rectangle 4"/>
          <p:cNvSpPr>
            <a:spLocks noChangeArrowheads="1"/>
          </p:cNvSpPr>
          <p:nvPr/>
        </p:nvSpPr>
        <p:spPr bwMode="auto">
          <a:xfrm>
            <a:off x="395288" y="895350"/>
            <a:ext cx="8280400" cy="5643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Все системы счисления, основанные на пальцевом счете, связаны между собой. Наиболее старыми из них являются четверичная и пятиричная. Четверичная система основана на пальцах руки, не считая большого пальца. В английском языке, например, эти четыре пальца называются одним словом (</a:t>
            </a:r>
            <a:r>
              <a:rPr lang="ru-RU" sz="2800" b="1" i="1"/>
              <a:t>fingers</a:t>
            </a:r>
            <a:r>
              <a:rPr lang="ru-RU" sz="2800" b="1"/>
              <a:t>), а большой палец – другим (</a:t>
            </a:r>
            <a:r>
              <a:rPr lang="ru-RU" sz="2800" b="1" i="1"/>
              <a:t>thumb</a:t>
            </a:r>
            <a:r>
              <a:rPr lang="ru-RU" sz="2800" b="1"/>
              <a:t>, соответствует русскому </a:t>
            </a:r>
            <a:r>
              <a:rPr lang="ru-RU" sz="2800" b="1" i="1"/>
              <a:t>дыб</a:t>
            </a:r>
            <a:r>
              <a:rPr lang="ru-RU" sz="2800" b="1"/>
              <a:t>). То же касается и пальцев ног (большой палец – англ. </a:t>
            </a:r>
            <a:r>
              <a:rPr lang="ru-RU" sz="2800" b="1" i="1"/>
              <a:t>toe</a:t>
            </a:r>
            <a:r>
              <a:rPr lang="ru-RU" sz="2800" b="1"/>
              <a:t>). Слово </a:t>
            </a:r>
            <a:r>
              <a:rPr lang="ru-RU" sz="2800" b="1" i="1"/>
              <a:t>пять</a:t>
            </a:r>
            <a:r>
              <a:rPr lang="ru-RU" sz="2800" b="1"/>
              <a:t> - однокоренное с </a:t>
            </a:r>
            <a:r>
              <a:rPr lang="ru-RU" sz="2800" b="1" i="1"/>
              <a:t>пясть</a:t>
            </a:r>
            <a:r>
              <a:rPr lang="ru-RU" sz="2800" b="1"/>
              <a:t> (т.е. ладонь).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6387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16388" name="Rectangle 4"/>
          <p:cNvSpPr>
            <a:spLocks noChangeArrowheads="1"/>
          </p:cNvSpPr>
          <p:nvPr/>
        </p:nvSpPr>
        <p:spPr bwMode="auto">
          <a:xfrm>
            <a:off x="250825" y="1241425"/>
            <a:ext cx="8569325" cy="5643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Четверичная система произошла от самой древней – </a:t>
            </a:r>
            <a:r>
              <a:rPr lang="ru-RU" sz="2800" b="1" i="1"/>
              <a:t>двоичной</a:t>
            </a:r>
            <a:r>
              <a:rPr lang="ru-RU" sz="2800" b="1"/>
              <a:t> (две руки, два глаза, двоичное число существительных и т. д. ), которая теперь применяется в компьютерах. В четверичной пальцевой системе большой палец означал конец счета – т. е. эквивалент </a:t>
            </a:r>
            <a:r>
              <a:rPr lang="ru-RU" sz="2800" b="1" i="1"/>
              <a:t>нуля</a:t>
            </a:r>
            <a:r>
              <a:rPr lang="ru-RU" sz="2800" b="1"/>
              <a:t>. Остатки четверичной системы прослеживаются в музыкальной нотации (октава делится на два </a:t>
            </a:r>
            <a:r>
              <a:rPr lang="ru-RU" sz="2800" b="1" i="1"/>
              <a:t>тетра</a:t>
            </a:r>
            <a:r>
              <a:rPr lang="ru-RU" sz="2800" b="1"/>
              <a:t>хорда), в средневековых французских стихах-</a:t>
            </a:r>
            <a:r>
              <a:rPr lang="ru-RU" sz="2800" b="1" i="1"/>
              <a:t>катренах</a:t>
            </a:r>
            <a:r>
              <a:rPr lang="ru-RU" sz="2800" b="1"/>
              <a:t> (XVII в.), в названии русской меры жидкостей “четверть”, в делении года на четыре сезона и т. п.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7410" name="Picture 2" descr="фон1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0"/>
            <a:ext cx="9144000" cy="6858000"/>
          </a:xfrm>
          <a:prstGeom prst="rect">
            <a:avLst/>
          </a:prstGeom>
          <a:noFill/>
        </p:spPr>
      </p:pic>
      <p:sp>
        <p:nvSpPr>
          <p:cNvPr id="17411" name="Rectangle 3"/>
          <p:cNvSpPr>
            <a:spLocks noChangeArrowheads="1"/>
          </p:cNvSpPr>
          <p:nvPr/>
        </p:nvSpPr>
        <p:spPr bwMode="auto">
          <a:xfrm>
            <a:off x="250825" y="-100013"/>
            <a:ext cx="8713788" cy="106680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ru-RU" sz="3200" b="1">
                <a:solidFill>
                  <a:srgbClr val="FF3300"/>
                </a:solidFill>
              </a:rPr>
              <a:t>Какие системы счисления сложились исторически?</a:t>
            </a:r>
          </a:p>
        </p:txBody>
      </p:sp>
      <p:sp>
        <p:nvSpPr>
          <p:cNvPr id="17412" name="Rectangle 4"/>
          <p:cNvSpPr>
            <a:spLocks noChangeArrowheads="1"/>
          </p:cNvSpPr>
          <p:nvPr/>
        </p:nvSpPr>
        <p:spPr bwMode="auto">
          <a:xfrm>
            <a:off x="179388" y="1090613"/>
            <a:ext cx="8785225" cy="52165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>
            <a:spAutoFit/>
          </a:bodyPr>
          <a:lstStyle/>
          <a:p>
            <a:pPr algn="ctr"/>
            <a:r>
              <a:rPr lang="ru-RU" sz="2800" b="1"/>
              <a:t>Так называемые “римские” цифры также основаны на пальцевом счете и, по сути, являются сочетанием двоичной, четверичной, пятиричной и сорокаричной систем. В системе римских цифр числа от 1 до 39 (XXXIX) отображаются некоторой комбинацией </a:t>
            </a:r>
            <a:r>
              <a:rPr lang="ru-RU" sz="2800" b="1" i="1"/>
              <a:t>одинаковых</a:t>
            </a:r>
            <a:r>
              <a:rPr lang="ru-RU" sz="2800" b="1"/>
              <a:t> палочек (не букв латиницы I, V, X, порядок которых в алфавите не имеет ничего общего со счетом, в отличие, например от греческого!). А вот число сорок - “конец счета” - отображалось </a:t>
            </a:r>
            <a:r>
              <a:rPr lang="ru-RU" sz="2800" b="1" i="1"/>
              <a:t>буквой</a:t>
            </a:r>
            <a:r>
              <a:rPr lang="ru-RU" sz="2800" b="1"/>
              <a:t> L (от лат. Libra – вес) – отсюда знак фунта стерлингов.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296</TotalTime>
  <Words>3411</Words>
  <Application>Microsoft Office PowerPoint</Application>
  <PresentationFormat>Экран (4:3)</PresentationFormat>
  <Paragraphs>593</Paragraphs>
  <Slides>38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38</vt:i4>
      </vt:variant>
    </vt:vector>
  </HeadingPairs>
  <TitlesOfParts>
    <vt:vector size="39" baseType="lpstr">
      <vt:lpstr>Оформление по умолчанию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  <vt:lpstr>Слайд 13</vt:lpstr>
      <vt:lpstr>Слайд 14</vt:lpstr>
      <vt:lpstr>Слайд 15</vt:lpstr>
      <vt:lpstr>Слайд 16</vt:lpstr>
      <vt:lpstr>Слайд 17</vt:lpstr>
      <vt:lpstr>Слайд 18</vt:lpstr>
      <vt:lpstr>Слайд 19</vt:lpstr>
      <vt:lpstr>Слайд 20</vt:lpstr>
      <vt:lpstr>Слайд 21</vt:lpstr>
      <vt:lpstr>Слайд 22</vt:lpstr>
      <vt:lpstr>Слайд 23</vt:lpstr>
      <vt:lpstr>Слайд 24</vt:lpstr>
      <vt:lpstr>Слайд 25</vt:lpstr>
      <vt:lpstr>Слайд 26</vt:lpstr>
      <vt:lpstr>Слайд 27</vt:lpstr>
      <vt:lpstr>Слайд 28</vt:lpstr>
      <vt:lpstr>Слайд 29</vt:lpstr>
      <vt:lpstr>Слайд 30</vt:lpstr>
      <vt:lpstr>Слайд 31</vt:lpstr>
      <vt:lpstr>Слайд 32</vt:lpstr>
      <vt:lpstr>Слайд 33</vt:lpstr>
      <vt:lpstr>Слайд 34</vt:lpstr>
      <vt:lpstr>Слайд 35</vt:lpstr>
      <vt:lpstr>Слайд 36</vt:lpstr>
      <vt:lpstr>Слайд 37</vt:lpstr>
      <vt:lpstr>Слайд 38</vt:lpstr>
    </vt:vector>
  </TitlesOfParts>
  <Company>дом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Вадим</dc:creator>
  <cp:lastModifiedBy>Олег</cp:lastModifiedBy>
  <cp:revision>25</cp:revision>
  <dcterms:created xsi:type="dcterms:W3CDTF">2008-03-30T14:25:07Z</dcterms:created>
  <dcterms:modified xsi:type="dcterms:W3CDTF">2012-05-18T18:35:38Z</dcterms:modified>
</cp:coreProperties>
</file>

<file path=docProps/thumbnail.jpeg>
</file>