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  <p:sldId id="270" r:id="rId16"/>
    <p:sldId id="269" r:id="rId17"/>
    <p:sldId id="271" r:id="rId18"/>
    <p:sldId id="272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D0FB9"/>
    <a:srgbClr val="FF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B4C460-1F80-4061-8359-73AD398F4441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17F043B-4002-48D5-B664-7CD7DBC0648A}">
      <dgm:prSet phldrT="[Текст]" custT="1"/>
      <dgm:spPr>
        <a:solidFill>
          <a:srgbClr val="FF3399"/>
        </a:solidFill>
        <a:ln w="76200">
          <a:solidFill>
            <a:srgbClr val="FFC000"/>
          </a:solidFill>
        </a:ln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Способы создания компьютерной базы данных 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6E98562-8969-4312-B833-3A29632B8A9A}" type="parTrans" cxnId="{88B5A5CE-D4DC-4E98-94A9-C9423DA2F9AA}">
      <dgm:prSet/>
      <dgm:spPr/>
      <dgm:t>
        <a:bodyPr/>
        <a:lstStyle/>
        <a:p>
          <a:endParaRPr lang="ru-RU"/>
        </a:p>
      </dgm:t>
    </dgm:pt>
    <dgm:pt modelId="{D0D2F16E-5C57-44E1-B7E6-9E478297AFD7}" type="sibTrans" cxnId="{88B5A5CE-D4DC-4E98-94A9-C9423DA2F9AA}">
      <dgm:prSet/>
      <dgm:spPr/>
      <dgm:t>
        <a:bodyPr/>
        <a:lstStyle/>
        <a:p>
          <a:endParaRPr lang="ru-RU"/>
        </a:p>
      </dgm:t>
    </dgm:pt>
    <dgm:pt modelId="{972CF1FB-D854-4DE6-B762-244DD824BDB8}">
      <dgm:prSet phldrT="[Текст]" custT="1"/>
      <dgm:spPr>
        <a:solidFill>
          <a:srgbClr val="FF99FF"/>
        </a:solidFill>
        <a:ln w="57150">
          <a:solidFill>
            <a:srgbClr val="FF3399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 помощью алгоритмических языков  программирования, таких как </a:t>
          </a:r>
          <a:r>
            <a: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Basic, Pascal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,</a:t>
          </a:r>
          <a:r>
            <a: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C++ </a:t>
          </a:r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т. д.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9EF42B4-BDFE-46B7-BC65-0F040B6726A0}" type="parTrans" cxnId="{4E1EC623-4F21-4BD3-926B-05410EBC7859}">
      <dgm:prSet/>
      <dgm:spPr>
        <a:solidFill>
          <a:srgbClr val="FFC000"/>
        </a:solidFill>
        <a:ln w="57150">
          <a:solidFill>
            <a:srgbClr val="FF3399"/>
          </a:solidFill>
        </a:ln>
      </dgm:spPr>
      <dgm:t>
        <a:bodyPr/>
        <a:lstStyle/>
        <a:p>
          <a:endParaRPr lang="ru-RU"/>
        </a:p>
      </dgm:t>
    </dgm:pt>
    <dgm:pt modelId="{4B702825-C86C-4B4D-8CD7-4690B09D9C92}" type="sibTrans" cxnId="{4E1EC623-4F21-4BD3-926B-05410EBC7859}">
      <dgm:prSet/>
      <dgm:spPr/>
      <dgm:t>
        <a:bodyPr/>
        <a:lstStyle/>
        <a:p>
          <a:endParaRPr lang="ru-RU"/>
        </a:p>
      </dgm:t>
    </dgm:pt>
    <dgm:pt modelId="{21B80BD0-A245-4A10-ABFF-ACE43B567360}">
      <dgm:prSet phldrT="[Текст]" custT="1"/>
      <dgm:spPr>
        <a:solidFill>
          <a:srgbClr val="FF99FF"/>
        </a:solidFill>
        <a:ln w="57150">
          <a:solidFill>
            <a:srgbClr val="FF3399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 помощью прикладной среды , например </a:t>
          </a:r>
          <a:r>
            <a: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Visual Basic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61E70E8-EEEC-4ECF-ADE5-DE2EB85CEFB9}" type="parTrans" cxnId="{5FCD2100-B8B8-48AC-B6BF-31F60383A93B}">
      <dgm:prSet/>
      <dgm:spPr>
        <a:solidFill>
          <a:srgbClr val="FFC000"/>
        </a:solidFill>
        <a:ln w="57150">
          <a:solidFill>
            <a:srgbClr val="FF3399"/>
          </a:solidFill>
        </a:ln>
      </dgm:spPr>
      <dgm:t>
        <a:bodyPr/>
        <a:lstStyle/>
        <a:p>
          <a:endParaRPr lang="ru-RU"/>
        </a:p>
      </dgm:t>
    </dgm:pt>
    <dgm:pt modelId="{B90A1448-DE02-4FEA-99C1-6E45CD62E92E}" type="sibTrans" cxnId="{5FCD2100-B8B8-48AC-B6BF-31F60383A93B}">
      <dgm:prSet/>
      <dgm:spPr/>
      <dgm:t>
        <a:bodyPr/>
        <a:lstStyle/>
        <a:p>
          <a:endParaRPr lang="ru-RU"/>
        </a:p>
      </dgm:t>
    </dgm:pt>
    <dgm:pt modelId="{79C5E523-0A8B-4DD8-A263-5C638E8145B9}">
      <dgm:prSet phldrT="[Текст]" custT="1"/>
      <dgm:spPr>
        <a:solidFill>
          <a:srgbClr val="FF99FF"/>
        </a:solidFill>
        <a:ln w="57150">
          <a:solidFill>
            <a:srgbClr val="FF3399"/>
          </a:solidFill>
        </a:ln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 помощью специальных программных сред, которые  называются Системами Управления  Базами Данных  (СУБД)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673649F-4DB4-4F69-B676-ED5D16F55A5C}" type="parTrans" cxnId="{A02FB073-6492-4A95-87D4-DC46060B7ADE}">
      <dgm:prSet/>
      <dgm:spPr>
        <a:solidFill>
          <a:srgbClr val="FFC000"/>
        </a:solidFill>
        <a:ln w="57150">
          <a:solidFill>
            <a:srgbClr val="FF3399"/>
          </a:solidFill>
        </a:ln>
      </dgm:spPr>
      <dgm:t>
        <a:bodyPr/>
        <a:lstStyle/>
        <a:p>
          <a:endParaRPr lang="ru-RU"/>
        </a:p>
      </dgm:t>
    </dgm:pt>
    <dgm:pt modelId="{9A92370A-B1E7-4150-8B75-EA4BE872010F}" type="sibTrans" cxnId="{A02FB073-6492-4A95-87D4-DC46060B7ADE}">
      <dgm:prSet/>
      <dgm:spPr/>
      <dgm:t>
        <a:bodyPr/>
        <a:lstStyle/>
        <a:p>
          <a:endParaRPr lang="ru-RU"/>
        </a:p>
      </dgm:t>
    </dgm:pt>
    <dgm:pt modelId="{D276E247-DA53-42AD-A1F3-8F7D0EE956CA}" type="pres">
      <dgm:prSet presAssocID="{4DB4C460-1F80-4061-8359-73AD398F444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571CB0-C001-4C68-B6AE-0A991A4B2912}" type="pres">
      <dgm:prSet presAssocID="{617F043B-4002-48D5-B664-7CD7DBC0648A}" presName="centerShape" presStyleLbl="node0" presStyleIdx="0" presStyleCnt="1" custScaleX="118812" custScaleY="100242"/>
      <dgm:spPr/>
      <dgm:t>
        <a:bodyPr/>
        <a:lstStyle/>
        <a:p>
          <a:endParaRPr lang="ru-RU"/>
        </a:p>
      </dgm:t>
    </dgm:pt>
    <dgm:pt modelId="{FFFDE004-769B-482C-915E-9A3B49603FDD}" type="pres">
      <dgm:prSet presAssocID="{F9EF42B4-BDFE-46B7-BC65-0F040B6726A0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352C49A8-7A18-4A9F-ADDF-1C83E42EC945}" type="pres">
      <dgm:prSet presAssocID="{972CF1FB-D854-4DE6-B762-244DD824BDB8}" presName="node" presStyleLbl="node1" presStyleIdx="0" presStyleCnt="3" custScaleY="1328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E3EF16-0DE9-4030-BF1B-D3921B9A7626}" type="pres">
      <dgm:prSet presAssocID="{F61E70E8-EEEC-4ECF-ADE5-DE2EB85CEFB9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2E4EAF6E-54DD-424C-B527-E4954646D49F}" type="pres">
      <dgm:prSet presAssocID="{21B80BD0-A245-4A10-ABFF-ACE43B56736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88F4EB-319F-4C8C-8F00-5E21A4D7A426}" type="pres">
      <dgm:prSet presAssocID="{E673649F-4DB4-4F69-B676-ED5D16F55A5C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C49A2D63-5D00-4307-80CF-E9640AC645F1}" type="pres">
      <dgm:prSet presAssocID="{79C5E523-0A8B-4DD8-A263-5C638E8145B9}" presName="node" presStyleLbl="node1" presStyleIdx="2" presStyleCnt="3" custScaleY="1253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CD2100-B8B8-48AC-B6BF-31F60383A93B}" srcId="{617F043B-4002-48D5-B664-7CD7DBC0648A}" destId="{21B80BD0-A245-4A10-ABFF-ACE43B567360}" srcOrd="1" destOrd="0" parTransId="{F61E70E8-EEEC-4ECF-ADE5-DE2EB85CEFB9}" sibTransId="{B90A1448-DE02-4FEA-99C1-6E45CD62E92E}"/>
    <dgm:cxn modelId="{98885FD1-2175-4569-9A72-F12FB8135073}" type="presOf" srcId="{21B80BD0-A245-4A10-ABFF-ACE43B567360}" destId="{2E4EAF6E-54DD-424C-B527-E4954646D49F}" srcOrd="0" destOrd="0" presId="urn:microsoft.com/office/officeart/2005/8/layout/radial4"/>
    <dgm:cxn modelId="{A02FB073-6492-4A95-87D4-DC46060B7ADE}" srcId="{617F043B-4002-48D5-B664-7CD7DBC0648A}" destId="{79C5E523-0A8B-4DD8-A263-5C638E8145B9}" srcOrd="2" destOrd="0" parTransId="{E673649F-4DB4-4F69-B676-ED5D16F55A5C}" sibTransId="{9A92370A-B1E7-4150-8B75-EA4BE872010F}"/>
    <dgm:cxn modelId="{FEDB1BB4-0357-4DAC-9B65-CB64489B66FD}" type="presOf" srcId="{F9EF42B4-BDFE-46B7-BC65-0F040B6726A0}" destId="{FFFDE004-769B-482C-915E-9A3B49603FDD}" srcOrd="0" destOrd="0" presId="urn:microsoft.com/office/officeart/2005/8/layout/radial4"/>
    <dgm:cxn modelId="{502731DE-2BFF-4351-B30C-CEFCD3FD41F0}" type="presOf" srcId="{617F043B-4002-48D5-B664-7CD7DBC0648A}" destId="{B3571CB0-C001-4C68-B6AE-0A991A4B2912}" srcOrd="0" destOrd="0" presId="urn:microsoft.com/office/officeart/2005/8/layout/radial4"/>
    <dgm:cxn modelId="{ECFB3A39-E4E3-4D05-AB45-47F484BF9F95}" type="presOf" srcId="{79C5E523-0A8B-4DD8-A263-5C638E8145B9}" destId="{C49A2D63-5D00-4307-80CF-E9640AC645F1}" srcOrd="0" destOrd="0" presId="urn:microsoft.com/office/officeart/2005/8/layout/radial4"/>
    <dgm:cxn modelId="{4E1EC623-4F21-4BD3-926B-05410EBC7859}" srcId="{617F043B-4002-48D5-B664-7CD7DBC0648A}" destId="{972CF1FB-D854-4DE6-B762-244DD824BDB8}" srcOrd="0" destOrd="0" parTransId="{F9EF42B4-BDFE-46B7-BC65-0F040B6726A0}" sibTransId="{4B702825-C86C-4B4D-8CD7-4690B09D9C92}"/>
    <dgm:cxn modelId="{C4991F9B-F7F5-44E7-97CE-7A0194B77D79}" type="presOf" srcId="{972CF1FB-D854-4DE6-B762-244DD824BDB8}" destId="{352C49A8-7A18-4A9F-ADDF-1C83E42EC945}" srcOrd="0" destOrd="0" presId="urn:microsoft.com/office/officeart/2005/8/layout/radial4"/>
    <dgm:cxn modelId="{03905E27-4877-4D22-8A9F-69ACD6C44C40}" type="presOf" srcId="{F61E70E8-EEEC-4ECF-ADE5-DE2EB85CEFB9}" destId="{DCE3EF16-0DE9-4030-BF1B-D3921B9A7626}" srcOrd="0" destOrd="0" presId="urn:microsoft.com/office/officeart/2005/8/layout/radial4"/>
    <dgm:cxn modelId="{88B5A5CE-D4DC-4E98-94A9-C9423DA2F9AA}" srcId="{4DB4C460-1F80-4061-8359-73AD398F4441}" destId="{617F043B-4002-48D5-B664-7CD7DBC0648A}" srcOrd="0" destOrd="0" parTransId="{36E98562-8969-4312-B833-3A29632B8A9A}" sibTransId="{D0D2F16E-5C57-44E1-B7E6-9E478297AFD7}"/>
    <dgm:cxn modelId="{7EC7115B-298C-46EE-B2A1-38CFD6266CCF}" type="presOf" srcId="{4DB4C460-1F80-4061-8359-73AD398F4441}" destId="{D276E247-DA53-42AD-A1F3-8F7D0EE956CA}" srcOrd="0" destOrd="0" presId="urn:microsoft.com/office/officeart/2005/8/layout/radial4"/>
    <dgm:cxn modelId="{B8622443-2523-4EC5-BCAF-2541D709DBF5}" type="presOf" srcId="{E673649F-4DB4-4F69-B676-ED5D16F55A5C}" destId="{9588F4EB-319F-4C8C-8F00-5E21A4D7A426}" srcOrd="0" destOrd="0" presId="urn:microsoft.com/office/officeart/2005/8/layout/radial4"/>
    <dgm:cxn modelId="{6E787EAC-A557-492F-B077-9D5A5037140C}" type="presParOf" srcId="{D276E247-DA53-42AD-A1F3-8F7D0EE956CA}" destId="{B3571CB0-C001-4C68-B6AE-0A991A4B2912}" srcOrd="0" destOrd="0" presId="urn:microsoft.com/office/officeart/2005/8/layout/radial4"/>
    <dgm:cxn modelId="{724808BA-22BD-44A0-B0C1-2073710A3612}" type="presParOf" srcId="{D276E247-DA53-42AD-A1F3-8F7D0EE956CA}" destId="{FFFDE004-769B-482C-915E-9A3B49603FDD}" srcOrd="1" destOrd="0" presId="urn:microsoft.com/office/officeart/2005/8/layout/radial4"/>
    <dgm:cxn modelId="{09681449-329F-40BB-92B7-DDD214CE1B09}" type="presParOf" srcId="{D276E247-DA53-42AD-A1F3-8F7D0EE956CA}" destId="{352C49A8-7A18-4A9F-ADDF-1C83E42EC945}" srcOrd="2" destOrd="0" presId="urn:microsoft.com/office/officeart/2005/8/layout/radial4"/>
    <dgm:cxn modelId="{6885F26B-1C8D-45F3-8CAC-78E34B3DF771}" type="presParOf" srcId="{D276E247-DA53-42AD-A1F3-8F7D0EE956CA}" destId="{DCE3EF16-0DE9-4030-BF1B-D3921B9A7626}" srcOrd="3" destOrd="0" presId="urn:microsoft.com/office/officeart/2005/8/layout/radial4"/>
    <dgm:cxn modelId="{1508AD53-332D-4BC2-BF30-C60D2E692C5E}" type="presParOf" srcId="{D276E247-DA53-42AD-A1F3-8F7D0EE956CA}" destId="{2E4EAF6E-54DD-424C-B527-E4954646D49F}" srcOrd="4" destOrd="0" presId="urn:microsoft.com/office/officeart/2005/8/layout/radial4"/>
    <dgm:cxn modelId="{B39B121E-9E6E-4725-81EA-80B62AC8D6CC}" type="presParOf" srcId="{D276E247-DA53-42AD-A1F3-8F7D0EE956CA}" destId="{9588F4EB-319F-4C8C-8F00-5E21A4D7A426}" srcOrd="5" destOrd="0" presId="urn:microsoft.com/office/officeart/2005/8/layout/radial4"/>
    <dgm:cxn modelId="{695559DE-D57A-45BE-A315-C3BEC5611250}" type="presParOf" srcId="{D276E247-DA53-42AD-A1F3-8F7D0EE956CA}" destId="{C49A2D63-5D00-4307-80CF-E9640AC645F1}" srcOrd="6" destOrd="0" presId="urn:microsoft.com/office/officeart/2005/8/layout/radial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A31D70-4DCD-4331-8C12-A8AC62AEA3DC}" type="doc">
      <dgm:prSet loTypeId="urn:microsoft.com/office/officeart/2005/8/layout/radial5" loCatId="relationship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7CD0C5E6-5EF2-4F8D-B065-B676399FD675}">
      <dgm:prSet phldrT="[Текст]"/>
      <dgm:spPr/>
      <dgm:t>
        <a:bodyPr/>
        <a:lstStyle/>
        <a:p>
          <a:r>
            <a:rPr lang="ru-RU" dirty="0" smtClean="0"/>
            <a:t>Типы моделей</a:t>
          </a:r>
          <a:endParaRPr lang="ru-RU" dirty="0"/>
        </a:p>
      </dgm:t>
    </dgm:pt>
    <dgm:pt modelId="{CE08F6C0-AF69-4BBD-B67D-838931A52906}" type="parTrans" cxnId="{BA7FB7CC-A83D-480B-9738-7BF74B4673AC}">
      <dgm:prSet/>
      <dgm:spPr/>
      <dgm:t>
        <a:bodyPr/>
        <a:lstStyle/>
        <a:p>
          <a:endParaRPr lang="ru-RU"/>
        </a:p>
      </dgm:t>
    </dgm:pt>
    <dgm:pt modelId="{8262E95E-AED1-4225-A1E7-ED80F21BFF09}" type="sibTrans" cxnId="{BA7FB7CC-A83D-480B-9738-7BF74B4673AC}">
      <dgm:prSet/>
      <dgm:spPr/>
      <dgm:t>
        <a:bodyPr/>
        <a:lstStyle/>
        <a:p>
          <a:endParaRPr lang="ru-RU"/>
        </a:p>
      </dgm:t>
    </dgm:pt>
    <dgm:pt modelId="{1CE6019E-FDBC-4D21-ADAE-20B94F762482}">
      <dgm:prSet phldrT="[Текст]" custT="1"/>
      <dgm:spPr/>
      <dgm:t>
        <a:bodyPr/>
        <a:lstStyle/>
        <a:p>
          <a:r>
            <a:rPr lang="ru-RU" sz="3600" dirty="0" smtClean="0"/>
            <a:t>Реляционная</a:t>
          </a:r>
          <a:endParaRPr lang="ru-RU" sz="3600" dirty="0"/>
        </a:p>
      </dgm:t>
    </dgm:pt>
    <dgm:pt modelId="{5FC2697C-84C3-455F-92A4-2B66DAAD6826}" type="parTrans" cxnId="{86FF8075-E348-4C3E-AAA9-B5E65A895FB4}">
      <dgm:prSet/>
      <dgm:spPr/>
      <dgm:t>
        <a:bodyPr/>
        <a:lstStyle/>
        <a:p>
          <a:endParaRPr lang="ru-RU"/>
        </a:p>
      </dgm:t>
    </dgm:pt>
    <dgm:pt modelId="{FD880624-682F-406D-94DE-0B9297BCB0A7}" type="sibTrans" cxnId="{86FF8075-E348-4C3E-AAA9-B5E65A895FB4}">
      <dgm:prSet/>
      <dgm:spPr/>
      <dgm:t>
        <a:bodyPr/>
        <a:lstStyle/>
        <a:p>
          <a:endParaRPr lang="ru-RU"/>
        </a:p>
      </dgm:t>
    </dgm:pt>
    <dgm:pt modelId="{8C27563A-CC2A-4903-817F-369AD2ED9E71}">
      <dgm:prSet phldrT="[Текст]" custT="1"/>
      <dgm:spPr/>
      <dgm:t>
        <a:bodyPr/>
        <a:lstStyle/>
        <a:p>
          <a:r>
            <a:rPr lang="ru-RU" sz="3200" dirty="0" smtClean="0"/>
            <a:t>Сетевая</a:t>
          </a:r>
          <a:endParaRPr lang="ru-RU" sz="3200" dirty="0"/>
        </a:p>
      </dgm:t>
    </dgm:pt>
    <dgm:pt modelId="{56435434-E955-4EB8-921E-A0471194EEC0}" type="parTrans" cxnId="{5A0F5C82-DE10-43A9-9C75-148F070F1513}">
      <dgm:prSet/>
      <dgm:spPr/>
      <dgm:t>
        <a:bodyPr/>
        <a:lstStyle/>
        <a:p>
          <a:endParaRPr lang="ru-RU"/>
        </a:p>
      </dgm:t>
    </dgm:pt>
    <dgm:pt modelId="{251743A6-ABEE-4B32-98DD-E753A91B7A7B}" type="sibTrans" cxnId="{5A0F5C82-DE10-43A9-9C75-148F070F1513}">
      <dgm:prSet/>
      <dgm:spPr/>
      <dgm:t>
        <a:bodyPr/>
        <a:lstStyle/>
        <a:p>
          <a:endParaRPr lang="ru-RU"/>
        </a:p>
      </dgm:t>
    </dgm:pt>
    <dgm:pt modelId="{4CE6629B-32E9-4A82-A56E-B0F0ACEE58AD}">
      <dgm:prSet phldrT="[Текст]" custT="1"/>
      <dgm:spPr/>
      <dgm:t>
        <a:bodyPr/>
        <a:lstStyle/>
        <a:p>
          <a:r>
            <a:rPr lang="ru-RU" sz="3200" dirty="0" smtClean="0"/>
            <a:t>Иерархическая</a:t>
          </a:r>
          <a:endParaRPr lang="ru-RU" sz="3200" dirty="0"/>
        </a:p>
      </dgm:t>
    </dgm:pt>
    <dgm:pt modelId="{AD828727-C81E-4825-9219-CF9C6C0FE934}" type="parTrans" cxnId="{9DFF7AEC-71A8-44E5-AE44-35354CCC9135}">
      <dgm:prSet/>
      <dgm:spPr/>
      <dgm:t>
        <a:bodyPr/>
        <a:lstStyle/>
        <a:p>
          <a:endParaRPr lang="ru-RU"/>
        </a:p>
      </dgm:t>
    </dgm:pt>
    <dgm:pt modelId="{9086DCE9-3E16-4131-A34D-15F56AE4C2D8}" type="sibTrans" cxnId="{9DFF7AEC-71A8-44E5-AE44-35354CCC9135}">
      <dgm:prSet/>
      <dgm:spPr/>
      <dgm:t>
        <a:bodyPr/>
        <a:lstStyle/>
        <a:p>
          <a:endParaRPr lang="ru-RU"/>
        </a:p>
      </dgm:t>
    </dgm:pt>
    <dgm:pt modelId="{3FB71C42-E2F2-4236-AB3F-D1388A7ABF1A}" type="pres">
      <dgm:prSet presAssocID="{9EA31D70-4DCD-4331-8C12-A8AC62AEA3D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492729E-0A8D-48F1-A391-C05F44F5E9D8}" type="pres">
      <dgm:prSet presAssocID="{7CD0C5E6-5EF2-4F8D-B065-B676399FD675}" presName="centerShape" presStyleLbl="node0" presStyleIdx="0" presStyleCnt="1" custScaleX="194088" custLinFactNeighborX="-1523" custLinFactNeighborY="-8495"/>
      <dgm:spPr/>
      <dgm:t>
        <a:bodyPr/>
        <a:lstStyle/>
        <a:p>
          <a:endParaRPr lang="ru-RU"/>
        </a:p>
      </dgm:t>
    </dgm:pt>
    <dgm:pt modelId="{872632DF-48F4-4255-8410-022C5DBA7E5E}" type="pres">
      <dgm:prSet presAssocID="{5FC2697C-84C3-455F-92A4-2B66DAAD6826}" presName="parTrans" presStyleLbl="sibTrans2D1" presStyleIdx="0" presStyleCnt="3"/>
      <dgm:spPr/>
      <dgm:t>
        <a:bodyPr/>
        <a:lstStyle/>
        <a:p>
          <a:endParaRPr lang="ru-RU"/>
        </a:p>
      </dgm:t>
    </dgm:pt>
    <dgm:pt modelId="{B689DC03-EFD3-430F-B351-14F8390CBB4A}" type="pres">
      <dgm:prSet presAssocID="{5FC2697C-84C3-455F-92A4-2B66DAAD6826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0644CEBB-4D87-4489-AC64-28F37554305A}" type="pres">
      <dgm:prSet presAssocID="{1CE6019E-FDBC-4D21-ADAE-20B94F762482}" presName="node" presStyleLbl="node1" presStyleIdx="0" presStyleCnt="3" custScaleX="225108" custRadScaleRad="100252" custRadScaleInc="-43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3E0B41-561B-405E-B33F-EBB7732E0C36}" type="pres">
      <dgm:prSet presAssocID="{56435434-E955-4EB8-921E-A0471194EEC0}" presName="parTrans" presStyleLbl="sibTrans2D1" presStyleIdx="1" presStyleCnt="3"/>
      <dgm:spPr/>
      <dgm:t>
        <a:bodyPr/>
        <a:lstStyle/>
        <a:p>
          <a:endParaRPr lang="ru-RU"/>
        </a:p>
      </dgm:t>
    </dgm:pt>
    <dgm:pt modelId="{360EF395-2F86-4F87-A0F8-80205EBCCFAB}" type="pres">
      <dgm:prSet presAssocID="{56435434-E955-4EB8-921E-A0471194EEC0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D4914536-ECB0-4980-A9EA-C8827629D84E}" type="pres">
      <dgm:prSet presAssocID="{8C27563A-CC2A-4903-817F-369AD2ED9E71}" presName="node" presStyleLbl="node1" presStyleIdx="1" presStyleCnt="3" custScaleX="1811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455EEE-3356-4016-BD63-1DB9A73EC775}" type="pres">
      <dgm:prSet presAssocID="{AD828727-C81E-4825-9219-CF9C6C0FE934}" presName="parTrans" presStyleLbl="sibTrans2D1" presStyleIdx="2" presStyleCnt="3"/>
      <dgm:spPr/>
      <dgm:t>
        <a:bodyPr/>
        <a:lstStyle/>
        <a:p>
          <a:endParaRPr lang="ru-RU"/>
        </a:p>
      </dgm:t>
    </dgm:pt>
    <dgm:pt modelId="{80BD164F-9539-4E62-B91E-3E7B051297FF}" type="pres">
      <dgm:prSet presAssocID="{AD828727-C81E-4825-9219-CF9C6C0FE934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26824046-D02D-404E-BACA-22EA9DF38B89}" type="pres">
      <dgm:prSet presAssocID="{4CE6629B-32E9-4A82-A56E-B0F0ACEE58AD}" presName="node" presStyleLbl="node1" presStyleIdx="2" presStyleCnt="3" custScaleX="1984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A0F5C82-DE10-43A9-9C75-148F070F1513}" srcId="{7CD0C5E6-5EF2-4F8D-B065-B676399FD675}" destId="{8C27563A-CC2A-4903-817F-369AD2ED9E71}" srcOrd="1" destOrd="0" parTransId="{56435434-E955-4EB8-921E-A0471194EEC0}" sibTransId="{251743A6-ABEE-4B32-98DD-E753A91B7A7B}"/>
    <dgm:cxn modelId="{6C736B22-F51B-4C4A-8957-A0F83AE4BF8A}" type="presOf" srcId="{7CD0C5E6-5EF2-4F8D-B065-B676399FD675}" destId="{F492729E-0A8D-48F1-A391-C05F44F5E9D8}" srcOrd="0" destOrd="0" presId="urn:microsoft.com/office/officeart/2005/8/layout/radial5"/>
    <dgm:cxn modelId="{61B87531-6D4A-4162-80CB-21F0905C2981}" type="presOf" srcId="{56435434-E955-4EB8-921E-A0471194EEC0}" destId="{360EF395-2F86-4F87-A0F8-80205EBCCFAB}" srcOrd="1" destOrd="0" presId="urn:microsoft.com/office/officeart/2005/8/layout/radial5"/>
    <dgm:cxn modelId="{098886FD-9497-4A3B-8D43-0DC9061A69FC}" type="presOf" srcId="{AD828727-C81E-4825-9219-CF9C6C0FE934}" destId="{80BD164F-9539-4E62-B91E-3E7B051297FF}" srcOrd="1" destOrd="0" presId="urn:microsoft.com/office/officeart/2005/8/layout/radial5"/>
    <dgm:cxn modelId="{9DFF7AEC-71A8-44E5-AE44-35354CCC9135}" srcId="{7CD0C5E6-5EF2-4F8D-B065-B676399FD675}" destId="{4CE6629B-32E9-4A82-A56E-B0F0ACEE58AD}" srcOrd="2" destOrd="0" parTransId="{AD828727-C81E-4825-9219-CF9C6C0FE934}" sibTransId="{9086DCE9-3E16-4131-A34D-15F56AE4C2D8}"/>
    <dgm:cxn modelId="{AE73D282-DBB5-4969-B661-90EC26765D80}" type="presOf" srcId="{AD828727-C81E-4825-9219-CF9C6C0FE934}" destId="{B6455EEE-3356-4016-BD63-1DB9A73EC775}" srcOrd="0" destOrd="0" presId="urn:microsoft.com/office/officeart/2005/8/layout/radial5"/>
    <dgm:cxn modelId="{BBA1072D-8B36-44BA-8CB6-A6A051F66E22}" type="presOf" srcId="{1CE6019E-FDBC-4D21-ADAE-20B94F762482}" destId="{0644CEBB-4D87-4489-AC64-28F37554305A}" srcOrd="0" destOrd="0" presId="urn:microsoft.com/office/officeart/2005/8/layout/radial5"/>
    <dgm:cxn modelId="{B8F83538-9D97-4C8F-BE84-C456B6FF0D0C}" type="presOf" srcId="{8C27563A-CC2A-4903-817F-369AD2ED9E71}" destId="{D4914536-ECB0-4980-A9EA-C8827629D84E}" srcOrd="0" destOrd="0" presId="urn:microsoft.com/office/officeart/2005/8/layout/radial5"/>
    <dgm:cxn modelId="{EB6DB000-6DD4-4B7F-BCD2-F2F5EFE2DAD7}" type="presOf" srcId="{5FC2697C-84C3-455F-92A4-2B66DAAD6826}" destId="{872632DF-48F4-4255-8410-022C5DBA7E5E}" srcOrd="0" destOrd="0" presId="urn:microsoft.com/office/officeart/2005/8/layout/radial5"/>
    <dgm:cxn modelId="{99089A6E-662F-47A2-B1B6-9CD7B6D9F83C}" type="presOf" srcId="{9EA31D70-4DCD-4331-8C12-A8AC62AEA3DC}" destId="{3FB71C42-E2F2-4236-AB3F-D1388A7ABF1A}" srcOrd="0" destOrd="0" presId="urn:microsoft.com/office/officeart/2005/8/layout/radial5"/>
    <dgm:cxn modelId="{BA7FB7CC-A83D-480B-9738-7BF74B4673AC}" srcId="{9EA31D70-4DCD-4331-8C12-A8AC62AEA3DC}" destId="{7CD0C5E6-5EF2-4F8D-B065-B676399FD675}" srcOrd="0" destOrd="0" parTransId="{CE08F6C0-AF69-4BBD-B67D-838931A52906}" sibTransId="{8262E95E-AED1-4225-A1E7-ED80F21BFF09}"/>
    <dgm:cxn modelId="{D654ED86-2F36-4FBB-9984-905EA952E2D1}" type="presOf" srcId="{4CE6629B-32E9-4A82-A56E-B0F0ACEE58AD}" destId="{26824046-D02D-404E-BACA-22EA9DF38B89}" srcOrd="0" destOrd="0" presId="urn:microsoft.com/office/officeart/2005/8/layout/radial5"/>
    <dgm:cxn modelId="{86FF8075-E348-4C3E-AAA9-B5E65A895FB4}" srcId="{7CD0C5E6-5EF2-4F8D-B065-B676399FD675}" destId="{1CE6019E-FDBC-4D21-ADAE-20B94F762482}" srcOrd="0" destOrd="0" parTransId="{5FC2697C-84C3-455F-92A4-2B66DAAD6826}" sibTransId="{FD880624-682F-406D-94DE-0B9297BCB0A7}"/>
    <dgm:cxn modelId="{56A19A41-23AC-4339-8025-00EF1885A230}" type="presOf" srcId="{5FC2697C-84C3-455F-92A4-2B66DAAD6826}" destId="{B689DC03-EFD3-430F-B351-14F8390CBB4A}" srcOrd="1" destOrd="0" presId="urn:microsoft.com/office/officeart/2005/8/layout/radial5"/>
    <dgm:cxn modelId="{09EAB3C2-EBFD-4A88-A12F-9F909AF16F09}" type="presOf" srcId="{56435434-E955-4EB8-921E-A0471194EEC0}" destId="{1E3E0B41-561B-405E-B33F-EBB7732E0C36}" srcOrd="0" destOrd="0" presId="urn:microsoft.com/office/officeart/2005/8/layout/radial5"/>
    <dgm:cxn modelId="{603201C0-51AA-4BC9-AC29-FC3B925246F4}" type="presParOf" srcId="{3FB71C42-E2F2-4236-AB3F-D1388A7ABF1A}" destId="{F492729E-0A8D-48F1-A391-C05F44F5E9D8}" srcOrd="0" destOrd="0" presId="urn:microsoft.com/office/officeart/2005/8/layout/radial5"/>
    <dgm:cxn modelId="{B867D5AF-8ADA-4CFB-A0CB-5398E19FFC0B}" type="presParOf" srcId="{3FB71C42-E2F2-4236-AB3F-D1388A7ABF1A}" destId="{872632DF-48F4-4255-8410-022C5DBA7E5E}" srcOrd="1" destOrd="0" presId="urn:microsoft.com/office/officeart/2005/8/layout/radial5"/>
    <dgm:cxn modelId="{0E64DF12-7997-4EE8-B1CA-6412EE71C1D9}" type="presParOf" srcId="{872632DF-48F4-4255-8410-022C5DBA7E5E}" destId="{B689DC03-EFD3-430F-B351-14F8390CBB4A}" srcOrd="0" destOrd="0" presId="urn:microsoft.com/office/officeart/2005/8/layout/radial5"/>
    <dgm:cxn modelId="{A6A1D68C-1213-4A29-9C63-124ADC7A910C}" type="presParOf" srcId="{3FB71C42-E2F2-4236-AB3F-D1388A7ABF1A}" destId="{0644CEBB-4D87-4489-AC64-28F37554305A}" srcOrd="2" destOrd="0" presId="urn:microsoft.com/office/officeart/2005/8/layout/radial5"/>
    <dgm:cxn modelId="{6DF489FB-5706-4B33-B8ED-F29376E0B081}" type="presParOf" srcId="{3FB71C42-E2F2-4236-AB3F-D1388A7ABF1A}" destId="{1E3E0B41-561B-405E-B33F-EBB7732E0C36}" srcOrd="3" destOrd="0" presId="urn:microsoft.com/office/officeart/2005/8/layout/radial5"/>
    <dgm:cxn modelId="{B60BC23A-C553-42B1-9492-6B860E61233D}" type="presParOf" srcId="{1E3E0B41-561B-405E-B33F-EBB7732E0C36}" destId="{360EF395-2F86-4F87-A0F8-80205EBCCFAB}" srcOrd="0" destOrd="0" presId="urn:microsoft.com/office/officeart/2005/8/layout/radial5"/>
    <dgm:cxn modelId="{7BEA2C4A-7346-4A69-BEEB-75B8E83DC10F}" type="presParOf" srcId="{3FB71C42-E2F2-4236-AB3F-D1388A7ABF1A}" destId="{D4914536-ECB0-4980-A9EA-C8827629D84E}" srcOrd="4" destOrd="0" presId="urn:microsoft.com/office/officeart/2005/8/layout/radial5"/>
    <dgm:cxn modelId="{CA265701-DFC7-44FF-90DD-3FEC5312BA69}" type="presParOf" srcId="{3FB71C42-E2F2-4236-AB3F-D1388A7ABF1A}" destId="{B6455EEE-3356-4016-BD63-1DB9A73EC775}" srcOrd="5" destOrd="0" presId="urn:microsoft.com/office/officeart/2005/8/layout/radial5"/>
    <dgm:cxn modelId="{B5EA235B-FF40-4351-A430-C5803B442BE6}" type="presParOf" srcId="{B6455EEE-3356-4016-BD63-1DB9A73EC775}" destId="{80BD164F-9539-4E62-B91E-3E7B051297FF}" srcOrd="0" destOrd="0" presId="urn:microsoft.com/office/officeart/2005/8/layout/radial5"/>
    <dgm:cxn modelId="{CDA6FEDC-6A96-4F32-923C-617705AC7756}" type="presParOf" srcId="{3FB71C42-E2F2-4236-AB3F-D1388A7ABF1A}" destId="{26824046-D02D-404E-BACA-22EA9DF38B89}" srcOrd="6" destOrd="0" presId="urn:microsoft.com/office/officeart/2005/8/layout/radial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D8968F-EFB4-48A7-AE5C-B6621D270465}" type="datetimeFigureOut">
              <a:rPr lang="ru-RU" smtClean="0"/>
              <a:pPr/>
              <a:t>23.03.2011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2B9082-96B0-49BF-ADBB-DACEA1572C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B9082-96B0-49BF-ADBB-DACEA1572C3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FDCD1-0E32-43EE-81EC-BECFBBE5E483}" type="datetimeFigureOut">
              <a:rPr lang="ru-RU" smtClean="0"/>
              <a:pPr/>
              <a:t>23.03.2011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D393-14EB-4FFA-8FF9-2121CB5B6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FDCD1-0E32-43EE-81EC-BECFBBE5E483}" type="datetimeFigureOut">
              <a:rPr lang="ru-RU" smtClean="0"/>
              <a:pPr/>
              <a:t>23.03.2011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D393-14EB-4FFA-8FF9-2121CB5B6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FDCD1-0E32-43EE-81EC-BECFBBE5E483}" type="datetimeFigureOut">
              <a:rPr lang="ru-RU" smtClean="0"/>
              <a:pPr/>
              <a:t>23.03.2011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D393-14EB-4FFA-8FF9-2121CB5B6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FDCD1-0E32-43EE-81EC-BECFBBE5E483}" type="datetimeFigureOut">
              <a:rPr lang="ru-RU" smtClean="0"/>
              <a:pPr/>
              <a:t>23.03.2011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D393-14EB-4FFA-8FF9-2121CB5B6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FDCD1-0E32-43EE-81EC-BECFBBE5E483}" type="datetimeFigureOut">
              <a:rPr lang="ru-RU" smtClean="0"/>
              <a:pPr/>
              <a:t>23.03.2011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D393-14EB-4FFA-8FF9-2121CB5B6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FDCD1-0E32-43EE-81EC-BECFBBE5E483}" type="datetimeFigureOut">
              <a:rPr lang="ru-RU" smtClean="0"/>
              <a:pPr/>
              <a:t>23.03.2011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D393-14EB-4FFA-8FF9-2121CB5B6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FDCD1-0E32-43EE-81EC-BECFBBE5E483}" type="datetimeFigureOut">
              <a:rPr lang="ru-RU" smtClean="0"/>
              <a:pPr/>
              <a:t>23.03.2011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D393-14EB-4FFA-8FF9-2121CB5B6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FDCD1-0E32-43EE-81EC-BECFBBE5E483}" type="datetimeFigureOut">
              <a:rPr lang="ru-RU" smtClean="0"/>
              <a:pPr/>
              <a:t>23.03.2011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D393-14EB-4FFA-8FF9-2121CB5B6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FDCD1-0E32-43EE-81EC-BECFBBE5E483}" type="datetimeFigureOut">
              <a:rPr lang="ru-RU" smtClean="0"/>
              <a:pPr/>
              <a:t>23.03.2011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D393-14EB-4FFA-8FF9-2121CB5B6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FDCD1-0E32-43EE-81EC-BECFBBE5E483}" type="datetimeFigureOut">
              <a:rPr lang="ru-RU" smtClean="0"/>
              <a:pPr/>
              <a:t>23.03.2011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D393-14EB-4FFA-8FF9-2121CB5B6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FDCD1-0E32-43EE-81EC-BECFBBE5E483}" type="datetimeFigureOut">
              <a:rPr lang="ru-RU" smtClean="0"/>
              <a:pPr/>
              <a:t>23.03.2011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FD393-14EB-4FFA-8FF9-2121CB5B6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FDCD1-0E32-43EE-81EC-BECFBBE5E483}" type="datetimeFigureOut">
              <a:rPr lang="ru-RU" smtClean="0"/>
              <a:pPr/>
              <a:t>23.03.2011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FD393-14EB-4FFA-8FF9-2121CB5B6F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3399"/>
            </a:solidFill>
            <a:miter lim="800000"/>
          </a:ln>
          <a:effectLst>
            <a:glow rad="101600">
              <a:srgbClr val="FF3399">
                <a:alpha val="60000"/>
              </a:srgbClr>
            </a:glow>
            <a:outerShdw blurRad="254000" algn="tl" rotWithShape="0">
              <a:srgbClr val="000000">
                <a:alpha val="43000"/>
              </a:srgbClr>
            </a:outerShdw>
            <a:softEdge rad="635000"/>
          </a:effectLst>
        </p:spPr>
      </p:pic>
      <p:sp>
        <p:nvSpPr>
          <p:cNvPr id="6" name="TextBox 5"/>
          <p:cNvSpPr txBox="1"/>
          <p:nvPr/>
        </p:nvSpPr>
        <p:spPr>
          <a:xfrm>
            <a:off x="2857488" y="5072074"/>
            <a:ext cx="5857916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Гимназия №1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 информатики: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Кондакова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Л.В.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Липецк 2011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 класс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 rot="20146784">
            <a:off x="743636" y="1424006"/>
            <a:ext cx="7674182" cy="3048655"/>
          </a:xfrm>
          <a:prstGeom prst="snip2Diag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50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76200">
            <a:solidFill>
              <a:schemeClr val="accent6">
                <a:lumMod val="75000"/>
              </a:schemeClr>
            </a:solidFill>
          </a:ln>
          <a:effectLst>
            <a:softEdge rad="127000"/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Виды моделей </a:t>
            </a:r>
          </a:p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баз данных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3399"/>
            </a:solidFill>
            <a:miter lim="800000"/>
          </a:ln>
          <a:effectLst>
            <a:glow rad="101600">
              <a:srgbClr val="FF3399">
                <a:alpha val="60000"/>
              </a:srgbClr>
            </a:glow>
            <a:outerShdw blurRad="254000" algn="tl" rotWithShape="0">
              <a:srgbClr val="000000">
                <a:alpha val="43000"/>
              </a:srgbClr>
            </a:outerShdw>
            <a:softEdge rad="635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035" y="428604"/>
            <a:ext cx="47728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cap="none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Задания:</a:t>
            </a:r>
            <a:endParaRPr lang="ru-RU" sz="5400" b="1" cap="none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714488"/>
            <a:ext cx="7858180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2800" dirty="0" smtClean="0"/>
              <a:t>Составить реляционную модель собственной записной книжки, в которой хранятся сведения о ваших друзьях и знакомых.</a:t>
            </a:r>
          </a:p>
          <a:p>
            <a:pPr marL="342900" indent="-342900" algn="just">
              <a:buAutoNum type="arabicPeriod"/>
            </a:pPr>
            <a:r>
              <a:rPr lang="ru-RU" sz="2800" dirty="0" smtClean="0"/>
              <a:t>Составить реляционную модель табеля успеваемости учеником вашего класса.</a:t>
            </a: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857628"/>
            <a:ext cx="4105275" cy="28193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3399"/>
            </a:solidFill>
            <a:miter lim="800000"/>
          </a:ln>
          <a:effectLst>
            <a:glow rad="101600">
              <a:srgbClr val="FF3399">
                <a:alpha val="60000"/>
              </a:srgbClr>
            </a:glow>
            <a:outerShdw blurRad="254000" algn="tl" rotWithShape="0">
              <a:srgbClr val="000000">
                <a:alpha val="43000"/>
              </a:srgbClr>
            </a:outerShdw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595" y="642918"/>
            <a:ext cx="82868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Иерархическая модель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857364"/>
            <a:ext cx="8286808" cy="3785652"/>
          </a:xfrm>
          <a:prstGeom prst="rect">
            <a:avLst/>
          </a:prstGeom>
          <a:gradFill>
            <a:gsLst>
              <a:gs pos="0">
                <a:srgbClr val="FF99FF"/>
              </a:gs>
              <a:gs pos="50000">
                <a:srgbClr val="FF3399"/>
              </a:gs>
              <a:gs pos="80000">
                <a:srgbClr val="FF99FF">
                  <a:alpha val="50000"/>
                </a:srgbClr>
              </a:gs>
            </a:gsLst>
            <a:path path="rect">
              <a:fillToRect l="100000" t="100000"/>
            </a:path>
          </a:gradFill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Представляет собой совокупность элементов, расположенных в порядке их подчинения от большего к частному и образующих перевернутое дерево (граф).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Данная модель характеризуется такими параметрами, как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уровни, узлы, связи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Принцип работы модели таков, что </a:t>
            </a:r>
            <a:r>
              <a:rPr lang="ru-RU" sz="2400" i="1" u="sng" dirty="0" smtClean="0">
                <a:latin typeface="Times New Roman" pitchFamily="18" charset="0"/>
                <a:cs typeface="Times New Roman" pitchFamily="18" charset="0"/>
              </a:rPr>
              <a:t>несколько узлов более низкого уровня соединяются при помощи связи с одним узлом более высокого уровня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Узел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информационная модель элемента, находящегося на данном уровне иерархии.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3399"/>
            </a:solidFill>
            <a:miter lim="800000"/>
          </a:ln>
          <a:effectLst>
            <a:glow rad="101600">
              <a:srgbClr val="FF3399">
                <a:alpha val="60000"/>
              </a:srgbClr>
            </a:glow>
            <a:outerShdw blurRad="254000" algn="tl" rotWithShape="0">
              <a:srgbClr val="000000">
                <a:alpha val="43000"/>
              </a:srgbClr>
            </a:outerShdw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14283" y="571480"/>
            <a:ext cx="871543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Пример иерархической модели «Школа»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20" y="1357298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Уровень 1                                                                     Школа</a:t>
            </a:r>
            <a:endParaRPr lang="ru-RU" b="1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5143504" y="185736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071670" y="2071678"/>
            <a:ext cx="564360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5179223" y="1964521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1929588" y="2213760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4644232" y="2213760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7573190" y="2213760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85720" y="2428868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Уровень 2          Первые классы              Вторые классы                          Третьи классы</a:t>
            </a:r>
            <a:endParaRPr lang="ru-RU" b="1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>
            <a:off x="2107389" y="2821777"/>
            <a:ext cx="571504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2536017" y="2750339"/>
            <a:ext cx="571504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4393405" y="2821777"/>
            <a:ext cx="571504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7179487" y="2821777"/>
            <a:ext cx="571504" cy="357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6200000" flipH="1">
            <a:off x="4822033" y="2750339"/>
            <a:ext cx="571504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6200000" flipH="1">
            <a:off x="7608115" y="2750339"/>
            <a:ext cx="571504" cy="5000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85720" y="3357562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+mj-lt"/>
                <a:cs typeface="Times New Roman" pitchFamily="18" charset="0"/>
              </a:rPr>
              <a:t>Уровень 3         1 «А»        1 «Б»                2 «А»       2 «Б»                          3 «А»        3 «Б»</a:t>
            </a:r>
            <a:endParaRPr lang="ru-RU" b="1" dirty="0">
              <a:latin typeface="+mj-lt"/>
              <a:cs typeface="Times New Roman" pitchFamily="18" charset="0"/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rot="5400000">
            <a:off x="1250133" y="4321975"/>
            <a:ext cx="135732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6200000" flipH="1">
            <a:off x="1857356" y="3786190"/>
            <a:ext cx="1357322" cy="10715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2000232" y="3643314"/>
            <a:ext cx="2428892" cy="13573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57158" y="5072074"/>
            <a:ext cx="8358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Уровень 4     Отдельные ученики разных классов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3399"/>
            </a:solidFill>
            <a:miter lim="800000"/>
          </a:ln>
          <a:effectLst>
            <a:glow rad="101600">
              <a:srgbClr val="FF3399">
                <a:alpha val="60000"/>
              </a:srgbClr>
            </a:glow>
            <a:outerShdw blurRad="254000" algn="tl" rotWithShape="0">
              <a:srgbClr val="000000">
                <a:alpha val="43000"/>
              </a:srgbClr>
            </a:outerShdw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5720" y="357166"/>
            <a:ext cx="857255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Свойства иерархической модели базы данных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2071678"/>
            <a:ext cx="8143932" cy="2677656"/>
          </a:xfrm>
          <a:prstGeom prst="rect">
            <a:avLst/>
          </a:prstGeom>
          <a:gradFill>
            <a:gsLst>
              <a:gs pos="0">
                <a:srgbClr val="FF99FF"/>
              </a:gs>
              <a:gs pos="50000">
                <a:srgbClr val="FF3399"/>
              </a:gs>
              <a:gs pos="80000">
                <a:srgbClr val="FF99FF">
                  <a:alpha val="50000"/>
                </a:srgbClr>
              </a:gs>
            </a:gsLst>
            <a:path path="rect">
              <a:fillToRect l="100000" t="100000"/>
            </a:path>
          </a:gradFill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Несколько узлов низшего уровня связано только с одним узлом высшего уровня;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Иерархическое дерево имеет только одну вершину (корень), не подчиненный никакой другой вершине;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Каждый узел имеет свое имя (идентификатор);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4687542"/>
            <a:ext cx="3528331" cy="21704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3399"/>
            </a:solidFill>
            <a:miter lim="800000"/>
          </a:ln>
          <a:effectLst>
            <a:glow rad="101600">
              <a:srgbClr val="FF3399">
                <a:alpha val="60000"/>
              </a:srgbClr>
            </a:glow>
            <a:outerShdw blurRad="254000" algn="tl" rotWithShape="0">
              <a:srgbClr val="000000">
                <a:alpha val="43000"/>
              </a:srgbClr>
            </a:outerShdw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28597" y="285728"/>
            <a:ext cx="48475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857364"/>
            <a:ext cx="8072494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Опишите более подробно параметры каждого узла в иерархической модели «Школа»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786058"/>
            <a:ext cx="4519624" cy="36216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3399"/>
            </a:solidFill>
            <a:miter lim="800000"/>
          </a:ln>
          <a:effectLst>
            <a:glow rad="101600">
              <a:srgbClr val="FF3399">
                <a:alpha val="60000"/>
              </a:srgbClr>
            </a:glow>
            <a:outerShdw blurRad="254000" algn="tl" rotWithShape="0">
              <a:srgbClr val="000000">
                <a:alpha val="43000"/>
              </a:srgbClr>
            </a:outerShdw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7159" y="500042"/>
            <a:ext cx="84296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Пример сетевой модели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1428736"/>
            <a:ext cx="3500462" cy="85725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Педагогический коллектив</a:t>
            </a:r>
            <a:endParaRPr lang="ru-RU" sz="2400" dirty="0"/>
          </a:p>
        </p:txBody>
      </p:sp>
      <p:cxnSp>
        <p:nvCxnSpPr>
          <p:cNvPr id="9" name="Прямая со стрелкой 8"/>
          <p:cNvCxnSpPr>
            <a:stCxn id="7" idx="2"/>
          </p:cNvCxnSpPr>
          <p:nvPr/>
        </p:nvCxnSpPr>
        <p:spPr>
          <a:xfrm rot="5400000">
            <a:off x="4375546" y="1482315"/>
            <a:ext cx="928694" cy="25360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7" idx="2"/>
          </p:cNvCxnSpPr>
          <p:nvPr/>
        </p:nvCxnSpPr>
        <p:spPr>
          <a:xfrm rot="16200000" flipH="1">
            <a:off x="5661429" y="2732479"/>
            <a:ext cx="928694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7" idx="2"/>
          </p:cNvCxnSpPr>
          <p:nvPr/>
        </p:nvCxnSpPr>
        <p:spPr>
          <a:xfrm rot="16200000" flipH="1">
            <a:off x="6697280" y="1696628"/>
            <a:ext cx="928694" cy="21074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2071670" y="3286124"/>
            <a:ext cx="2714644" cy="114300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Математик</a:t>
            </a:r>
          </a:p>
          <a:p>
            <a:pPr algn="ctr"/>
            <a:r>
              <a:rPr lang="ru-RU" sz="2400" dirty="0" smtClean="0"/>
              <a:t>Иванова Елена  Викторовна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072066" y="3286124"/>
            <a:ext cx="2071702" cy="114300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Информатик</a:t>
            </a:r>
          </a:p>
          <a:p>
            <a:pPr algn="ctr"/>
            <a:r>
              <a:rPr lang="ru-RU" sz="2000" dirty="0" err="1" smtClean="0"/>
              <a:t>Кондакова</a:t>
            </a:r>
            <a:r>
              <a:rPr lang="ru-RU" sz="2000" dirty="0" smtClean="0"/>
              <a:t> Людмила Вячеславовна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358082" y="3286124"/>
            <a:ext cx="1571604" cy="114300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Историк</a:t>
            </a:r>
          </a:p>
          <a:p>
            <a:pPr algn="ctr"/>
            <a:r>
              <a:rPr lang="ru-RU" sz="2000" dirty="0" smtClean="0"/>
              <a:t>Волков Михаил Алексеевич</a:t>
            </a:r>
            <a:endParaRPr lang="ru-RU" sz="20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071538" y="4857760"/>
            <a:ext cx="2357454" cy="121444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9 «А» </a:t>
            </a:r>
          </a:p>
          <a:p>
            <a:pPr algn="ctr"/>
            <a:r>
              <a:rPr lang="ru-RU" sz="2400" dirty="0" smtClean="0"/>
              <a:t>Петрова </a:t>
            </a:r>
          </a:p>
          <a:p>
            <a:pPr algn="ctr"/>
            <a:r>
              <a:rPr lang="ru-RU" sz="2400" dirty="0" smtClean="0"/>
              <a:t>Светлана</a:t>
            </a:r>
            <a:endParaRPr lang="ru-RU" sz="24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857620" y="4857760"/>
            <a:ext cx="2357454" cy="121444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9 «В»</a:t>
            </a:r>
          </a:p>
          <a:p>
            <a:pPr algn="ctr"/>
            <a:r>
              <a:rPr lang="ru-RU" sz="2400" dirty="0" smtClean="0"/>
              <a:t>Маркова Марина</a:t>
            </a:r>
            <a:endParaRPr lang="ru-RU" sz="2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786546" y="4857760"/>
            <a:ext cx="2357454" cy="121444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9 «Г»</a:t>
            </a:r>
          </a:p>
          <a:p>
            <a:pPr algn="ctr"/>
            <a:r>
              <a:rPr lang="ru-RU" sz="2400" dirty="0" smtClean="0"/>
              <a:t>Рыбин Александр</a:t>
            </a:r>
            <a:endParaRPr lang="ru-RU" sz="2400" dirty="0"/>
          </a:p>
        </p:txBody>
      </p:sp>
      <p:cxnSp>
        <p:nvCxnSpPr>
          <p:cNvPr id="21" name="Прямая со стрелкой 20"/>
          <p:cNvCxnSpPr>
            <a:stCxn id="14" idx="2"/>
          </p:cNvCxnSpPr>
          <p:nvPr/>
        </p:nvCxnSpPr>
        <p:spPr>
          <a:xfrm rot="5400000">
            <a:off x="2643174" y="4000504"/>
            <a:ext cx="357190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4" idx="2"/>
            <a:endCxn id="18" idx="0"/>
          </p:cNvCxnSpPr>
          <p:nvPr/>
        </p:nvCxnSpPr>
        <p:spPr>
          <a:xfrm rot="16200000" flipH="1">
            <a:off x="4018355" y="3839768"/>
            <a:ext cx="428628" cy="1607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14" idx="2"/>
          </p:cNvCxnSpPr>
          <p:nvPr/>
        </p:nvCxnSpPr>
        <p:spPr>
          <a:xfrm rot="16200000" flipH="1">
            <a:off x="5572132" y="2285992"/>
            <a:ext cx="357190" cy="46434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16" idx="2"/>
          </p:cNvCxnSpPr>
          <p:nvPr/>
        </p:nvCxnSpPr>
        <p:spPr>
          <a:xfrm rot="5400000">
            <a:off x="6715132" y="3357570"/>
            <a:ext cx="357190" cy="2500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5" idx="2"/>
          </p:cNvCxnSpPr>
          <p:nvPr/>
        </p:nvCxnSpPr>
        <p:spPr>
          <a:xfrm rot="5400000">
            <a:off x="4304108" y="2982513"/>
            <a:ext cx="357190" cy="32504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5" idx="2"/>
          </p:cNvCxnSpPr>
          <p:nvPr/>
        </p:nvCxnSpPr>
        <p:spPr>
          <a:xfrm rot="16200000" flipH="1">
            <a:off x="7197346" y="3339702"/>
            <a:ext cx="357190" cy="25360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3399"/>
            </a:solidFill>
            <a:miter lim="800000"/>
          </a:ln>
          <a:effectLst>
            <a:glow rad="101600">
              <a:srgbClr val="FF3399">
                <a:alpha val="60000"/>
              </a:srgbClr>
            </a:glow>
            <a:outerShdw blurRad="254000" algn="tl" rotWithShape="0">
              <a:srgbClr val="000000">
                <a:alpha val="43000"/>
              </a:srgbClr>
            </a:outerShdw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319877" y="642918"/>
            <a:ext cx="50752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Сетевая модель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857364"/>
            <a:ext cx="8143932" cy="2246769"/>
          </a:xfrm>
          <a:prstGeom prst="rect">
            <a:avLst/>
          </a:prstGeom>
          <a:gradFill>
            <a:gsLst>
              <a:gs pos="0">
                <a:srgbClr val="FF99FF"/>
              </a:gs>
              <a:gs pos="50000">
                <a:srgbClr val="FF3399"/>
              </a:gs>
              <a:gs pos="80000">
                <a:srgbClr val="FF99FF">
                  <a:alpha val="50000"/>
                </a:srgbClr>
              </a:gs>
            </a:gsLst>
            <a:path path="rect">
              <a:fillToRect l="100000" t="100000"/>
            </a:path>
          </a:gradFill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	Похожа на иерархическую. Она имеет те же основные составляющие (узел, уровень, связь), однако характер их отношений принципиально иной. В сетевой модели принята свободная связь между элементами разных уровней. 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4000504"/>
            <a:ext cx="4572000" cy="26902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3399"/>
            </a:solidFill>
            <a:miter lim="800000"/>
          </a:ln>
          <a:effectLst>
            <a:glow rad="101600">
              <a:srgbClr val="FF3399">
                <a:alpha val="60000"/>
              </a:srgbClr>
            </a:glow>
            <a:outerShdw blurRad="254000" algn="tl" rotWithShape="0">
              <a:srgbClr val="000000">
                <a:alpha val="43000"/>
              </a:srgbClr>
            </a:outerShdw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785786" y="285728"/>
            <a:ext cx="768853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Подведение итогов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1285860"/>
            <a:ext cx="492912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Вопросы: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2000240"/>
            <a:ext cx="8501122" cy="35394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ctr">
              <a:buAutoNum type="arabicPeriod"/>
            </a:pPr>
            <a:r>
              <a:rPr lang="ru-RU" sz="3200" dirty="0" smtClean="0"/>
              <a:t>Назовите виды моделей баз данных.</a:t>
            </a:r>
          </a:p>
          <a:p>
            <a:pPr marL="342900" indent="-342900" algn="ctr">
              <a:buAutoNum type="arabicPeriod"/>
            </a:pPr>
            <a:r>
              <a:rPr lang="ru-RU" sz="3200" dirty="0" smtClean="0"/>
              <a:t>Какими параметрами характеризуется реляционная база данных?</a:t>
            </a:r>
          </a:p>
          <a:p>
            <a:pPr marL="342900" indent="-342900" algn="ctr">
              <a:buAutoNum type="arabicPeriod"/>
            </a:pPr>
            <a:r>
              <a:rPr lang="ru-RU" sz="3200" dirty="0" smtClean="0"/>
              <a:t>Какими параметрами характеризуется иерархическая модель базы данных?</a:t>
            </a:r>
          </a:p>
          <a:p>
            <a:pPr marL="342900" indent="-342900" algn="ctr">
              <a:buAutoNum type="arabicPeriod"/>
            </a:pPr>
            <a:r>
              <a:rPr lang="ru-RU" sz="3200" dirty="0" smtClean="0"/>
              <a:t>Чем отличается иерархическая модель от сетевой?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3399"/>
            </a:solidFill>
            <a:miter lim="800000"/>
          </a:ln>
          <a:effectLst>
            <a:glow rad="101600">
              <a:srgbClr val="FF3399">
                <a:alpha val="60000"/>
              </a:srgbClr>
            </a:glow>
            <a:outerShdw blurRad="254000" algn="tl" rotWithShape="0">
              <a:srgbClr val="000000">
                <a:alpha val="43000"/>
              </a:srgbClr>
            </a:outerShdw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00034" y="857232"/>
            <a:ext cx="331897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Д/З: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1785926"/>
            <a:ext cx="7929618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Создайте на листе бумаги базу данных, которая описывала бы административное устройство какого-либо предприятия или фирмы. Какую модель базы данных лучше применить в этом случае?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571876"/>
            <a:ext cx="4714879" cy="30348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3399"/>
            </a:solidFill>
            <a:miter lim="800000"/>
          </a:ln>
          <a:effectLst>
            <a:glow rad="101600">
              <a:srgbClr val="FF3399">
                <a:alpha val="60000"/>
              </a:srgbClr>
            </a:glow>
            <a:outerShdw blurRad="254000" algn="tl" rotWithShape="0">
              <a:srgbClr val="000000">
                <a:alpha val="43000"/>
              </a:srgbClr>
            </a:outerShdw>
            <a:softEdge rad="635000"/>
          </a:effectLst>
        </p:spPr>
      </p:pic>
      <p:sp>
        <p:nvSpPr>
          <p:cNvPr id="6" name="TextBox 5"/>
          <p:cNvSpPr txBox="1"/>
          <p:nvPr/>
        </p:nvSpPr>
        <p:spPr>
          <a:xfrm>
            <a:off x="2857488" y="5072074"/>
            <a:ext cx="5857916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Гимназия №1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 информатики: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Кондакова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Л.В.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Липецк 2011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8 класс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с двумя вырезанными противолежащими углами 4"/>
          <p:cNvSpPr/>
          <p:nvPr/>
        </p:nvSpPr>
        <p:spPr>
          <a:xfrm rot="20146784">
            <a:off x="743636" y="1424006"/>
            <a:ext cx="7674182" cy="3048655"/>
          </a:xfrm>
          <a:prstGeom prst="snip2DiagRect">
            <a:avLst/>
          </a:prstGeom>
          <a:gradFill flip="none" rotWithShape="1">
            <a:gsLst>
              <a:gs pos="0">
                <a:schemeClr val="accent6">
                  <a:lumMod val="20000"/>
                  <a:lumOff val="80000"/>
                </a:schemeClr>
              </a:gs>
              <a:gs pos="50000">
                <a:schemeClr val="accent6">
                  <a:lumMod val="40000"/>
                  <a:lumOff val="6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76200">
            <a:solidFill>
              <a:schemeClr val="accent6">
                <a:lumMod val="75000"/>
              </a:schemeClr>
            </a:solidFill>
          </a:ln>
          <a:effectLst>
            <a:softEdge rad="127000"/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Виды моделей </a:t>
            </a:r>
          </a:p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баз данных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3399"/>
            </a:solidFill>
            <a:miter lim="800000"/>
          </a:ln>
          <a:effectLst>
            <a:glow rad="101600">
              <a:srgbClr val="FF3399">
                <a:alpha val="60000"/>
              </a:srgbClr>
            </a:glow>
            <a:outerShdw blurRad="254000" algn="tl" rotWithShape="0">
              <a:srgbClr val="000000">
                <a:alpha val="43000"/>
              </a:srgbClr>
            </a:outerShdw>
            <a:softEdge rad="635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71473" y="642918"/>
            <a:ext cx="369201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Цели: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1643050"/>
            <a:ext cx="8143932" cy="45243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3600" i="1" dirty="0" smtClean="0"/>
              <a:t>Узнать основные понятия: Системы Управления Базами Данных (СУБД); </a:t>
            </a:r>
            <a:r>
              <a:rPr lang="ru-RU" sz="3600" i="1" smtClean="0"/>
              <a:t>классификация </a:t>
            </a:r>
            <a:r>
              <a:rPr lang="ru-RU" sz="3600" i="1" smtClean="0"/>
              <a:t>баз </a:t>
            </a:r>
            <a:r>
              <a:rPr lang="ru-RU" sz="3600" i="1" dirty="0" smtClean="0"/>
              <a:t>данных; способы создания компьютерной базы данных;</a:t>
            </a:r>
          </a:p>
          <a:p>
            <a:pPr marL="342900" indent="-342900" algn="just">
              <a:buAutoNum type="arabicPeriod"/>
            </a:pPr>
            <a:r>
              <a:rPr lang="ru-RU" sz="3600" i="1" dirty="0" smtClean="0"/>
              <a:t>Узнать все модели баз данных;</a:t>
            </a:r>
          </a:p>
          <a:p>
            <a:pPr marL="342900" indent="-342900" algn="just">
              <a:buAutoNum type="arabicPeriod"/>
            </a:pPr>
            <a:r>
              <a:rPr lang="ru-RU" sz="3600" i="1" dirty="0" smtClean="0"/>
              <a:t>Отличать типы баз данных друг от друга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3399"/>
            </a:solidFill>
            <a:miter lim="800000"/>
          </a:ln>
          <a:effectLst>
            <a:glow rad="101600">
              <a:srgbClr val="FF3399">
                <a:alpha val="60000"/>
              </a:srgbClr>
            </a:glow>
            <a:outerShdw blurRad="254000" algn="tl" rotWithShape="0">
              <a:srgbClr val="000000">
                <a:alpha val="43000"/>
              </a:srgbClr>
            </a:outerShdw>
            <a:softEdge rad="635000"/>
          </a:effectLst>
        </p:spPr>
      </p:pic>
      <p:graphicFrame>
        <p:nvGraphicFramePr>
          <p:cNvPr id="5" name="Схема 4"/>
          <p:cNvGraphicFramePr/>
          <p:nvPr/>
        </p:nvGraphicFramePr>
        <p:xfrm>
          <a:off x="642910" y="357166"/>
          <a:ext cx="8001056" cy="621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-16"/>
            <a:ext cx="9144000" cy="6858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3399"/>
            </a:solidFill>
            <a:miter lim="800000"/>
          </a:ln>
          <a:effectLst>
            <a:glow rad="101600">
              <a:srgbClr val="FF3399">
                <a:alpha val="60000"/>
              </a:srgbClr>
            </a:glow>
            <a:outerShdw blurRad="254000" algn="tl" rotWithShape="0">
              <a:srgbClr val="000000">
                <a:alpha val="43000"/>
              </a:srgbClr>
            </a:outerShdw>
            <a:softEdge rad="635000"/>
          </a:effectLst>
        </p:spPr>
      </p:pic>
      <p:sp>
        <p:nvSpPr>
          <p:cNvPr id="5" name="Прямоугольник 4"/>
          <p:cNvSpPr/>
          <p:nvPr/>
        </p:nvSpPr>
        <p:spPr>
          <a:xfrm rot="21049216">
            <a:off x="2492076" y="1802307"/>
            <a:ext cx="3442092" cy="1446550"/>
          </a:xfrm>
          <a:prstGeom prst="rect">
            <a:avLst/>
          </a:prstGeom>
          <a:solidFill>
            <a:srgbClr val="FFC000"/>
          </a:solidFill>
          <a:ln w="57150">
            <a:solidFill>
              <a:srgbClr val="FF99FF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СУБД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 rot="21067112">
            <a:off x="284090" y="3336582"/>
            <a:ext cx="8630023" cy="1569660"/>
          </a:xfrm>
          <a:prstGeom prst="rect">
            <a:avLst/>
          </a:prstGeom>
          <a:solidFill>
            <a:srgbClr val="FF99FF"/>
          </a:solidFill>
          <a:ln w="76200">
            <a:solidFill>
              <a:srgbClr val="FF339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омплекс программных средств для создания баз данных, хранения и поиска в них необходимой информации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3399"/>
            </a:solidFill>
            <a:miter lim="800000"/>
          </a:ln>
          <a:effectLst>
            <a:glow rad="101600">
              <a:srgbClr val="FF3399">
                <a:alpha val="60000"/>
              </a:srgbClr>
            </a:glow>
            <a:outerShdw blurRad="254000" algn="tl" rotWithShape="0">
              <a:srgbClr val="000000">
                <a:alpha val="43000"/>
              </a:srgbClr>
            </a:outerShdw>
            <a:softEdge rad="635000"/>
          </a:effectLst>
        </p:spPr>
      </p:pic>
      <p:graphicFrame>
        <p:nvGraphicFramePr>
          <p:cNvPr id="6" name="Схема 5"/>
          <p:cNvGraphicFramePr/>
          <p:nvPr/>
        </p:nvGraphicFramePr>
        <p:xfrm>
          <a:off x="500034" y="285728"/>
          <a:ext cx="8215370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3399"/>
            </a:solidFill>
            <a:miter lim="800000"/>
          </a:ln>
          <a:effectLst>
            <a:glow rad="101600">
              <a:srgbClr val="FF3399">
                <a:alpha val="60000"/>
              </a:srgbClr>
            </a:glow>
            <a:outerShdw blurRad="254000" algn="tl" rotWithShape="0">
              <a:srgbClr val="000000">
                <a:alpha val="43000"/>
              </a:srgbClr>
            </a:outerShdw>
            <a:softEdge rad="635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71473" y="642918"/>
            <a:ext cx="82868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Реляционная модель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1643050"/>
            <a:ext cx="7786742" cy="4832092"/>
          </a:xfrm>
          <a:prstGeom prst="rect">
            <a:avLst/>
          </a:prstGeom>
          <a:gradFill flip="none" rotWithShape="1">
            <a:gsLst>
              <a:gs pos="0">
                <a:srgbClr val="FF99FF"/>
              </a:gs>
              <a:gs pos="50000">
                <a:srgbClr val="FF3399"/>
              </a:gs>
              <a:gs pos="80000">
                <a:srgbClr val="FF99FF">
                  <a:alpha val="50000"/>
                </a:srgbClr>
              </a:gs>
            </a:gsLst>
            <a:path path="rect">
              <a:fillToRect l="100000" t="100000"/>
            </a:path>
            <a:tileRect r="-100000" b="-100000"/>
          </a:gradFill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Модель хранения данных построена на взаимоотношении составляющих ее частей. В простейшем случае она представляет собой двухмерный массив или двухмерную таблицу, а при создании сложных информационных моделей составит совокупность взаимосвязанных таблиц.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Каждая строка такой таблицы называется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записью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Каждый столбец в такой таблице называется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полем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3399"/>
            </a:solidFill>
            <a:miter lim="800000"/>
          </a:ln>
          <a:effectLst>
            <a:glow rad="101600">
              <a:srgbClr val="FF3399">
                <a:alpha val="60000"/>
              </a:srgbClr>
            </a:glow>
            <a:outerShdw blurRad="254000" algn="tl" rotWithShape="0">
              <a:srgbClr val="000000">
                <a:alpha val="43000"/>
              </a:srgbClr>
            </a:outerShdw>
            <a:softEdge rad="635000"/>
          </a:effectLst>
        </p:spPr>
      </p:pic>
      <p:sp>
        <p:nvSpPr>
          <p:cNvPr id="5" name="TextBox 4"/>
          <p:cNvSpPr txBox="1"/>
          <p:nvPr/>
        </p:nvSpPr>
        <p:spPr>
          <a:xfrm>
            <a:off x="500034" y="500042"/>
            <a:ext cx="8215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Создадим теперь </a:t>
            </a:r>
            <a:r>
              <a:rPr lang="ru-RU" sz="2800" b="1" i="1" dirty="0" smtClean="0"/>
              <a:t>базу данных </a:t>
            </a:r>
            <a:r>
              <a:rPr lang="ru-RU" sz="2800" dirty="0" smtClean="0"/>
              <a:t>школьников и назовем ее </a:t>
            </a:r>
            <a:r>
              <a:rPr lang="ru-RU" sz="2800" b="1" dirty="0" smtClean="0"/>
              <a:t>«Наша школа»</a:t>
            </a:r>
            <a:endParaRPr lang="ru-RU" sz="2800" b="1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283" y="1927682"/>
          <a:ext cx="8643997" cy="3790851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143007"/>
                <a:gridCol w="1071570"/>
                <a:gridCol w="1571636"/>
                <a:gridCol w="1714512"/>
                <a:gridCol w="1763138"/>
                <a:gridCol w="1380134"/>
              </a:tblGrid>
              <a:tr h="567522">
                <a:tc>
                  <a:txBody>
                    <a:bodyPr/>
                    <a:lstStyle/>
                    <a:p>
                      <a:pPr algn="ctr"/>
                      <a:r>
                        <a:rPr lang="ru-RU" sz="2000" b="0" i="0" dirty="0" smtClean="0"/>
                        <a:t>№ личного дела</a:t>
                      </a:r>
                      <a:endParaRPr lang="ru-RU" sz="20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0" i="0" dirty="0" smtClean="0"/>
                    </a:p>
                    <a:p>
                      <a:pPr algn="ctr"/>
                      <a:r>
                        <a:rPr lang="ru-RU" sz="2000" b="0" i="0" dirty="0" smtClean="0"/>
                        <a:t>Класс</a:t>
                      </a:r>
                      <a:endParaRPr lang="ru-RU" sz="20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0" i="0" dirty="0" smtClean="0"/>
                    </a:p>
                    <a:p>
                      <a:pPr algn="ctr"/>
                      <a:r>
                        <a:rPr lang="ru-RU" sz="2000" b="0" i="0" dirty="0" smtClean="0"/>
                        <a:t>Фамилия</a:t>
                      </a:r>
                      <a:endParaRPr lang="ru-RU" sz="20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0" i="0" dirty="0" smtClean="0"/>
                    </a:p>
                    <a:p>
                      <a:pPr algn="ctr"/>
                      <a:r>
                        <a:rPr lang="ru-RU" sz="2000" b="0" i="0" dirty="0" smtClean="0"/>
                        <a:t>Имя</a:t>
                      </a:r>
                      <a:endParaRPr lang="ru-RU" sz="20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000" b="0" i="0" dirty="0" smtClean="0"/>
                    </a:p>
                    <a:p>
                      <a:pPr algn="ctr"/>
                      <a:r>
                        <a:rPr lang="ru-RU" sz="2000" b="0" i="0" dirty="0" smtClean="0"/>
                        <a:t>Отчество</a:t>
                      </a:r>
                      <a:endParaRPr lang="ru-RU" sz="20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0" dirty="0" smtClean="0"/>
                        <a:t>Дата рождения</a:t>
                      </a:r>
                      <a:endParaRPr lang="ru-RU" sz="2000" b="0" i="0" dirty="0"/>
                    </a:p>
                  </a:txBody>
                  <a:tcPr/>
                </a:tc>
              </a:tr>
              <a:tr h="554283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dirty="0" smtClean="0"/>
                        <a:t>Г-18</a:t>
                      </a:r>
                      <a:endParaRPr lang="ru-RU" sz="24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dirty="0" smtClean="0"/>
                        <a:t>8</a:t>
                      </a:r>
                      <a:r>
                        <a:rPr lang="ru-RU" sz="2400" b="0" i="0" baseline="0" dirty="0" smtClean="0"/>
                        <a:t> «А»</a:t>
                      </a:r>
                      <a:endParaRPr lang="ru-RU" sz="24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Графова</a:t>
                      </a:r>
                      <a:r>
                        <a:rPr lang="ru-RU" sz="2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Евгения</a:t>
                      </a:r>
                      <a:endParaRPr lang="ru-RU" sz="2400" b="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Юрьевна</a:t>
                      </a:r>
                      <a:endParaRPr lang="ru-RU" sz="2400" b="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0" dirty="0" smtClean="0"/>
                        <a:t>14.05.1996</a:t>
                      </a:r>
                      <a:endParaRPr lang="ru-RU" sz="2000" b="0" i="0" dirty="0"/>
                    </a:p>
                  </a:txBody>
                  <a:tcPr/>
                </a:tc>
              </a:tr>
              <a:tr h="554283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dirty="0" smtClean="0"/>
                        <a:t>В-4</a:t>
                      </a:r>
                      <a:endParaRPr lang="ru-RU" sz="24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dirty="0" smtClean="0"/>
                        <a:t>9 «Г»</a:t>
                      </a:r>
                      <a:endParaRPr lang="ru-RU" sz="24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Волков</a:t>
                      </a:r>
                      <a:endParaRPr lang="ru-RU" sz="2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Владимир</a:t>
                      </a:r>
                      <a:endParaRPr lang="ru-RU" sz="2400" b="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Олегович</a:t>
                      </a:r>
                      <a:endParaRPr lang="ru-RU" sz="2400" b="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0" dirty="0" smtClean="0"/>
                        <a:t>24.06.1995</a:t>
                      </a:r>
                      <a:endParaRPr lang="ru-RU" sz="2000" b="0" i="0" dirty="0"/>
                    </a:p>
                  </a:txBody>
                  <a:tcPr/>
                </a:tc>
              </a:tr>
              <a:tr h="567879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dirty="0" smtClean="0"/>
                        <a:t>Т-21</a:t>
                      </a:r>
                      <a:endParaRPr lang="ru-RU" sz="24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dirty="0" smtClean="0"/>
                        <a:t>8 «Б»</a:t>
                      </a:r>
                      <a:endParaRPr lang="ru-RU" sz="24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Туртикова</a:t>
                      </a:r>
                      <a:endParaRPr lang="ru-RU" sz="2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Александра </a:t>
                      </a:r>
                      <a:endParaRPr lang="ru-RU" sz="2400" b="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Валерьевна</a:t>
                      </a:r>
                      <a:endParaRPr lang="ru-RU" sz="2400" b="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0" dirty="0" smtClean="0"/>
                        <a:t>12.03.1996</a:t>
                      </a:r>
                      <a:endParaRPr lang="ru-RU" sz="2000" b="0" i="0" dirty="0"/>
                    </a:p>
                  </a:txBody>
                  <a:tcPr/>
                </a:tc>
              </a:tr>
              <a:tr h="554283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dirty="0" smtClean="0"/>
                        <a:t>Ж-9</a:t>
                      </a:r>
                      <a:endParaRPr lang="ru-RU" sz="24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dirty="0" smtClean="0"/>
                        <a:t>8</a:t>
                      </a:r>
                      <a:r>
                        <a:rPr lang="ru-RU" sz="2400" b="0" i="0" baseline="0" dirty="0" smtClean="0"/>
                        <a:t> «Г»</a:t>
                      </a:r>
                      <a:endParaRPr lang="ru-RU" sz="24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Жилкин</a:t>
                      </a:r>
                      <a:endParaRPr lang="ru-RU" sz="2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Александр </a:t>
                      </a:r>
                      <a:endParaRPr lang="ru-RU" sz="2400" b="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Викторович</a:t>
                      </a:r>
                      <a:endParaRPr lang="ru-RU" sz="2400" b="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0" dirty="0" smtClean="0"/>
                        <a:t>13.07.1996</a:t>
                      </a:r>
                      <a:endParaRPr lang="ru-RU" sz="2000" b="0" i="0" dirty="0"/>
                    </a:p>
                  </a:txBody>
                  <a:tcPr/>
                </a:tc>
              </a:tr>
              <a:tr h="554283"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dirty="0" smtClean="0"/>
                        <a:t>Я-28</a:t>
                      </a:r>
                      <a:endParaRPr lang="ru-RU" sz="24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dirty="0" smtClean="0"/>
                        <a:t>10 «В»</a:t>
                      </a:r>
                      <a:endParaRPr lang="ru-RU" sz="24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Янович</a:t>
                      </a:r>
                      <a:endParaRPr lang="ru-RU" sz="2400" b="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Вадим</a:t>
                      </a:r>
                      <a:endParaRPr lang="ru-RU" sz="2400" b="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Сергеевич</a:t>
                      </a:r>
                      <a:endParaRPr lang="ru-RU" sz="2400" b="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i="0" dirty="0" smtClean="0"/>
                        <a:t>11.05.1994</a:t>
                      </a:r>
                      <a:endParaRPr lang="ru-RU" sz="2000" b="0" i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3399"/>
            </a:solidFill>
            <a:miter lim="800000"/>
          </a:ln>
          <a:effectLst>
            <a:glow rad="101600">
              <a:srgbClr val="FF3399">
                <a:alpha val="60000"/>
              </a:srgbClr>
            </a:glow>
            <a:outerShdw blurRad="254000" algn="tl" rotWithShape="0">
              <a:srgbClr val="000000">
                <a:alpha val="43000"/>
              </a:srgbClr>
            </a:outerShdw>
            <a:softEdge rad="635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597" y="214290"/>
            <a:ext cx="807249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Свойства реляционной модели базы данных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2357430"/>
            <a:ext cx="7643866" cy="3046988"/>
          </a:xfrm>
          <a:prstGeom prst="rect">
            <a:avLst/>
          </a:prstGeom>
          <a:gradFill>
            <a:gsLst>
              <a:gs pos="0">
                <a:srgbClr val="FF99FF"/>
              </a:gs>
              <a:gs pos="50000">
                <a:srgbClr val="FF3399"/>
              </a:gs>
              <a:gs pos="80000">
                <a:srgbClr val="FF99FF">
                  <a:alpha val="50000"/>
                </a:srgbClr>
              </a:gs>
            </a:gsLst>
            <a:path path="rect">
              <a:fillToRect l="100000" t="100000"/>
            </a:path>
          </a:gradFill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dirty="0" smtClean="0"/>
              <a:t>Каждый элемент таблицы – один элемент данных;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Все столбцы в  таблице являются однородными, то есть имеют один тип (числа, текст, дата и т. д.);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Каждый столбец (поле) имеет уникальное имя;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Одинаковые строки в таблице отсутствуют;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Порядок следования строк в таблице может быть произвольным и может характеризоваться количеством полей, количеством записей, типом данных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3399"/>
            </a:solidFill>
            <a:miter lim="800000"/>
          </a:ln>
          <a:effectLst>
            <a:glow rad="101600">
              <a:srgbClr val="FF3399">
                <a:alpha val="60000"/>
              </a:srgbClr>
            </a:glow>
            <a:outerShdw blurRad="254000" algn="tl" rotWithShape="0">
              <a:srgbClr val="000000">
                <a:alpha val="43000"/>
              </a:srgbClr>
            </a:outerShdw>
            <a:softEdge rad="635000"/>
          </a:effectLst>
        </p:spPr>
      </p:pic>
      <p:sp>
        <p:nvSpPr>
          <p:cNvPr id="5" name="TextBox 4"/>
          <p:cNvSpPr txBox="1"/>
          <p:nvPr/>
        </p:nvSpPr>
        <p:spPr>
          <a:xfrm rot="20886930">
            <a:off x="571472" y="928670"/>
            <a:ext cx="7929618" cy="2942987"/>
          </a:xfrm>
          <a:prstGeom prst="teardrop">
            <a:avLst/>
          </a:prstGeom>
          <a:solidFill>
            <a:srgbClr val="FF99FF"/>
          </a:solidFill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Реляционная модель данных, как правило, состоит из нескольких таблиц, которые связываются между собой ключами.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513242">
            <a:off x="642910" y="4500570"/>
            <a:ext cx="7786742" cy="1285577"/>
          </a:xfrm>
          <a:prstGeom prst="foldedCorner">
            <a:avLst/>
          </a:prstGeom>
          <a:solidFill>
            <a:srgbClr val="FF99FF"/>
          </a:solidFill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Ключ – это поле, которое однозначно определяет соответствующую запись.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546</Words>
  <Application>Microsoft Office PowerPoint</Application>
  <PresentationFormat>Экран (4:3)</PresentationFormat>
  <Paragraphs>126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Гимназия1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Рита</dc:creator>
  <cp:lastModifiedBy>бук</cp:lastModifiedBy>
  <cp:revision>24</cp:revision>
  <dcterms:created xsi:type="dcterms:W3CDTF">2011-03-23T06:26:08Z</dcterms:created>
  <dcterms:modified xsi:type="dcterms:W3CDTF">2011-03-23T19:04:30Z</dcterms:modified>
</cp:coreProperties>
</file>