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0" r:id="rId8"/>
    <p:sldId id="261" r:id="rId9"/>
    <p:sldId id="267" r:id="rId10"/>
    <p:sldId id="268" r:id="rId11"/>
    <p:sldId id="262" r:id="rId12"/>
    <p:sldId id="264" r:id="rId13"/>
    <p:sldId id="263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60350"/>
            <a:ext cx="7772400" cy="1470025"/>
          </a:xfr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F086CD1-DA91-4E7F-A965-547C2F9A5F7C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3079" name="Picture 7" descr="4c8aa36f71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1989138"/>
            <a:ext cx="4235450" cy="360045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FED2BC-45DF-4357-8770-624BBD020E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56438" y="274638"/>
            <a:ext cx="1908175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31913" y="274638"/>
            <a:ext cx="557212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4F7291-A4BE-4D99-BDBF-431D4B9621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E7B30-9353-480F-B03B-C5071FE49D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F4B7BE-C4B4-4E68-8A85-78ECA79699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31913" y="1600200"/>
            <a:ext cx="3740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4463" y="1600200"/>
            <a:ext cx="3740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DD119-8210-4E4C-B1FF-28515D296B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3907B8-9245-4332-808E-45D257DC2B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B750D-033E-48B1-989C-4C537BC4F7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D24F4-62FD-4299-9A72-71966C4030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FE1F35-D186-4EDB-8C97-3AAEF8AAFA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70E39-5054-46D9-B567-3F66BF2E11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65_5187"/>
          <p:cNvPicPr>
            <a:picLocks noChangeAspect="1" noChangeArrowheads="1"/>
          </p:cNvPicPr>
          <p:nvPr/>
        </p:nvPicPr>
        <p:blipFill>
          <a:blip r:embed="rId13"/>
          <a:srcRect l="35432" r="40158"/>
          <a:stretch>
            <a:fillRect/>
          </a:stretch>
        </p:blipFill>
        <p:spPr bwMode="auto">
          <a:xfrm>
            <a:off x="-36513" y="0"/>
            <a:ext cx="1487488" cy="68580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47813" y="6237288"/>
            <a:ext cx="242093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40200" y="6237288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80288" y="6245225"/>
            <a:ext cx="13065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CC8022B-85DA-41F9-9F02-9A520E32744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713" y="274638"/>
            <a:ext cx="7129462" cy="1143000"/>
          </a:xfrm>
          <a:prstGeom prst="rect">
            <a:avLst/>
          </a:prstGeom>
          <a:solidFill>
            <a:schemeClr val="bg1">
              <a:alpha val="89999"/>
            </a:scheme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5" name="Freeform 11"/>
          <p:cNvSpPr>
            <a:spLocks/>
          </p:cNvSpPr>
          <p:nvPr/>
        </p:nvSpPr>
        <p:spPr bwMode="auto">
          <a:xfrm>
            <a:off x="971550" y="-230188"/>
            <a:ext cx="1008063" cy="7316788"/>
          </a:xfrm>
          <a:custGeom>
            <a:avLst/>
            <a:gdLst/>
            <a:ahLst/>
            <a:cxnLst>
              <a:cxn ang="0">
                <a:pos x="317" y="159"/>
              </a:cxn>
              <a:cxn ang="0">
                <a:pos x="0" y="2654"/>
              </a:cxn>
              <a:cxn ang="0">
                <a:pos x="317" y="4513"/>
              </a:cxn>
              <a:cxn ang="0">
                <a:pos x="635" y="1701"/>
              </a:cxn>
              <a:cxn ang="0">
                <a:pos x="317" y="159"/>
              </a:cxn>
            </a:cxnLst>
            <a:rect l="0" t="0" r="r" b="b"/>
            <a:pathLst>
              <a:path w="635" h="4672">
                <a:moveTo>
                  <a:pt x="317" y="159"/>
                </a:moveTo>
                <a:cubicBezTo>
                  <a:pt x="211" y="318"/>
                  <a:pt x="0" y="1928"/>
                  <a:pt x="0" y="2654"/>
                </a:cubicBezTo>
                <a:cubicBezTo>
                  <a:pt x="0" y="3380"/>
                  <a:pt x="211" y="4672"/>
                  <a:pt x="317" y="4513"/>
                </a:cubicBezTo>
                <a:cubicBezTo>
                  <a:pt x="423" y="4354"/>
                  <a:pt x="635" y="2427"/>
                  <a:pt x="635" y="1701"/>
                </a:cubicBezTo>
                <a:cubicBezTo>
                  <a:pt x="635" y="975"/>
                  <a:pt x="423" y="0"/>
                  <a:pt x="317" y="159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31913" y="1600200"/>
            <a:ext cx="7632700" cy="4525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amond/>
  </p:transition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3300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3300"/>
          </a:solidFill>
          <a:latin typeface="Calibri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3300"/>
          </a:solidFill>
          <a:latin typeface="Calibri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3300"/>
          </a:solidFill>
          <a:latin typeface="Calibri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3300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3300"/>
          </a:solidFill>
          <a:latin typeface="Calibri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3300"/>
          </a:solidFill>
          <a:latin typeface="Calibri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3300"/>
          </a:solidFill>
          <a:latin typeface="Calibri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663300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5720" y="260350"/>
            <a:ext cx="8170893" cy="1470025"/>
          </a:xfrm>
        </p:spPr>
        <p:txBody>
          <a:bodyPr/>
          <a:lstStyle/>
          <a:p>
            <a:r>
              <a:rPr lang="ru-RU" dirty="0"/>
              <a:t>Оформление заголовков и подзаголовков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86116" y="4714884"/>
            <a:ext cx="5214942" cy="1754326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Муниципальное общеобразовательное учреждение гимназия №1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 информатики: </a:t>
            </a:r>
            <a:r>
              <a:rPr lang="ru-RU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Скабёлкина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М.Ю.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Липецк 2011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 класс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правила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/>
              <a:t>	</a:t>
            </a:r>
            <a:r>
              <a:rPr lang="ru-RU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Если </a:t>
            </a:r>
            <a:r>
              <a:rPr lang="ru-RU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же заголовок попадает в начало страницы, но не на первую строку, то перед ним должно быть не менее четырех строк предыдущего текста.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правила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Заголовки и подзаголовки в текстовых работах обычно располагают одним из двух способов</a:t>
            </a:r>
            <a:r>
              <a:rPr lang="ru-RU" sz="28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>
              <a:buNone/>
            </a:pPr>
            <a:endParaRPr lang="ru-RU" sz="28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• центрованным (посередине текста</a:t>
            </a:r>
            <a:r>
              <a:rPr lang="ru-RU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pPr>
              <a:buNone/>
            </a:pPr>
            <a:endParaRPr lang="ru-RU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ru-RU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флаговым</a:t>
            </a:r>
            <a:r>
              <a:rPr lang="ru-RU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(от левого края).</a:t>
            </a:r>
            <a:endParaRPr lang="ru-RU" dirty="0"/>
          </a:p>
        </p:txBody>
      </p:sp>
      <p:pic>
        <p:nvPicPr>
          <p:cNvPr id="8195" name="Picture 3" descr="http://ms-word2000.narod.ru/images/ris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24" y="3143248"/>
            <a:ext cx="806829" cy="571504"/>
          </a:xfrm>
          <a:prstGeom prst="rect">
            <a:avLst/>
          </a:prstGeom>
          <a:noFill/>
        </p:spPr>
      </p:pic>
      <p:pic>
        <p:nvPicPr>
          <p:cNvPr id="8196" name="Picture 4" descr="http://ms-word2000.narod.ru/images/ris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286256"/>
            <a:ext cx="785818" cy="571504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ТЕХНОЛОГИЯ ОФОРМЛЕНИЯ </a:t>
            </a:r>
            <a:r>
              <a:rPr lang="ru-RU" sz="2800" dirty="0"/>
              <a:t>ЗАГОЛОВКОВ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000232" y="1214422"/>
          <a:ext cx="6643734" cy="5214973"/>
        </p:xfrm>
        <a:graphic>
          <a:graphicData uri="http://schemas.openxmlformats.org/drawingml/2006/table">
            <a:tbl>
              <a:tblPr/>
              <a:tblGrid>
                <a:gridCol w="2215735"/>
                <a:gridCol w="4427999"/>
              </a:tblGrid>
              <a:tr h="495491">
                <a:tc>
                  <a:txBody>
                    <a:bodyPr/>
                    <a:lstStyle/>
                    <a:p>
                      <a:pPr algn="ctr"/>
                      <a:r>
                        <a:rPr lang="ru-RU" sz="1400" b="1" spc="5" dirty="0">
                          <a:solidFill>
                            <a:srgbClr val="000000"/>
                          </a:solidFill>
                        </a:rPr>
                        <a:t>Действие</a:t>
                      </a:r>
                      <a:endParaRPr lang="ru-RU" sz="1400" b="1" dirty="0"/>
                    </a:p>
                    <a:p>
                      <a:r>
                        <a:rPr lang="ru-RU" sz="1400" b="1" dirty="0"/>
                        <a:t> </a:t>
                      </a:r>
                    </a:p>
                  </a:txBody>
                  <a:tcPr marL="25148" marR="251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spc="5" dirty="0">
                          <a:solidFill>
                            <a:srgbClr val="000000"/>
                          </a:solidFill>
                        </a:rPr>
                        <a:t>Алгоритм</a:t>
                      </a:r>
                      <a:endParaRPr lang="ru-RU" sz="1400" b="1" dirty="0"/>
                    </a:p>
                  </a:txBody>
                  <a:tcPr marL="25148" marR="251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87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87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87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29376">
                <a:tc>
                  <a:txBody>
                    <a:bodyPr/>
                    <a:lstStyle/>
                    <a:p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Оформление заголовка центро</a:t>
                      </a:r>
                      <a:r>
                        <a:rPr lang="ru-RU" sz="1400" spc="-15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ванным способом</a:t>
                      </a:r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148" marR="25148" marT="0" marB="0">
                    <a:lnL w="12700" cap="flat" cmpd="sng" algn="ctr">
                      <a:solidFill>
                        <a:srgbClr val="205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5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5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 Набрать заголовок прописными буквами,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Выделить заголовок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spc="5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Нажать </a:t>
                      </a:r>
                      <a:r>
                        <a:rPr lang="ru-RU" sz="1400" spc="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кнопку       </a:t>
                      </a:r>
                      <a:r>
                        <a:rPr lang="ru-RU" sz="1400" spc="5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Панели форматирования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148" marR="25148" marT="0" marB="0">
                    <a:lnL w="12700" cap="flat" cmpd="sng" algn="ctr">
                      <a:solidFill>
                        <a:srgbClr val="205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E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87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E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45053">
                <a:tc>
                  <a:txBody>
                    <a:bodyPr/>
                    <a:lstStyle/>
                    <a:p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Оформление короткого заго</a:t>
                      </a:r>
                      <a:r>
                        <a:rPr lang="ru-RU" sz="1400" spc="-1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ловка центрован</a:t>
                      </a:r>
                      <a:r>
                        <a:rPr lang="ru-RU" sz="1400" spc="5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ным способом</a:t>
                      </a:r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148" marR="25148" marT="0" marB="0">
                    <a:lnL w="12700" cap="flat" cmpd="sng" algn="ctr">
                      <a:solidFill>
                        <a:srgbClr val="607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7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5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7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 Набрать слово прописными буквами,</a:t>
                      </a:r>
                      <a:br>
                        <a:rPr lang="ru-RU" sz="1400" spc="-5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Выделить слово,</a:t>
                      </a:r>
                      <a:r>
                        <a:rPr lang="ru-RU" sz="1400" spc="5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br>
                        <a:rPr lang="ru-RU" sz="1400" spc="5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spc="5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Нажать кнопку   </a:t>
                      </a:r>
                      <a:r>
                        <a:rPr lang="ru-RU" sz="1400" spc="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lang="ru-RU" sz="1400" spc="5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Панели форматирования.</a:t>
                      </a:r>
                      <a:br>
                        <a:rPr lang="ru-RU" sz="1400" spc="5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Выбрать команду </a:t>
                      </a:r>
                      <a:r>
                        <a:rPr lang="ru-RU" sz="1400" spc="-5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Шрифт|Положение</a:t>
                      </a:r>
                      <a:r>
                        <a:rPr lang="ru-RU" sz="1400" spc="-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странице, 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появившемся диалоговом окне выбрать </a:t>
                      </a:r>
                      <a:r>
                        <a:rPr lang="ru-RU" sz="1400" spc="-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Интервал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400" spc="-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</a:t>
                      </a:r>
                      <a:r>
                        <a:rPr lang="ru-RU" sz="1400" spc="2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реженный </a:t>
                      </a:r>
                      <a:r>
                        <a:rPr lang="ru-RU" sz="1400" spc="2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 установить с помощью 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счетчика необходимый интервал.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148" marR="25148" marT="0" marB="0">
                    <a:lnL w="12700" cap="flat" cmpd="sng" algn="ctr">
                      <a:solidFill>
                        <a:srgbClr val="607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A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E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A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45053">
                <a:tc>
                  <a:txBody>
                    <a:bodyPr/>
                    <a:lstStyle/>
                    <a:p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Оформление </a:t>
                      </a:r>
                      <a:r>
                        <a:rPr lang="ru-RU" sz="1400" spc="5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короткого заго</a:t>
                      </a:r>
                      <a:r>
                        <a:rPr lang="ru-RU" sz="1400" spc="1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ловка флаговым </a:t>
                      </a: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способом</a:t>
                      </a:r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148" marR="25148" marT="0" marB="0">
                    <a:lnL w="12700" cap="flat" cmpd="sng" algn="ctr">
                      <a:solidFill>
                        <a:srgbClr val="60F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F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7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F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 Набрать слово прописными буквами</a:t>
                      </a:r>
                      <a:br>
                        <a:rPr lang="ru-RU" sz="1400" spc="-5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spc="5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Выделить слово</a:t>
                      </a:r>
                      <a:br>
                        <a:rPr lang="ru-RU" sz="1400" spc="5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Нажать кнопку   </a:t>
                      </a:r>
                      <a:r>
                        <a:rPr lang="ru-RU" sz="1400" spc="-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Панели форматирования</a:t>
                      </a:r>
                      <a:br>
                        <a:rPr lang="ru-RU" sz="1400" spc="-5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spc="5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lang="ru-RU" sz="1400" spc="-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Выбрать команду </a:t>
                      </a:r>
                      <a:r>
                        <a:rPr lang="ru-RU" sz="1400" spc="-5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Шрифт|Положение</a:t>
                      </a:r>
                      <a:r>
                        <a:rPr lang="ru-RU" sz="1400" spc="-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странице, в появившемся диалоговом окне выбрать Интервал, Раз</a:t>
                      </a:r>
                      <a:r>
                        <a:rPr lang="ru-RU" sz="1400" spc="2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реженный и установить с помощью </a:t>
                      </a:r>
                      <a:r>
                        <a:rPr lang="ru-RU" sz="1400" spc="-5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счетчика необходимый интервал.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148" marR="25148" marT="0" marB="0">
                    <a:lnL w="12700" cap="flat" cmpd="sng" algn="ctr">
                      <a:solidFill>
                        <a:srgbClr val="60F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D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A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D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6146" name="Picture 2" descr="http://ms-word2000.narod.ru/images/ris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214686"/>
            <a:ext cx="228600" cy="161925"/>
          </a:xfrm>
          <a:prstGeom prst="rect">
            <a:avLst/>
          </a:prstGeom>
          <a:noFill/>
        </p:spPr>
      </p:pic>
      <p:pic>
        <p:nvPicPr>
          <p:cNvPr id="6147" name="Picture 3" descr="http://ms-word2000.narod.ru/images/ris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2214554"/>
            <a:ext cx="228600" cy="161925"/>
          </a:xfrm>
          <a:prstGeom prst="rect">
            <a:avLst/>
          </a:prstGeom>
          <a:noFill/>
        </p:spPr>
      </p:pic>
      <p:pic>
        <p:nvPicPr>
          <p:cNvPr id="6148" name="Picture 4" descr="http://ms-word2000.narod.ru/images/ris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5072074"/>
            <a:ext cx="209550" cy="15240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ПРАКТИЧЕСКОЕ ЗАНЯТИЕ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Оформите </a:t>
            </a:r>
            <a:r>
              <a:rPr lang="ru-RU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заголовок файла ВВЕДЕНИЕ центрованным способом. Сохраните измененный файл под тем же именем.</a:t>
            </a:r>
            <a:endParaRPr lang="ru-RU" dirty="0" smtClean="0"/>
          </a:p>
          <a:p>
            <a:r>
              <a:rPr lang="ru-RU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книге Л. </a:t>
            </a:r>
            <a:r>
              <a:rPr lang="ru-RU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Шифа</a:t>
            </a:r>
            <a:r>
              <a:rPr lang="ru-RU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«Путешествия по Петербургу с Аликом и </a:t>
            </a:r>
            <a:r>
              <a:rPr lang="ru-RU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Гусариком</a:t>
            </a:r>
            <a:r>
              <a:rPr lang="ru-RU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» глава 5 называется «Самая главная площадь с самым красивым дворцом и с самой высокой колонной». Оформите этот заголовок в несколько строк, разбив его по смыслу.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5720" y="260350"/>
            <a:ext cx="8170893" cy="1470025"/>
          </a:xfrm>
        </p:spPr>
        <p:txBody>
          <a:bodyPr/>
          <a:lstStyle/>
          <a:p>
            <a:r>
              <a:rPr lang="ru-RU" dirty="0"/>
              <a:t>Оформление заголовков и подзаголовков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86116" y="4714884"/>
            <a:ext cx="5214942" cy="1754326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Муниципальное общеобразовательное учреждение гимназия №1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 информатики: </a:t>
            </a:r>
            <a:r>
              <a:rPr lang="ru-RU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Скабёлкина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М.Ю.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Липецк 2011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 класс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 dirty="0">
                <a:solidFill>
                  <a:schemeClr val="tx2"/>
                </a:solidFill>
              </a:rPr>
              <a:t>Изучив эту тему, вы </a:t>
            </a:r>
            <a:r>
              <a:rPr lang="ru-RU" sz="3600" i="1" dirty="0" smtClean="0">
                <a:solidFill>
                  <a:schemeClr val="tx2"/>
                </a:solidFill>
              </a:rPr>
              <a:t>узнаете</a:t>
            </a:r>
            <a:r>
              <a:rPr lang="ru-RU" sz="6000" i="1" dirty="0">
                <a:solidFill>
                  <a:schemeClr val="tx2"/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основные правила оформления заголовков и </a:t>
            </a:r>
            <a:r>
              <a:rPr lang="ru-RU" i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подзаголовков</a:t>
            </a:r>
            <a:endParaRPr lang="ru-RU" dirty="0" smtClean="0"/>
          </a:p>
          <a:p>
            <a:r>
              <a:rPr lang="ru-RU" i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способы </a:t>
            </a:r>
            <a:r>
              <a:rPr lang="ru-RU" i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расположения заголовков в тексте</a:t>
            </a:r>
            <a:endParaRPr lang="ru-RU" dirty="0" smtClean="0"/>
          </a:p>
          <a:p>
            <a:r>
              <a:rPr lang="ru-RU" i="1" dirty="0" smtClean="0"/>
              <a:t>технологию оформления заголовков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правила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607323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Заголовок пишут прописными буквами.</a:t>
            </a:r>
            <a:endParaRPr lang="ru-RU" dirty="0" smtClean="0"/>
          </a:p>
          <a:p>
            <a:pPr>
              <a:buNone/>
            </a:pPr>
            <a:endParaRPr lang="ru-RU" b="1" dirty="0"/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Переносы </a:t>
            </a:r>
            <a:r>
              <a:rPr lang="ru-RU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слов в заголовке не разрешаются.</a:t>
            </a:r>
            <a:endParaRPr lang="ru-RU" dirty="0" smtClean="0"/>
          </a:p>
          <a:p>
            <a:pPr>
              <a:buNone/>
            </a:pPr>
            <a:endParaRPr lang="ru-RU" b="1" dirty="0"/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Большой </a:t>
            </a:r>
            <a:r>
              <a:rPr lang="ru-RU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заголовок делится по смыслу на несколько строк.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правила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714488"/>
            <a:ext cx="6811987" cy="4525963"/>
          </a:xfrm>
        </p:spPr>
        <p:txBody>
          <a:bodyPr/>
          <a:lstStyle/>
          <a:p>
            <a:pPr>
              <a:buNone/>
            </a:pPr>
            <a:r>
              <a:rPr lang="ru-RU" sz="2800" dirty="0"/>
              <a:t>	</a:t>
            </a:r>
            <a:r>
              <a:rPr lang="ru-RU" sz="36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36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конце заголовка точка не ставится, остальные знаки препинания </a:t>
            </a:r>
            <a:r>
              <a:rPr lang="ru-RU" sz="36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сохраняются</a:t>
            </a:r>
            <a:r>
              <a:rPr lang="ru-RU" sz="36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. </a:t>
            </a:r>
            <a:endParaRPr lang="ru-RU" sz="36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800" dirty="0"/>
              <a:t>	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правила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/>
              <a:t>	</a:t>
            </a:r>
            <a:endParaRPr lang="ru-RU" sz="28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800" dirty="0"/>
              <a:t>	</a:t>
            </a:r>
            <a:r>
              <a:rPr lang="ru-RU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Если </a:t>
            </a:r>
            <a:r>
              <a:rPr lang="ru-RU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заголовок состоит из двух самостоятельных предложений, то в конце первого предложения точка ставится, а в конце второго — нет. </a:t>
            </a:r>
            <a:endParaRPr lang="ru-RU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800" dirty="0"/>
              <a:t>	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правила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/>
              <a:t>	</a:t>
            </a:r>
            <a:r>
              <a:rPr lang="ru-RU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При </a:t>
            </a:r>
            <a:r>
              <a:rPr lang="ru-RU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этом если заголовок занимает более одной строки, его желательно разбить на строки таким образом, чтобы точка попадала внутрь строки, а не заканчивала ее</a:t>
            </a:r>
            <a:r>
              <a:rPr lang="ru-RU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правила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	</a:t>
            </a:r>
            <a:r>
              <a:rPr lang="ru-RU" sz="28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Односложные заголовки могут оформляться с использованием разреженного интервала между символами.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071810"/>
            <a:ext cx="2965448" cy="3281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правила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11300" y="1785926"/>
            <a:ext cx="7632700" cy="2828932"/>
          </a:xfrm>
        </p:spPr>
        <p:txBody>
          <a:bodyPr/>
          <a:lstStyle/>
          <a:p>
            <a:pPr>
              <a:buNone/>
            </a:pPr>
            <a:r>
              <a:rPr lang="ru-RU" sz="2800" dirty="0"/>
              <a:t>	</a:t>
            </a:r>
            <a:r>
              <a:rPr lang="ru-RU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Заголовок </a:t>
            </a:r>
            <a:r>
              <a:rPr lang="ru-RU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всегда располагается на одной странице с тем текстом, к которому он относится. </a:t>
            </a:r>
            <a:endParaRPr lang="ru-RU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800" dirty="0"/>
              <a:t>	</a:t>
            </a:r>
            <a:endParaRPr lang="ru-RU" dirty="0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/>
          <a:srcRect r="67000" b="50873"/>
          <a:stretch>
            <a:fillRect/>
          </a:stretch>
        </p:blipFill>
        <p:spPr bwMode="auto">
          <a:xfrm>
            <a:off x="6000760" y="3143248"/>
            <a:ext cx="225267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правила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/>
              <a:t>	</a:t>
            </a:r>
            <a:endParaRPr lang="ru-RU" sz="28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800" dirty="0"/>
              <a:t>	</a:t>
            </a:r>
            <a:r>
              <a:rPr lang="ru-RU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Если </a:t>
            </a:r>
            <a:r>
              <a:rPr lang="ru-RU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заголовок располагается в конце страницы, то после него должно быть не менее трех строк текста. </a:t>
            </a:r>
            <a:endParaRPr lang="ru-RU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800" dirty="0"/>
              <a:t>	</a:t>
            </a:r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 l="33500" t="50000" r="35000" b="873"/>
          <a:stretch>
            <a:fillRect/>
          </a:stretch>
        </p:blipFill>
        <p:spPr bwMode="auto">
          <a:xfrm>
            <a:off x="6143636" y="3500438"/>
            <a:ext cx="200026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theme/theme1.xml><?xml version="1.0" encoding="utf-8"?>
<a:theme xmlns:a="http://schemas.openxmlformats.org/drawingml/2006/main" name="54_Edubooks">
  <a:themeElements>
    <a:clrScheme name="Edu brown lin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du brown line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u brown lin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brown lin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brown lin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brown lin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brown lin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brown lin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rown lin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rown lin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rown lin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rown lin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rown lin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rown lin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54_Edubooks</Template>
  <TotalTime>167</TotalTime>
  <Words>168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54_Edubooks</vt:lpstr>
      <vt:lpstr>Оформление заголовков и подзаголовков</vt:lpstr>
      <vt:lpstr>Изучив эту тему, вы узнаете: </vt:lpstr>
      <vt:lpstr>Основные правила</vt:lpstr>
      <vt:lpstr>Основные правила</vt:lpstr>
      <vt:lpstr>Основные правила</vt:lpstr>
      <vt:lpstr>Основные правила</vt:lpstr>
      <vt:lpstr>Основные правила</vt:lpstr>
      <vt:lpstr>Основные правила</vt:lpstr>
      <vt:lpstr>Основные правила</vt:lpstr>
      <vt:lpstr>Основные правила</vt:lpstr>
      <vt:lpstr>Основные правила</vt:lpstr>
      <vt:lpstr>ТЕХНОЛОГИЯ ОФОРМЛЕНИЯ ЗАГОЛОВКОВ</vt:lpstr>
      <vt:lpstr>ПРАКТИЧЕСКОЕ ЗАНЯТИЕ</vt:lpstr>
      <vt:lpstr>Оформление заголовков и подзаголовков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БЛАНК ОРГАНИЗАЦИИ</dc:title>
  <dc:creator>Sunrise</dc:creator>
  <cp:lastModifiedBy>Sunrise</cp:lastModifiedBy>
  <cp:revision>17</cp:revision>
  <dcterms:created xsi:type="dcterms:W3CDTF">2011-03-04T13:51:43Z</dcterms:created>
  <dcterms:modified xsi:type="dcterms:W3CDTF">2011-03-04T16:39:13Z</dcterms:modified>
</cp:coreProperties>
</file>