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65" r:id="rId5"/>
    <p:sldId id="266" r:id="rId6"/>
    <p:sldId id="257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572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941E-D4CC-46B4-9B3B-D121583D5303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0ECA-45E7-4C95-A72A-27C856BC6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941E-D4CC-46B4-9B3B-D121583D5303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0ECA-45E7-4C95-A72A-27C856BC6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941E-D4CC-46B4-9B3B-D121583D5303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0ECA-45E7-4C95-A72A-27C856BC6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941E-D4CC-46B4-9B3B-D121583D5303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0ECA-45E7-4C95-A72A-27C856BC6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941E-D4CC-46B4-9B3B-D121583D5303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0ECA-45E7-4C95-A72A-27C856BC6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941E-D4CC-46B4-9B3B-D121583D5303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0ECA-45E7-4C95-A72A-27C856BC6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941E-D4CC-46B4-9B3B-D121583D5303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0ECA-45E7-4C95-A72A-27C856BC6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941E-D4CC-46B4-9B3B-D121583D5303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0ECA-45E7-4C95-A72A-27C856BC6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941E-D4CC-46B4-9B3B-D121583D5303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0ECA-45E7-4C95-A72A-27C856BC6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941E-D4CC-46B4-9B3B-D121583D5303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70ECA-45E7-4C95-A72A-27C856BC63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1941E-D4CC-46B4-9B3B-D121583D5303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270ECA-45E7-4C95-A72A-27C856BC63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1E1941E-D4CC-46B4-9B3B-D121583D5303}" type="datetimeFigureOut">
              <a:rPr lang="ru-RU" smtClean="0"/>
              <a:pPr/>
              <a:t>31.01.2011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C270ECA-45E7-4C95-A72A-27C856BC63C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s.keldysh.ru/info2000/index.htm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NULL" TargetMode="External"/><Relationship Id="rId2" Type="http://schemas.openxmlformats.org/officeDocument/2006/relationships/hyperlink" Target="ftp://ftp.cuteftp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9"/>
            <a:ext cx="7772400" cy="10715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Вопросы для повторения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00174"/>
            <a:ext cx="9144000" cy="5214974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Что означает </a:t>
            </a:r>
            <a:r>
              <a:rPr lang="en-US" dirty="0" smtClean="0">
                <a:solidFill>
                  <a:schemeClr val="tx1"/>
                </a:solidFill>
              </a:rPr>
              <a:t>WWW</a:t>
            </a:r>
            <a:r>
              <a:rPr lang="ru-RU" dirty="0" smtClean="0">
                <a:solidFill>
                  <a:schemeClr val="tx1"/>
                </a:solidFill>
              </a:rPr>
              <a:t>?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Что такое гиперссылка?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Из каких частей состоит гиперссылка?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Гипертекст – это…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С помощью какого языка создается </a:t>
            </a:r>
          </a:p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       </a:t>
            </a:r>
            <a:r>
              <a:rPr lang="en-US" dirty="0" smtClean="0">
                <a:solidFill>
                  <a:schemeClr val="tx1"/>
                </a:solidFill>
              </a:rPr>
              <a:t>Web</a:t>
            </a:r>
            <a:r>
              <a:rPr lang="ru-RU" dirty="0" smtClean="0">
                <a:solidFill>
                  <a:schemeClr val="tx1"/>
                </a:solidFill>
              </a:rPr>
              <a:t>-страница?</a:t>
            </a:r>
          </a:p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6.   Какие существуют  </a:t>
            </a:r>
            <a:r>
              <a:rPr lang="en-US" dirty="0" smtClean="0">
                <a:solidFill>
                  <a:schemeClr val="tx1"/>
                </a:solidFill>
              </a:rPr>
              <a:t>Web</a:t>
            </a:r>
            <a:r>
              <a:rPr lang="ru-RU" dirty="0" smtClean="0">
                <a:solidFill>
                  <a:schemeClr val="tx1"/>
                </a:solidFill>
              </a:rPr>
              <a:t>-страницы?</a:t>
            </a:r>
          </a:p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7.   URL что означают эти буквы?</a:t>
            </a:r>
          </a:p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8.   </a:t>
            </a:r>
            <a:r>
              <a:rPr lang="en-US" dirty="0" smtClean="0">
                <a:solidFill>
                  <a:srgbClr val="FFFF00"/>
                </a:solidFill>
                <a:hlinkClick r:id="rId2"/>
              </a:rPr>
              <a:t>http://schools.keldysh.ru/info2000/index.htm</a:t>
            </a:r>
            <a:endParaRPr lang="en-US" dirty="0" smtClean="0">
              <a:solidFill>
                <a:srgbClr val="FFFF00"/>
              </a:solidFill>
            </a:endParaRPr>
          </a:p>
          <a:p>
            <a:pPr marL="514350" indent="-514350" algn="l"/>
            <a:r>
              <a:rPr lang="ru-RU" dirty="0" smtClean="0">
                <a:solidFill>
                  <a:schemeClr val="tx1"/>
                </a:solidFill>
              </a:rPr>
              <a:t>      Расшифруйте запись.</a:t>
            </a:r>
          </a:p>
          <a:p>
            <a:pPr marL="514350" indent="-514350" algn="l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472518" cy="5715016"/>
          </a:xfrm>
        </p:spPr>
        <p:txBody>
          <a:bodyPr>
            <a:normAutofit/>
          </a:bodyPr>
          <a:lstStyle/>
          <a:p>
            <a:pPr algn="r"/>
            <a:endParaRPr lang="ru-RU" sz="2800" b="1" i="1" dirty="0" smtClean="0"/>
          </a:p>
          <a:p>
            <a:pPr algn="r"/>
            <a:endParaRPr lang="ru-RU" sz="2800" b="1" i="1" dirty="0" smtClean="0"/>
          </a:p>
          <a:p>
            <a:pPr algn="r"/>
            <a:endParaRPr lang="ru-RU" sz="2800" b="1" i="1" dirty="0" smtClean="0"/>
          </a:p>
          <a:p>
            <a:pPr algn="r">
              <a:buNone/>
            </a:pPr>
            <a:endParaRPr lang="ru-RU" sz="2800" b="1" i="1" dirty="0" smtClean="0"/>
          </a:p>
          <a:p>
            <a:pPr algn="r"/>
            <a:endParaRPr lang="ru-RU" sz="2800" b="1" i="1" dirty="0" smtClean="0"/>
          </a:p>
          <a:p>
            <a:pPr algn="r"/>
            <a:endParaRPr lang="ru-RU" sz="2800" b="1" i="1" dirty="0" smtClean="0"/>
          </a:p>
          <a:p>
            <a:pPr algn="r">
              <a:buNone/>
            </a:pPr>
            <a:endParaRPr lang="ru-RU" sz="2800" b="1" i="1" dirty="0" smtClean="0"/>
          </a:p>
          <a:p>
            <a:pPr algn="r">
              <a:buNone/>
            </a:pPr>
            <a:r>
              <a:rPr lang="ru-RU" sz="2800" b="1" i="1" dirty="0" smtClean="0"/>
              <a:t>Учитель </a:t>
            </a:r>
            <a:r>
              <a:rPr lang="ru-RU" sz="2800" b="1" i="1" dirty="0" smtClean="0"/>
              <a:t>физики и информатики  </a:t>
            </a:r>
            <a:r>
              <a:rPr lang="ru-RU" sz="2800" b="1" i="1" dirty="0" err="1" smtClean="0"/>
              <a:t>ДзагаловаТ.И</a:t>
            </a:r>
            <a:r>
              <a:rPr lang="ru-RU" sz="2800" b="1" i="1" dirty="0" smtClean="0"/>
              <a:t>.</a:t>
            </a:r>
          </a:p>
          <a:p>
            <a:pPr algn="r">
              <a:buNone/>
            </a:pPr>
            <a:r>
              <a:rPr lang="ru-RU" sz="2800" b="1" i="1" dirty="0" smtClean="0"/>
              <a:t>МОУ «Февральская СОШ№2»</a:t>
            </a:r>
          </a:p>
          <a:p>
            <a:pPr algn="r"/>
            <a:r>
              <a:rPr lang="ru-RU" sz="2800" b="1" i="1" dirty="0" smtClean="0"/>
              <a:t>2010г.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071546"/>
            <a:ext cx="7929618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Файловые архивы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Серверы файловых архивов</a:t>
            </a:r>
            <a:endParaRPr lang="ru-RU" sz="5400" b="1" spc="5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4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sz="3600" dirty="0" smtClean="0"/>
              <a:t>В Интернете хранятся сотни миллионов файлов различных типов. Эти файлы расположены на специальных серверах Интернета – на серверах файловых архивах. </a:t>
            </a:r>
          </a:p>
          <a:p>
            <a:pPr algn="just">
              <a:buNone/>
            </a:pPr>
            <a:r>
              <a:rPr lang="ru-RU" sz="3600" dirty="0" smtClean="0"/>
              <a:t>Доступ к таким файлам возможен по протоколу НТТР</a:t>
            </a:r>
            <a:r>
              <a:rPr lang="en-US" sz="3600" b="1" dirty="0" smtClean="0"/>
              <a:t>  </a:t>
            </a:r>
            <a:r>
              <a:rPr lang="en-US" sz="3600" dirty="0" smtClean="0"/>
              <a:t>(Hyper Text Transfer Protocol)</a:t>
            </a:r>
            <a:r>
              <a:rPr lang="ru-RU" sz="3600" dirty="0" smtClean="0"/>
              <a:t> и по специальному протоколу передачи данных </a:t>
            </a:r>
            <a:r>
              <a:rPr lang="en-US" sz="3600" dirty="0" smtClean="0"/>
              <a:t>FTP</a:t>
            </a:r>
            <a:r>
              <a:rPr lang="ru-RU" sz="3600" dirty="0" smtClean="0"/>
              <a:t> </a:t>
            </a:r>
            <a:r>
              <a:rPr lang="en-US" sz="3600" dirty="0" smtClean="0"/>
              <a:t>(File  Transfer Protocol)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19877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dirty="0" smtClean="0"/>
              <a:t>Для загрузки с сервера файлового архива необходимо указать URL-адрес этого файла.</a:t>
            </a:r>
          </a:p>
          <a:p>
            <a:pPr>
              <a:buNone/>
            </a:pPr>
            <a:r>
              <a:rPr lang="ru-RU" sz="3600" b="1" dirty="0" smtClean="0"/>
              <a:t>Например: </a:t>
            </a:r>
            <a:r>
              <a:rPr lang="ru-RU" sz="3600" dirty="0" smtClean="0"/>
              <a:t>URL-адрес файла </a:t>
            </a:r>
            <a:r>
              <a:rPr lang="en-US" sz="3600" dirty="0" smtClean="0"/>
              <a:t>cute4232.exe  </a:t>
            </a:r>
            <a:r>
              <a:rPr lang="ru-RU" sz="3600" dirty="0" smtClean="0"/>
              <a:t>с сервера </a:t>
            </a:r>
            <a:r>
              <a:rPr lang="en-US" sz="3600" dirty="0" smtClean="0">
                <a:solidFill>
                  <a:srgbClr val="000000"/>
                </a:solidFill>
              </a:rPr>
              <a:t> </a:t>
            </a:r>
            <a:r>
              <a:rPr lang="en-US" sz="3600" dirty="0" smtClean="0">
                <a:solidFill>
                  <a:srgbClr val="000000"/>
                </a:solidFill>
                <a:hlinkClick r:id="rId2"/>
              </a:rPr>
              <a:t>ftp.cuteftp.com</a:t>
            </a:r>
            <a:r>
              <a:rPr lang="en-US" sz="3600" dirty="0" smtClean="0">
                <a:solidFill>
                  <a:srgbClr val="000000"/>
                </a:solidFill>
              </a:rPr>
              <a:t>  </a:t>
            </a:r>
            <a:r>
              <a:rPr lang="ru-RU" sz="3600" dirty="0" smtClean="0"/>
              <a:t>компании </a:t>
            </a:r>
            <a:r>
              <a:rPr lang="en-US" sz="3600" dirty="0" smtClean="0"/>
              <a:t> Global</a:t>
            </a:r>
            <a:r>
              <a:rPr lang="ru-RU" sz="3600" dirty="0" smtClean="0"/>
              <a:t> </a:t>
            </a:r>
            <a:r>
              <a:rPr lang="en-US" sz="3600" dirty="0" err="1" smtClean="0"/>
              <a:t>Scapt</a:t>
            </a:r>
            <a:r>
              <a:rPr lang="en-US" sz="3600" dirty="0" smtClean="0"/>
              <a:t>.</a:t>
            </a:r>
            <a:endParaRPr lang="ru-RU" sz="3600" dirty="0" smtClean="0"/>
          </a:p>
          <a:p>
            <a:pPr algn="ctr">
              <a:buNone/>
            </a:pPr>
            <a:r>
              <a:rPr lang="en-US" sz="3600" u="sng" dirty="0" smtClean="0">
                <a:solidFill>
                  <a:srgbClr val="002060"/>
                </a:solidFill>
                <a:hlinkClick r:id="rId2"/>
              </a:rPr>
              <a:t>ftp</a:t>
            </a:r>
            <a:r>
              <a:rPr lang="ru-RU" sz="3600" u="sng" dirty="0" smtClean="0">
                <a:solidFill>
                  <a:srgbClr val="002060"/>
                </a:solidFill>
                <a:hlinkClick r:id="rId2"/>
              </a:rPr>
              <a:t>://</a:t>
            </a:r>
            <a:r>
              <a:rPr lang="en-US" sz="3600" u="sng" dirty="0" smtClean="0">
                <a:solidFill>
                  <a:srgbClr val="002060"/>
                </a:solidFill>
                <a:hlinkClick r:id="rId2"/>
              </a:rPr>
              <a:t>ftp</a:t>
            </a:r>
            <a:r>
              <a:rPr lang="ru-RU" sz="3600" u="sng" dirty="0" smtClean="0">
                <a:solidFill>
                  <a:srgbClr val="002060"/>
                </a:solidFill>
                <a:hlinkClick r:id="rId2"/>
              </a:rPr>
              <a:t>.</a:t>
            </a:r>
            <a:r>
              <a:rPr lang="en-US" sz="3600" u="sng" dirty="0" smtClean="0">
                <a:solidFill>
                  <a:srgbClr val="002060"/>
                </a:solidFill>
                <a:hlinkClick r:id="rId2"/>
              </a:rPr>
              <a:t>cuteftp.com</a:t>
            </a:r>
            <a:r>
              <a:rPr lang="en-US" sz="3600" u="sng" dirty="0" smtClean="0">
                <a:solidFill>
                  <a:srgbClr val="002060"/>
                </a:solidFill>
              </a:rPr>
              <a:t> </a:t>
            </a:r>
            <a:r>
              <a:rPr lang="ru-RU" sz="3600" u="sng" dirty="0" smtClean="0">
                <a:solidFill>
                  <a:srgbClr val="FFC000"/>
                </a:solidFill>
              </a:rPr>
              <a:t>/</a:t>
            </a:r>
            <a:r>
              <a:rPr lang="en-US" sz="3600" u="sng" dirty="0" smtClean="0">
                <a:solidFill>
                  <a:srgbClr val="FFC000"/>
                </a:solidFill>
              </a:rPr>
              <a:t>pub</a:t>
            </a:r>
            <a:r>
              <a:rPr lang="ru-RU" sz="3600" u="sng" dirty="0" smtClean="0">
                <a:solidFill>
                  <a:srgbClr val="FFC000"/>
                </a:solidFill>
              </a:rPr>
              <a:t>/</a:t>
            </a:r>
            <a:r>
              <a:rPr lang="en-US" sz="3600" u="sng" dirty="0" err="1" smtClean="0">
                <a:solidFill>
                  <a:srgbClr val="002060"/>
                </a:solidFill>
                <a:hlinkClick r:id="rId2"/>
              </a:rPr>
              <a:t>cuteftp</a:t>
            </a:r>
            <a:r>
              <a:rPr lang="ru-RU" sz="3600" u="sng" dirty="0" smtClean="0">
                <a:solidFill>
                  <a:srgbClr val="002060"/>
                </a:solidFill>
              </a:rPr>
              <a:t>/,</a:t>
            </a:r>
          </a:p>
          <a:p>
            <a:pPr>
              <a:buNone/>
            </a:pPr>
            <a:r>
              <a:rPr lang="ru-RU" sz="3600" dirty="0" smtClean="0"/>
              <a:t>Где </a:t>
            </a:r>
            <a:r>
              <a:rPr lang="en-US" sz="3600" u="sng" dirty="0" smtClean="0">
                <a:solidFill>
                  <a:srgbClr val="002060"/>
                </a:solidFill>
                <a:hlinkClick r:id="rId3" invalidUrl="ftp:///"/>
              </a:rPr>
              <a:t>ftp</a:t>
            </a:r>
            <a:r>
              <a:rPr lang="ru-RU" sz="3600" u="sng" dirty="0" smtClean="0">
                <a:solidFill>
                  <a:srgbClr val="002060"/>
                </a:solidFill>
                <a:hlinkClick r:id="rId3" invalidUrl="ftp:///"/>
              </a:rPr>
              <a:t>://</a:t>
            </a:r>
            <a:r>
              <a:rPr lang="ru-RU" sz="3600" u="sng" dirty="0" smtClean="0">
                <a:solidFill>
                  <a:srgbClr val="002060"/>
                </a:solidFill>
              </a:rPr>
              <a:t> </a:t>
            </a:r>
            <a:r>
              <a:rPr lang="ru-RU" sz="3600" dirty="0" smtClean="0">
                <a:solidFill>
                  <a:srgbClr val="002060"/>
                </a:solidFill>
              </a:rPr>
              <a:t>- </a:t>
            </a:r>
            <a:r>
              <a:rPr lang="ru-RU" sz="3600" dirty="0" smtClean="0"/>
              <a:t>протокол доступа,</a:t>
            </a:r>
          </a:p>
          <a:p>
            <a:pPr>
              <a:buNone/>
            </a:pPr>
            <a:r>
              <a:rPr lang="en-US" sz="3600" u="sng" dirty="0" smtClean="0">
                <a:solidFill>
                  <a:srgbClr val="002060"/>
                </a:solidFill>
                <a:hlinkClick r:id="rId2"/>
              </a:rPr>
              <a:t>ftp</a:t>
            </a:r>
            <a:r>
              <a:rPr lang="ru-RU" sz="3600" u="sng" dirty="0" smtClean="0">
                <a:solidFill>
                  <a:srgbClr val="002060"/>
                </a:solidFill>
                <a:hlinkClick r:id="rId2"/>
              </a:rPr>
              <a:t>.</a:t>
            </a:r>
            <a:r>
              <a:rPr lang="en-US" sz="3600" u="sng" dirty="0" smtClean="0">
                <a:solidFill>
                  <a:srgbClr val="002060"/>
                </a:solidFill>
                <a:hlinkClick r:id="rId2"/>
              </a:rPr>
              <a:t>cuteftp.com</a:t>
            </a:r>
            <a:r>
              <a:rPr lang="ru-RU" sz="3600" u="sng" dirty="0" smtClean="0">
                <a:solidFill>
                  <a:srgbClr val="002060"/>
                </a:solidFill>
              </a:rPr>
              <a:t> </a:t>
            </a:r>
            <a:r>
              <a:rPr lang="ru-RU" sz="3600" dirty="0" smtClean="0">
                <a:solidFill>
                  <a:srgbClr val="002060"/>
                </a:solidFill>
              </a:rPr>
              <a:t>- </a:t>
            </a:r>
            <a:r>
              <a:rPr lang="ru-RU" sz="3600" dirty="0" smtClean="0"/>
              <a:t>доменное имя сервера файлового архива,</a:t>
            </a:r>
          </a:p>
          <a:p>
            <a:pPr>
              <a:buNone/>
            </a:pPr>
            <a:r>
              <a:rPr lang="ru-RU" sz="3600" u="sng" dirty="0" smtClean="0">
                <a:solidFill>
                  <a:srgbClr val="FFC000"/>
                </a:solidFill>
              </a:rPr>
              <a:t>/</a:t>
            </a:r>
            <a:r>
              <a:rPr lang="en-US" sz="3600" u="sng" dirty="0" smtClean="0">
                <a:solidFill>
                  <a:srgbClr val="FFC000"/>
                </a:solidFill>
              </a:rPr>
              <a:t>pub</a:t>
            </a:r>
            <a:r>
              <a:rPr lang="ru-RU" sz="3600" u="sng" dirty="0" smtClean="0">
                <a:solidFill>
                  <a:srgbClr val="FFC000"/>
                </a:solidFill>
              </a:rPr>
              <a:t>/</a:t>
            </a:r>
            <a:r>
              <a:rPr lang="en-US" sz="3600" u="sng" dirty="0" err="1" smtClean="0">
                <a:solidFill>
                  <a:srgbClr val="FFC000"/>
                </a:solidFill>
                <a:hlinkClick r:id="rId2"/>
              </a:rPr>
              <a:t>cuteftp</a:t>
            </a:r>
            <a:r>
              <a:rPr lang="ru-RU" sz="3600" u="sng" dirty="0" smtClean="0">
                <a:solidFill>
                  <a:srgbClr val="FFC000"/>
                </a:solidFill>
              </a:rPr>
              <a:t>/</a:t>
            </a:r>
            <a:r>
              <a:rPr lang="en-US" sz="3600" dirty="0" smtClean="0">
                <a:solidFill>
                  <a:srgbClr val="FFC000"/>
                </a:solidFill>
              </a:rPr>
              <a:t>cute4232.exe</a:t>
            </a:r>
            <a:r>
              <a:rPr lang="ru-RU" sz="3600" dirty="0" smtClean="0">
                <a:solidFill>
                  <a:srgbClr val="FFC000"/>
                </a:solidFill>
              </a:rPr>
              <a:t> </a:t>
            </a:r>
            <a:r>
              <a:rPr lang="ru-RU" sz="3600" dirty="0" smtClean="0"/>
              <a:t>– путь к файлу и имя файла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43050"/>
          </a:xfrm>
        </p:spPr>
        <p:txBody>
          <a:bodyPr>
            <a:noAutofit/>
          </a:bodyPr>
          <a:lstStyle/>
          <a:p>
            <a:pPr algn="just"/>
            <a:r>
              <a:rPr lang="ru-RU" dirty="0" smtClean="0"/>
              <a:t>Загружать файл на локальный компьютер можно с помощью: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000240"/>
            <a:ext cx="8929718" cy="4857760"/>
          </a:xfrm>
        </p:spPr>
        <p:txBody>
          <a:bodyPr>
            <a:normAutofit/>
          </a:bodyPr>
          <a:lstStyle/>
          <a:p>
            <a:pPr algn="just"/>
            <a:r>
              <a:rPr lang="ru-RU" sz="4400" dirty="0" smtClean="0"/>
              <a:t>Браузеров – которые включают в себя менеджеры загрузки файлов </a:t>
            </a:r>
            <a:r>
              <a:rPr lang="en-US" sz="4400" dirty="0" smtClean="0"/>
              <a:t>(Download Manager)</a:t>
            </a:r>
            <a:endParaRPr lang="ru-RU" sz="4400" dirty="0" smtClean="0"/>
          </a:p>
          <a:p>
            <a:pPr algn="just"/>
            <a:r>
              <a:rPr lang="ru-RU" sz="4400" dirty="0" smtClean="0"/>
              <a:t>Специализированных менеджеров загрузки файлов </a:t>
            </a:r>
            <a:r>
              <a:rPr lang="en-US" sz="4400" dirty="0" smtClean="0"/>
              <a:t>(,</a:t>
            </a:r>
            <a:r>
              <a:rPr lang="en-US" sz="4400" dirty="0" err="1" smtClean="0"/>
              <a:t>Go!Zilla,ReGet</a:t>
            </a:r>
            <a:r>
              <a:rPr lang="ru-RU" sz="4400" dirty="0" smtClean="0"/>
              <a:t>)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61925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tx1"/>
                </a:solidFill>
              </a:rPr>
              <a:t/>
            </a:r>
            <a:br>
              <a:rPr lang="en-US" sz="4000" dirty="0">
                <a:solidFill>
                  <a:schemeClr val="tx1"/>
                </a:solidFill>
              </a:rPr>
            </a:br>
            <a:endParaRPr lang="ru-RU" sz="4000" dirty="0">
              <a:solidFill>
                <a:srgbClr val="FF6600"/>
              </a:solidFill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0" y="2428868"/>
            <a:ext cx="3995738" cy="39703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800" dirty="0"/>
              <a:t>На сервере хранится набор файлов самого разного назначения:</a:t>
            </a:r>
          </a:p>
          <a:p>
            <a:pPr algn="l">
              <a:spcBef>
                <a:spcPct val="50000"/>
              </a:spcBef>
              <a:buFont typeface="Arial" charset="0"/>
              <a:buChar char="−"/>
            </a:pPr>
            <a:r>
              <a:rPr lang="ru-RU" sz="2800" dirty="0"/>
              <a:t> программы, </a:t>
            </a:r>
          </a:p>
          <a:p>
            <a:pPr algn="l">
              <a:spcBef>
                <a:spcPct val="50000"/>
              </a:spcBef>
              <a:buFont typeface="Arial" charset="0"/>
              <a:buChar char="−"/>
            </a:pPr>
            <a:r>
              <a:rPr lang="ru-RU" sz="2800" dirty="0"/>
              <a:t> графические, </a:t>
            </a:r>
          </a:p>
          <a:p>
            <a:pPr algn="l">
              <a:spcBef>
                <a:spcPct val="50000"/>
              </a:spcBef>
              <a:buFont typeface="Arial" charset="0"/>
              <a:buChar char="−"/>
            </a:pPr>
            <a:r>
              <a:rPr lang="ru-RU" sz="2800" dirty="0"/>
              <a:t> звуковые файлы</a:t>
            </a:r>
          </a:p>
          <a:p>
            <a:pPr algn="l">
              <a:spcBef>
                <a:spcPct val="50000"/>
              </a:spcBef>
              <a:buFont typeface="Arial" charset="0"/>
              <a:buChar char="−"/>
            </a:pPr>
            <a:r>
              <a:rPr lang="ru-RU" sz="2800" dirty="0"/>
              <a:t> …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4000496" y="2357430"/>
            <a:ext cx="5000660" cy="418576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buFont typeface="Arial" charset="0"/>
              <a:buNone/>
            </a:pPr>
            <a:r>
              <a:rPr lang="ru-RU" sz="2800" dirty="0"/>
              <a:t>Клиент соединяется по протоколу </a:t>
            </a:r>
            <a:r>
              <a:rPr lang="en-US" sz="2800" dirty="0"/>
              <a:t>FTP c </a:t>
            </a:r>
            <a:r>
              <a:rPr lang="ru-RU" sz="2800" dirty="0"/>
              <a:t>сервером и после этого может работать с файлами на сервере как в своей папке:</a:t>
            </a:r>
          </a:p>
          <a:p>
            <a:pPr algn="l">
              <a:spcBef>
                <a:spcPct val="50000"/>
              </a:spcBef>
              <a:buFont typeface="Arial" charset="0"/>
              <a:buChar char="−"/>
            </a:pPr>
            <a:r>
              <a:rPr lang="ru-RU" sz="2800" dirty="0"/>
              <a:t>просматривать,</a:t>
            </a:r>
          </a:p>
          <a:p>
            <a:pPr algn="l">
              <a:spcBef>
                <a:spcPct val="50000"/>
              </a:spcBef>
              <a:buFont typeface="Arial" charset="0"/>
              <a:buChar char="−"/>
            </a:pPr>
            <a:r>
              <a:rPr lang="ru-RU" sz="2800" dirty="0"/>
              <a:t>сортировать, </a:t>
            </a:r>
          </a:p>
          <a:p>
            <a:pPr algn="l">
              <a:spcBef>
                <a:spcPct val="50000"/>
              </a:spcBef>
              <a:buFont typeface="Arial" charset="0"/>
              <a:buChar char="−"/>
            </a:pPr>
            <a:r>
              <a:rPr lang="ru-RU" sz="2800" dirty="0"/>
              <a:t>копировать</a:t>
            </a: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4857752" y="1714488"/>
            <a:ext cx="38576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charset="0"/>
              <a:buNone/>
            </a:pPr>
            <a:r>
              <a:rPr lang="en-US" sz="3600" b="1" dirty="0">
                <a:solidFill>
                  <a:srgbClr val="FF0000"/>
                </a:solidFill>
              </a:rPr>
              <a:t>FTP </a:t>
            </a:r>
            <a:r>
              <a:rPr lang="ru-RU" sz="3600" b="1" dirty="0" smtClean="0">
                <a:solidFill>
                  <a:srgbClr val="FF0000"/>
                </a:solidFill>
              </a:rPr>
              <a:t>- клиент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285720" y="1714488"/>
            <a:ext cx="33575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>
                <a:solidFill>
                  <a:srgbClr val="FF0000"/>
                </a:solidFill>
              </a:rPr>
              <a:t>FTP – </a:t>
            </a:r>
            <a:r>
              <a:rPr lang="ru-RU" sz="3600" b="1" dirty="0">
                <a:solidFill>
                  <a:srgbClr val="FF0000"/>
                </a:solidFill>
              </a:rPr>
              <a:t>сервер: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285728"/>
            <a:ext cx="914400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Служба передачи файлов – </a:t>
            </a:r>
            <a:r>
              <a:rPr lang="en-US" sz="4800" b="1" cap="none" spc="50" dirty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FTP </a:t>
            </a:r>
            <a:endParaRPr lang="ru-RU" sz="4800" b="1" cap="none" spc="50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57166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accent2">
                    <a:lumMod val="75000"/>
                  </a:schemeClr>
                </a:solidFill>
              </a:rPr>
              <a:t>Протокол </a:t>
            </a:r>
            <a:r>
              <a:rPr lang="en-US" sz="4800" b="1" dirty="0">
                <a:solidFill>
                  <a:schemeClr val="accent2">
                    <a:lumMod val="75000"/>
                  </a:schemeClr>
                </a:solidFill>
              </a:rPr>
              <a:t>HTTP</a:t>
            </a:r>
          </a:p>
        </p:txBody>
      </p:sp>
      <p:sp>
        <p:nvSpPr>
          <p:cNvPr id="233475" name="Rectangle 3"/>
          <p:cNvSpPr>
            <a:spLocks noGrp="1" noChangeArrowheads="1"/>
          </p:cNvSpPr>
          <p:nvPr>
            <p:ph idx="1"/>
          </p:nvPr>
        </p:nvSpPr>
        <p:spPr>
          <a:xfrm>
            <a:off x="0" y="1500174"/>
            <a:ext cx="9144000" cy="5357826"/>
          </a:xfrm>
        </p:spPr>
        <p:txBody>
          <a:bodyPr>
            <a:normAutofit fontScale="92500"/>
          </a:bodyPr>
          <a:lstStyle/>
          <a:p>
            <a:pPr algn="just"/>
            <a:r>
              <a:rPr lang="en-US" sz="4000" dirty="0"/>
              <a:t>HTTP: </a:t>
            </a:r>
            <a:r>
              <a:rPr lang="ru-RU" sz="4000" b="1" dirty="0" smtClean="0"/>
              <a:t>Н</a:t>
            </a:r>
            <a:r>
              <a:rPr lang="en-US" sz="4000" dirty="0" smtClean="0"/>
              <a:t>yper</a:t>
            </a:r>
            <a:r>
              <a:rPr lang="ru-RU" sz="4000" dirty="0" smtClean="0"/>
              <a:t> </a:t>
            </a:r>
            <a:r>
              <a:rPr lang="en-US" sz="4000" b="1" dirty="0" smtClean="0"/>
              <a:t>t</a:t>
            </a:r>
            <a:r>
              <a:rPr lang="en-US" sz="4000" dirty="0" smtClean="0"/>
              <a:t>ext </a:t>
            </a:r>
            <a:r>
              <a:rPr lang="en-US" sz="4000" b="1" dirty="0" smtClean="0"/>
              <a:t>t</a:t>
            </a:r>
            <a:r>
              <a:rPr lang="en-US" sz="4000" dirty="0" smtClean="0"/>
              <a:t>ransfer </a:t>
            </a:r>
            <a:r>
              <a:rPr lang="en-US" sz="4000" b="1" dirty="0" smtClean="0"/>
              <a:t>p</a:t>
            </a:r>
            <a:r>
              <a:rPr lang="en-US" sz="4000" dirty="0" smtClean="0"/>
              <a:t>rotocol </a:t>
            </a:r>
            <a:r>
              <a:rPr lang="en-US" sz="4000" dirty="0"/>
              <a:t>– </a:t>
            </a:r>
            <a:r>
              <a:rPr lang="ru-RU" sz="4000" dirty="0"/>
              <a:t>протокол передачи гипертекста</a:t>
            </a:r>
          </a:p>
          <a:p>
            <a:pPr algn="just"/>
            <a:endParaRPr lang="ru-RU" sz="4000" dirty="0"/>
          </a:p>
          <a:p>
            <a:pPr algn="just"/>
            <a:r>
              <a:rPr lang="ru-RU" sz="4000" dirty="0"/>
              <a:t>Используется при передаче веб-страниц</a:t>
            </a:r>
          </a:p>
          <a:p>
            <a:pPr algn="just"/>
            <a:r>
              <a:rPr lang="ru-RU" sz="4000" dirty="0"/>
              <a:t>Обычно использует порт </a:t>
            </a:r>
            <a:r>
              <a:rPr lang="en-US" sz="4000" dirty="0"/>
              <a:t>80</a:t>
            </a:r>
          </a:p>
          <a:p>
            <a:pPr algn="just"/>
            <a:r>
              <a:rPr lang="ru-RU" sz="4000" dirty="0"/>
              <a:t>Чтобы показать, что нужна веб-страничка, пишем </a:t>
            </a:r>
            <a:r>
              <a:rPr lang="en-US" sz="4000" b="1" dirty="0"/>
              <a:t>http://vkontakte.ru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33476" name="Text Box 4"/>
          <p:cNvSpPr txBox="1">
            <a:spLocks noChangeArrowheads="1"/>
          </p:cNvSpPr>
          <p:nvPr/>
        </p:nvSpPr>
        <p:spPr bwMode="auto">
          <a:xfrm>
            <a:off x="428564" y="2571744"/>
            <a:ext cx="87154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dirty="0"/>
              <a:t>гипертекст – текст со ссылками на другие тексты.  обычно </a:t>
            </a:r>
            <a:r>
              <a:rPr lang="en-US" sz="2400" dirty="0"/>
              <a:t>html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115</TotalTime>
  <Words>316</Words>
  <Application>Microsoft Office PowerPoint</Application>
  <PresentationFormat>Экран (4:3)</PresentationFormat>
  <Paragraphs>54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Вопросы для повторения</vt:lpstr>
      <vt:lpstr>Слайд 2</vt:lpstr>
      <vt:lpstr>Серверы файловых архивов</vt:lpstr>
      <vt:lpstr>Слайд 4</vt:lpstr>
      <vt:lpstr>Загружать файл на локальный компьютер можно с помощью:</vt:lpstr>
      <vt:lpstr> </vt:lpstr>
      <vt:lpstr>Протокол HTTP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таня</cp:lastModifiedBy>
  <cp:revision>13</cp:revision>
  <dcterms:created xsi:type="dcterms:W3CDTF">2010-11-29T07:59:03Z</dcterms:created>
  <dcterms:modified xsi:type="dcterms:W3CDTF">2011-01-31T12:50:22Z</dcterms:modified>
</cp:coreProperties>
</file>