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76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49CE2"/>
    <a:srgbClr val="4E67C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06799F8-075E-4A3A-A7F6-7FBC6576F1A4}" styleName="Стиль из темы 2 - акцент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0505E3EF-67EA-436B-97B2-0124C06EBD24}" styleName="Средний стиль 4 - акцент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9" d="100"/>
          <a:sy n="59" d="100"/>
        </p:scale>
        <p:origin x="-66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1D38FDA0-4406-4B67-A5F1-D977F4552191}" type="datetimeFigureOut">
              <a:rPr lang="ru-RU" smtClean="0"/>
              <a:t>19.05.2011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72050958-D5FB-4B25-B251-DFF42E59802A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slide" Target="slide9.xml"/><Relationship Id="rId13" Type="http://schemas.openxmlformats.org/officeDocument/2006/relationships/slide" Target="slide14.xml"/><Relationship Id="rId18" Type="http://schemas.openxmlformats.org/officeDocument/2006/relationships/slide" Target="slide19.xml"/><Relationship Id="rId3" Type="http://schemas.openxmlformats.org/officeDocument/2006/relationships/slide" Target="slide4.xml"/><Relationship Id="rId7" Type="http://schemas.openxmlformats.org/officeDocument/2006/relationships/slide" Target="slide8.xml"/><Relationship Id="rId12" Type="http://schemas.openxmlformats.org/officeDocument/2006/relationships/slide" Target="slide13.xml"/><Relationship Id="rId17" Type="http://schemas.openxmlformats.org/officeDocument/2006/relationships/slide" Target="slide18.xml"/><Relationship Id="rId2" Type="http://schemas.openxmlformats.org/officeDocument/2006/relationships/slide" Target="slide3.xml"/><Relationship Id="rId16" Type="http://schemas.openxmlformats.org/officeDocument/2006/relationships/slide" Target="slide17.xml"/><Relationship Id="rId1" Type="http://schemas.openxmlformats.org/officeDocument/2006/relationships/slideLayout" Target="../slideLayouts/slideLayout1.xml"/><Relationship Id="rId6" Type="http://schemas.openxmlformats.org/officeDocument/2006/relationships/slide" Target="slide7.xml"/><Relationship Id="rId11" Type="http://schemas.openxmlformats.org/officeDocument/2006/relationships/slide" Target="slide12.xml"/><Relationship Id="rId5" Type="http://schemas.openxmlformats.org/officeDocument/2006/relationships/slide" Target="slide6.xml"/><Relationship Id="rId15" Type="http://schemas.openxmlformats.org/officeDocument/2006/relationships/slide" Target="slide16.xml"/><Relationship Id="rId10" Type="http://schemas.openxmlformats.org/officeDocument/2006/relationships/slide" Target="slide11.xml"/><Relationship Id="rId19" Type="http://schemas.openxmlformats.org/officeDocument/2006/relationships/slide" Target="slide20.xml"/><Relationship Id="rId4" Type="http://schemas.openxmlformats.org/officeDocument/2006/relationships/slide" Target="slide5.xml"/><Relationship Id="rId9" Type="http://schemas.openxmlformats.org/officeDocument/2006/relationships/slide" Target="slide10.xml"/><Relationship Id="rId14" Type="http://schemas.openxmlformats.org/officeDocument/2006/relationships/slide" Target="slide1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 rot="20179684">
            <a:off x="538004" y="1489800"/>
            <a:ext cx="8150188" cy="3785652"/>
          </a:xfrm>
          <a:prstGeom prst="rect">
            <a:avLst/>
          </a:prstGeom>
          <a:pattFill prst="zigZag">
            <a:fgClr>
              <a:srgbClr val="349CE2"/>
            </a:fgClr>
            <a:bgClr>
              <a:schemeClr val="bg1"/>
            </a:bgClr>
          </a:pattFill>
          <a:ln>
            <a:solidFill>
              <a:schemeClr val="bg2">
                <a:lumMod val="50000"/>
              </a:schemeClr>
            </a:solidFill>
          </a:ln>
          <a:effectLst>
            <a:glow rad="228600">
              <a:schemeClr val="accent1">
                <a:satMod val="175000"/>
                <a:alpha val="40000"/>
              </a:schemeClr>
            </a:glow>
            <a:innerShdw blurRad="63500" dist="50800" dir="8100000">
              <a:prstClr val="black">
                <a:alpha val="50000"/>
              </a:prstClr>
            </a:innerShdw>
          </a:effectLst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12000" b="1" cap="none" spc="50" dirty="0" smtClean="0">
                <a:ln w="11430"/>
                <a:solidFill>
                  <a:schemeClr val="bg2">
                    <a:lumMod val="50000"/>
                  </a:schemeClr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Клуб </a:t>
            </a:r>
          </a:p>
          <a:p>
            <a:pPr algn="ctr"/>
            <a:r>
              <a:rPr lang="ru-RU" sz="12000" b="1" spc="50" dirty="0" smtClean="0">
                <a:ln w="11430"/>
                <a:solidFill>
                  <a:schemeClr val="bg2">
                    <a:lumMod val="50000"/>
                  </a:schemeClr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Эрудитов</a:t>
            </a:r>
            <a:endParaRPr lang="ru-RU" sz="12000" b="1" cap="none" spc="50" dirty="0">
              <a:ln w="11430"/>
              <a:solidFill>
                <a:schemeClr val="bg2">
                  <a:lumMod val="50000"/>
                </a:schemeClr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467544" y="260648"/>
            <a:ext cx="432048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b="1" dirty="0" smtClean="0"/>
              <a:t>Филиал МОУ СОШ </a:t>
            </a:r>
            <a:r>
              <a:rPr lang="ru-RU" sz="2000" b="1" dirty="0" err="1" smtClean="0"/>
              <a:t>с.Святославка</a:t>
            </a:r>
            <a:r>
              <a:rPr lang="ru-RU" sz="2000" b="1" dirty="0" smtClean="0"/>
              <a:t> в </a:t>
            </a:r>
            <a:r>
              <a:rPr lang="ru-RU" sz="2000" b="1" dirty="0" err="1" smtClean="0"/>
              <a:t>с.Воздвиженка</a:t>
            </a:r>
            <a:endParaRPr lang="ru-RU" sz="20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6476510" y="4653136"/>
            <a:ext cx="2699792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b="1" dirty="0" smtClean="0"/>
              <a:t>Подготовил: </a:t>
            </a:r>
          </a:p>
          <a:p>
            <a:pPr algn="ctr"/>
            <a:r>
              <a:rPr lang="ru-RU" sz="2400" b="1" dirty="0" smtClean="0"/>
              <a:t>учитель </a:t>
            </a:r>
          </a:p>
          <a:p>
            <a:pPr algn="ctr"/>
            <a:r>
              <a:rPr lang="ru-RU" sz="2400" b="1" dirty="0" smtClean="0"/>
              <a:t>математики и информатики </a:t>
            </a:r>
          </a:p>
          <a:p>
            <a:pPr algn="ctr"/>
            <a:r>
              <a:rPr lang="ru-RU" sz="2400" b="1" dirty="0" err="1" smtClean="0"/>
              <a:t>Сергадеев</a:t>
            </a:r>
            <a:r>
              <a:rPr lang="ru-RU" sz="2400" b="1" dirty="0" smtClean="0"/>
              <a:t> А.В.</a:t>
            </a:r>
            <a:endParaRPr lang="ru-RU" sz="2400" b="1" dirty="0"/>
          </a:p>
        </p:txBody>
      </p:sp>
    </p:spTree>
    <p:extLst>
      <p:ext uri="{BB962C8B-B14F-4D97-AF65-F5344CB8AC3E}">
        <p14:creationId xmlns:p14="http://schemas.microsoft.com/office/powerpoint/2010/main" val="17102976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3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87727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интернет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395536" y="1340768"/>
            <a:ext cx="7992888" cy="4353664"/>
          </a:xfrm>
        </p:spPr>
        <p:txBody>
          <a:bodyPr>
            <a:noAutofit/>
          </a:bodyPr>
          <a:lstStyle/>
          <a:p>
            <a:pPr marL="45720" indent="0">
              <a:buNone/>
            </a:pPr>
            <a:r>
              <a:rPr lang="ru-RU" sz="4000" b="1" dirty="0"/>
              <a:t>8. Похожа я на паутину.</a:t>
            </a:r>
          </a:p>
          <a:p>
            <a:pPr marL="45720" indent="0">
              <a:buNone/>
            </a:pPr>
            <a:r>
              <a:rPr lang="ru-RU" sz="4000" b="1" dirty="0"/>
              <a:t>Могу втянуть тебя как в тину.</a:t>
            </a:r>
          </a:p>
          <a:p>
            <a:pPr marL="45720" indent="0">
              <a:buNone/>
            </a:pPr>
            <a:r>
              <a:rPr lang="ru-RU" sz="4000" b="1" dirty="0"/>
              <a:t>Утолю жажду знаний я,</a:t>
            </a:r>
          </a:p>
          <a:p>
            <a:pPr marL="45720" indent="0">
              <a:buNone/>
            </a:pPr>
            <a:r>
              <a:rPr lang="ru-RU" sz="4000" b="1" dirty="0"/>
              <a:t>А покинуть меня захочет не каждый.</a:t>
            </a:r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404648" y="5661248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404648" y="5661248"/>
            <a:ext cx="2246621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78835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697252"/>
            <a:ext cx="2030597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Системный блок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179512" y="1268760"/>
            <a:ext cx="8712968" cy="3849608"/>
          </a:xfrm>
        </p:spPr>
        <p:txBody>
          <a:bodyPr>
            <a:normAutofit/>
          </a:bodyPr>
          <a:lstStyle/>
          <a:p>
            <a:pPr marL="45720" indent="0">
              <a:buNone/>
            </a:pPr>
            <a:r>
              <a:rPr lang="ru-RU" sz="4300" b="1" dirty="0"/>
              <a:t>9. Самый толстый я в машине.</a:t>
            </a:r>
          </a:p>
          <a:p>
            <a:pPr marL="45720" indent="0">
              <a:buNone/>
            </a:pPr>
            <a:r>
              <a:rPr lang="ru-RU" sz="4300" b="1" dirty="0"/>
              <a:t>Есть во мне и платы, шины.</a:t>
            </a:r>
          </a:p>
          <a:p>
            <a:pPr marL="45720" indent="0">
              <a:buNone/>
            </a:pPr>
            <a:r>
              <a:rPr lang="ru-RU" sz="4300" b="1" dirty="0"/>
              <a:t>Провода и там, и тут</a:t>
            </a:r>
          </a:p>
          <a:p>
            <a:pPr marL="45720" indent="0">
              <a:buNone/>
            </a:pPr>
            <a:r>
              <a:rPr lang="ru-RU" sz="4300" b="1" dirty="0"/>
              <a:t>Ко мне от всех устройств идут.</a:t>
            </a:r>
          </a:p>
          <a:p>
            <a:endParaRPr lang="ru-RU" b="1" dirty="0"/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72200" y="5320335"/>
            <a:ext cx="2520280" cy="158417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72200" y="5320335"/>
            <a:ext cx="2520280" cy="1584176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102356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87727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монитор</a:t>
            </a:r>
            <a:endParaRPr lang="ru-RU" sz="2400" b="1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sz="quarter" idx="13"/>
          </p:nvPr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22730"/>
          <a:stretch/>
        </p:blipFill>
        <p:spPr bwMode="auto">
          <a:xfrm>
            <a:off x="323528" y="908720"/>
            <a:ext cx="8424936" cy="46197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Стрелка влево 4">
            <a:hlinkClick r:id="rId3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4" name="Стрелка вправо 3"/>
          <p:cNvSpPr/>
          <p:nvPr/>
        </p:nvSpPr>
        <p:spPr>
          <a:xfrm>
            <a:off x="6398840" y="5631015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98840" y="5631015"/>
            <a:ext cx="2232248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756613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4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87727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модем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7389440" cy="3474720"/>
          </a:xfrm>
        </p:spPr>
        <p:txBody>
          <a:bodyPr>
            <a:noAutofit/>
          </a:bodyPr>
          <a:lstStyle/>
          <a:p>
            <a:pPr marL="45720" indent="0">
              <a:buNone/>
            </a:pPr>
            <a:r>
              <a:rPr lang="ru-RU" sz="3600" b="1" dirty="0"/>
              <a:t>11. Без меня сети нет,</a:t>
            </a:r>
          </a:p>
          <a:p>
            <a:pPr marL="45720" indent="0">
              <a:buNone/>
            </a:pPr>
            <a:r>
              <a:rPr lang="ru-RU" sz="3600" b="1" dirty="0"/>
              <a:t>Помогаю войти в Интернет.</a:t>
            </a:r>
          </a:p>
          <a:p>
            <a:pPr marL="45720" indent="0">
              <a:buNone/>
            </a:pPr>
            <a:r>
              <a:rPr lang="ru-RU" sz="3600" b="1" dirty="0"/>
              <a:t>Я мигаю и пищу,</a:t>
            </a:r>
          </a:p>
          <a:p>
            <a:pPr marL="45720" indent="0">
              <a:buNone/>
            </a:pPr>
            <a:r>
              <a:rPr lang="ru-RU" sz="3600" b="1" dirty="0"/>
              <a:t>Тебя в Интернет пущу.</a:t>
            </a:r>
          </a:p>
          <a:p>
            <a:pPr marL="45720" indent="0">
              <a:buNone/>
            </a:pPr>
            <a:r>
              <a:rPr lang="ru-RU" sz="3600" b="1" dirty="0"/>
              <a:t>В “паутине” путь найти помогу я без проблем,</a:t>
            </a:r>
          </a:p>
          <a:p>
            <a:pPr marL="45720" indent="0">
              <a:buNone/>
            </a:pPr>
            <a:r>
              <a:rPr lang="ru-RU" sz="3600" b="1" dirty="0"/>
              <a:t>Потому что я - ...</a:t>
            </a:r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73507" y="5661248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57827" y="5661248"/>
            <a:ext cx="2271011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158789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228185" y="5877272"/>
            <a:ext cx="2160240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программист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marL="45720" indent="0">
              <a:buNone/>
            </a:pPr>
            <a:r>
              <a:rPr lang="ru-RU" sz="4000" b="1" dirty="0"/>
              <a:t>12.Он знает языки.</a:t>
            </a:r>
          </a:p>
          <a:p>
            <a:pPr marL="45720" indent="0">
              <a:buNone/>
            </a:pPr>
            <a:r>
              <a:rPr lang="ru-RU" sz="4000" b="1" dirty="0"/>
              <a:t>На них не говорят.</a:t>
            </a:r>
          </a:p>
          <a:p>
            <a:pPr marL="45720" indent="0">
              <a:buNone/>
            </a:pPr>
            <a:r>
              <a:rPr lang="ru-RU" sz="4000" b="1" dirty="0"/>
              <a:t>Однако он пишет на них все программы подряд.</a:t>
            </a:r>
          </a:p>
          <a:p>
            <a:endParaRPr lang="ru-RU" dirty="0"/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228185" y="5643790"/>
            <a:ext cx="2520279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240888" y="5643790"/>
            <a:ext cx="2520280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78106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87727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программа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611560" y="1340768"/>
            <a:ext cx="7848872" cy="3474720"/>
          </a:xfrm>
        </p:spPr>
        <p:txBody>
          <a:bodyPr/>
          <a:lstStyle/>
          <a:p>
            <a:pPr marL="45720" indent="0">
              <a:buNone/>
            </a:pPr>
            <a:r>
              <a:rPr lang="ru-RU" sz="4000" b="1" dirty="0"/>
              <a:t>13.Меня пишет программист.</a:t>
            </a:r>
          </a:p>
          <a:p>
            <a:pPr marL="45720" indent="0">
              <a:buNone/>
            </a:pPr>
            <a:r>
              <a:rPr lang="ru-RU" sz="4000" b="1" dirty="0"/>
              <a:t>Набор команд я - й на лист!</a:t>
            </a:r>
          </a:p>
          <a:p>
            <a:endParaRPr lang="ru-RU" b="1" dirty="0"/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72200" y="5661248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49625" y="5661248"/>
            <a:ext cx="2246621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677644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40914" y="5661248"/>
            <a:ext cx="1903493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ru-RU" sz="2400" dirty="0" smtClean="0"/>
              <a:t>О. </a:t>
            </a:r>
            <a:r>
              <a:rPr lang="ru-RU" sz="2400" dirty="0"/>
              <a:t>система </a:t>
            </a:r>
            <a:r>
              <a:rPr lang="en-US" sz="2400" dirty="0"/>
              <a:t>Windows</a:t>
            </a:r>
            <a:endParaRPr lang="ru-RU" sz="2400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611560" y="1484784"/>
            <a:ext cx="7992888" cy="3474720"/>
          </a:xfrm>
        </p:spPr>
        <p:txBody>
          <a:bodyPr>
            <a:normAutofit/>
          </a:bodyPr>
          <a:lstStyle/>
          <a:p>
            <a:pPr marL="45720" indent="0">
              <a:buNone/>
            </a:pPr>
            <a:r>
              <a:rPr lang="ru-RU" sz="4000" b="1" dirty="0"/>
              <a:t>14. Состою я из 3-х слов.</a:t>
            </a:r>
          </a:p>
          <a:p>
            <a:pPr marL="45720" indent="0">
              <a:buNone/>
            </a:pPr>
            <a:r>
              <a:rPr lang="ru-RU" sz="4000" b="1" dirty="0"/>
              <a:t>1 -е - там работает хирург.</a:t>
            </a:r>
          </a:p>
          <a:p>
            <a:pPr marL="45720" indent="0">
              <a:buNone/>
            </a:pPr>
            <a:r>
              <a:rPr lang="ru-RU" sz="4000" b="1" dirty="0"/>
              <a:t>2-е - несколько уравнений.</a:t>
            </a:r>
          </a:p>
          <a:p>
            <a:pPr marL="45720" indent="0">
              <a:buNone/>
            </a:pPr>
            <a:r>
              <a:rPr lang="ru-RU" sz="4000" b="1" dirty="0"/>
              <a:t>3-є - по-английски “Окна”.</a:t>
            </a:r>
          </a:p>
          <a:p>
            <a:endParaRPr lang="ru-RU" dirty="0"/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32818" y="5242892"/>
            <a:ext cx="2407550" cy="16288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31220" y="5229200"/>
            <a:ext cx="2407550" cy="1628800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32207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87727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ru-RU" sz="2400" dirty="0"/>
              <a:t>Процессор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611560" y="1484784"/>
            <a:ext cx="8424936" cy="3474720"/>
          </a:xfrm>
        </p:spPr>
        <p:txBody>
          <a:bodyPr>
            <a:normAutofit fontScale="92500"/>
          </a:bodyPr>
          <a:lstStyle/>
          <a:p>
            <a:pPr marL="45720" indent="0">
              <a:buNone/>
            </a:pPr>
            <a:r>
              <a:rPr lang="ru-RU" sz="3600" dirty="0"/>
              <a:t>15. </a:t>
            </a:r>
            <a:r>
              <a:rPr lang="ru-RU" sz="3600" dirty="0" err="1"/>
              <a:t>Серце</a:t>
            </a:r>
            <a:r>
              <a:rPr lang="ru-RU" sz="3600" dirty="0"/>
              <a:t> </a:t>
            </a:r>
            <a:r>
              <a:rPr lang="ru-RU" sz="3600" dirty="0" err="1"/>
              <a:t>комп'ютера</a:t>
            </a:r>
            <a:r>
              <a:rPr lang="ru-RU" sz="3600" dirty="0"/>
              <a:t> я -</a:t>
            </a:r>
          </a:p>
          <a:p>
            <a:pPr marL="45720" indent="0">
              <a:buNone/>
            </a:pPr>
            <a:r>
              <a:rPr lang="ru-RU" sz="3600" dirty="0" err="1"/>
              <a:t>Ні</a:t>
            </a:r>
            <a:r>
              <a:rPr lang="ru-RU" sz="3600" dirty="0"/>
              <a:t> в року.</a:t>
            </a:r>
          </a:p>
          <a:p>
            <a:pPr marL="45720" indent="0">
              <a:buNone/>
            </a:pPr>
            <a:r>
              <a:rPr lang="ru-RU" sz="3600" dirty="0" err="1"/>
              <a:t>Спрямовую</a:t>
            </a:r>
            <a:r>
              <a:rPr lang="ru-RU" sz="3600" dirty="0"/>
              <a:t> </a:t>
            </a:r>
            <a:r>
              <a:rPr lang="ru-RU" sz="3600" dirty="0" err="1"/>
              <a:t>інформаційні</a:t>
            </a:r>
            <a:r>
              <a:rPr lang="ru-RU" sz="3600" dirty="0"/>
              <a:t> потоки.</a:t>
            </a:r>
          </a:p>
          <a:p>
            <a:pPr marL="45720" indent="0">
              <a:buNone/>
            </a:pPr>
            <a:r>
              <a:rPr lang="ru-RU" sz="3600" dirty="0"/>
              <a:t>Сам я з </a:t>
            </a:r>
            <a:r>
              <a:rPr lang="ru-RU" sz="3600" dirty="0" err="1"/>
              <a:t>кремнію</a:t>
            </a:r>
            <a:r>
              <a:rPr lang="ru-RU" sz="3600" dirty="0"/>
              <a:t>, за формою - квадрат.</a:t>
            </a:r>
          </a:p>
          <a:p>
            <a:pPr marL="45720" indent="0">
              <a:buNone/>
            </a:pPr>
            <a:r>
              <a:rPr lang="ru-RU" sz="3600" dirty="0" err="1"/>
              <a:t>Замінюю</a:t>
            </a:r>
            <a:r>
              <a:rPr lang="ru-RU" sz="3600" dirty="0"/>
              <a:t> </a:t>
            </a:r>
            <a:r>
              <a:rPr lang="ru-RU" sz="3600" dirty="0" err="1"/>
              <a:t>мільйони</a:t>
            </a:r>
            <a:r>
              <a:rPr lang="ru-RU" sz="3600" dirty="0"/>
              <a:t> </a:t>
            </a:r>
            <a:r>
              <a:rPr lang="ru-RU" sz="3600" dirty="0" err="1"/>
              <a:t>печатних</a:t>
            </a:r>
            <a:r>
              <a:rPr lang="ru-RU" sz="3600" dirty="0"/>
              <a:t> плат.</a:t>
            </a:r>
          </a:p>
          <a:p>
            <a:endParaRPr lang="ru-RU" dirty="0"/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72200" y="5661248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57827" y="5639018"/>
            <a:ext cx="2232248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805990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805264"/>
            <a:ext cx="2030597" cy="5040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Принтер, сканер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251520" y="332656"/>
            <a:ext cx="8352928" cy="5721816"/>
          </a:xfrm>
        </p:spPr>
        <p:txBody>
          <a:bodyPr>
            <a:noAutofit/>
          </a:bodyPr>
          <a:lstStyle/>
          <a:p>
            <a:pPr marL="45720" indent="0">
              <a:buNone/>
            </a:pPr>
            <a:r>
              <a:rPr lang="ru-RU" sz="3200" b="1" dirty="0"/>
              <a:t>16. </a:t>
            </a:r>
            <a:r>
              <a:rPr lang="ru-RU" sz="3200" b="1" dirty="0" err="1"/>
              <a:t>Діалог</a:t>
            </a:r>
            <a:r>
              <a:rPr lang="ru-RU" sz="3200" b="1" dirty="0"/>
              <a:t>.</a:t>
            </a:r>
          </a:p>
          <a:p>
            <a:pPr marL="45720" indent="0">
              <a:buNone/>
            </a:pPr>
            <a:r>
              <a:rPr lang="ru-RU" sz="3200" b="1" dirty="0"/>
              <a:t>-	</a:t>
            </a:r>
            <a:r>
              <a:rPr lang="ru-RU" sz="3200" b="1" dirty="0" err="1"/>
              <a:t>Друже</a:t>
            </a:r>
            <a:r>
              <a:rPr lang="ru-RU" sz="3200" b="1" dirty="0"/>
              <a:t>, дай </a:t>
            </a:r>
            <a:r>
              <a:rPr lang="ru-RU" sz="3200" b="1" dirty="0" err="1"/>
              <a:t>мені</a:t>
            </a:r>
            <a:r>
              <a:rPr lang="ru-RU" sz="3200" b="1" dirty="0"/>
              <a:t> картинку.</a:t>
            </a:r>
          </a:p>
          <a:p>
            <a:pPr marL="45720" indent="0">
              <a:buNone/>
            </a:pPr>
            <a:r>
              <a:rPr lang="ru-RU" sz="3200" b="1" dirty="0"/>
              <a:t>	Передай </a:t>
            </a:r>
            <a:r>
              <a:rPr lang="ru-RU" sz="3200" b="1" dirty="0" err="1"/>
              <a:t>крізь</a:t>
            </a:r>
            <a:r>
              <a:rPr lang="ru-RU" sz="3200" b="1" dirty="0"/>
              <a:t> материнку.</a:t>
            </a:r>
          </a:p>
          <a:p>
            <a:pPr marL="45720" indent="0">
              <a:buNone/>
            </a:pPr>
            <a:r>
              <a:rPr lang="ru-RU" sz="3200" b="1" dirty="0"/>
              <a:t>	Я </a:t>
            </a:r>
            <a:r>
              <a:rPr lang="ru-RU" sz="3200" b="1" dirty="0" err="1"/>
              <a:t>із</a:t>
            </a:r>
            <a:r>
              <a:rPr lang="ru-RU" sz="3200" b="1" dirty="0"/>
              <a:t> </a:t>
            </a:r>
            <a:r>
              <a:rPr lang="ru-RU" sz="3200" b="1" dirty="0" err="1"/>
              <a:t>різних</a:t>
            </a:r>
            <a:r>
              <a:rPr lang="ru-RU" sz="3200" b="1" dirty="0"/>
              <a:t> </a:t>
            </a:r>
            <a:r>
              <a:rPr lang="ru-RU" sz="3200" b="1" dirty="0" err="1"/>
              <a:t>точок</a:t>
            </a:r>
            <a:r>
              <a:rPr lang="ru-RU" sz="3200" b="1" dirty="0"/>
              <a:t> вам</a:t>
            </a:r>
          </a:p>
          <a:p>
            <a:pPr marL="45720" indent="0">
              <a:buNone/>
            </a:pPr>
            <a:r>
              <a:rPr lang="ru-RU" sz="3200" b="1" dirty="0"/>
              <a:t>	</a:t>
            </a:r>
            <a:r>
              <a:rPr lang="ru-RU" sz="3200" b="1" dirty="0" err="1"/>
              <a:t>Надрукую</a:t>
            </a:r>
            <a:r>
              <a:rPr lang="ru-RU" sz="3200" b="1" dirty="0"/>
              <a:t> </a:t>
            </a:r>
            <a:r>
              <a:rPr lang="ru-RU" sz="3200" b="1" dirty="0" err="1"/>
              <a:t>її</a:t>
            </a:r>
            <a:r>
              <a:rPr lang="ru-RU" sz="3200" b="1" dirty="0"/>
              <a:t> сам.</a:t>
            </a:r>
          </a:p>
          <a:p>
            <a:pPr marL="45720" indent="0">
              <a:buNone/>
            </a:pPr>
            <a:r>
              <a:rPr lang="ru-RU" sz="3200" b="1" dirty="0"/>
              <a:t>-	</a:t>
            </a:r>
            <a:r>
              <a:rPr lang="ru-RU" sz="3200" b="1" dirty="0" err="1"/>
              <a:t>Слухай</a:t>
            </a:r>
            <a:r>
              <a:rPr lang="ru-RU" sz="3200" b="1" dirty="0"/>
              <a:t>, </a:t>
            </a:r>
            <a:r>
              <a:rPr lang="ru-RU" sz="3200" b="1" dirty="0" err="1"/>
              <a:t>дорогий</a:t>
            </a:r>
            <a:r>
              <a:rPr lang="ru-RU" sz="3200" b="1" dirty="0"/>
              <a:t> </a:t>
            </a:r>
            <a:r>
              <a:rPr lang="ru-RU" sz="3200" b="1" dirty="0" err="1"/>
              <a:t>мій</a:t>
            </a:r>
            <a:r>
              <a:rPr lang="ru-RU" sz="3200" b="1" dirty="0"/>
              <a:t> брат.</a:t>
            </a:r>
          </a:p>
          <a:p>
            <a:pPr marL="45720" indent="0">
              <a:buNone/>
            </a:pPr>
            <a:r>
              <a:rPr lang="ru-RU" sz="3200" b="1" dirty="0"/>
              <a:t>Я </a:t>
            </a:r>
            <a:r>
              <a:rPr lang="ru-RU" sz="3200" b="1" dirty="0" err="1"/>
              <a:t>повільний</a:t>
            </a:r>
            <a:r>
              <a:rPr lang="ru-RU" sz="3200" b="1" dirty="0"/>
              <a:t> агрегат.</a:t>
            </a:r>
          </a:p>
          <a:p>
            <a:pPr marL="45720" indent="0">
              <a:buNone/>
            </a:pPr>
            <a:r>
              <a:rPr lang="ru-RU" sz="3200" b="1" dirty="0" err="1"/>
              <a:t>Поклади</a:t>
            </a:r>
            <a:r>
              <a:rPr lang="ru-RU" sz="3200" b="1" dirty="0"/>
              <a:t> в мене картинку.</a:t>
            </a:r>
          </a:p>
          <a:p>
            <a:pPr marL="45720" indent="0">
              <a:buNone/>
            </a:pPr>
            <a:r>
              <a:rPr lang="ru-RU" sz="3200" b="1" dirty="0"/>
              <a:t>Посиди, </a:t>
            </a:r>
            <a:r>
              <a:rPr lang="ru-RU" sz="3200" b="1" dirty="0" err="1"/>
              <a:t>зажди</a:t>
            </a:r>
            <a:r>
              <a:rPr lang="ru-RU" sz="3200" b="1" dirty="0"/>
              <a:t> </a:t>
            </a:r>
            <a:r>
              <a:rPr lang="ru-RU" sz="3200" b="1" dirty="0" err="1"/>
              <a:t>хвилинку</a:t>
            </a:r>
            <a:r>
              <a:rPr lang="ru-RU" sz="3200" b="1" dirty="0"/>
              <a:t>.</a:t>
            </a:r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32565" y="6057292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57827" y="5445224"/>
            <a:ext cx="2232248" cy="122413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57827" y="5445224"/>
            <a:ext cx="2222449" cy="1224136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66947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87727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курсор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539552" y="1340768"/>
            <a:ext cx="7992888" cy="4209648"/>
          </a:xfrm>
        </p:spPr>
        <p:txBody>
          <a:bodyPr>
            <a:noAutofit/>
          </a:bodyPr>
          <a:lstStyle/>
          <a:p>
            <a:pPr marL="45720" indent="0">
              <a:buNone/>
            </a:pPr>
            <a:r>
              <a:rPr lang="ru-RU" sz="4000" b="1" dirty="0"/>
              <a:t>17. Компьютер включается,</a:t>
            </a:r>
          </a:p>
          <a:p>
            <a:pPr marL="45720" indent="0">
              <a:buNone/>
            </a:pPr>
            <a:r>
              <a:rPr lang="ru-RU" sz="4000" b="1" dirty="0"/>
              <a:t>Он сразу появляется,</a:t>
            </a:r>
          </a:p>
          <a:p>
            <a:pPr marL="45720" indent="0">
              <a:buNone/>
            </a:pPr>
            <a:r>
              <a:rPr lang="ru-RU" sz="4000" b="1" dirty="0"/>
              <a:t>Мышкой управляется,</a:t>
            </a:r>
          </a:p>
          <a:p>
            <a:pPr marL="45720" indent="0">
              <a:buNone/>
            </a:pPr>
            <a:r>
              <a:rPr lang="ru-RU" sz="4000" b="1" dirty="0"/>
              <a:t>На "к" начинается.</a:t>
            </a:r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72200" y="5661248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79894" y="5661248"/>
            <a:ext cx="2232248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236703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33440158"/>
              </p:ext>
            </p:extLst>
          </p:nvPr>
        </p:nvGraphicFramePr>
        <p:xfrm>
          <a:off x="467544" y="404663"/>
          <a:ext cx="8352930" cy="6120681"/>
        </p:xfrm>
        <a:graphic>
          <a:graphicData uri="http://schemas.openxmlformats.org/drawingml/2006/table">
            <a:tbl>
              <a:tblPr firstRow="1" bandRow="1">
                <a:tableStyleId>{0505E3EF-67EA-436B-97B2-0124C06EBD24}</a:tableStyleId>
              </a:tblPr>
              <a:tblGrid>
                <a:gridCol w="1392155"/>
                <a:gridCol w="1392155"/>
                <a:gridCol w="1392155"/>
                <a:gridCol w="1392155"/>
                <a:gridCol w="1392155"/>
                <a:gridCol w="1392155"/>
              </a:tblGrid>
              <a:tr h="2040227"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2" action="ppaction://hlinksldjump"/>
                        </a:rPr>
                        <a:t>1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3" action="ppaction://hlinksldjump"/>
                        </a:rPr>
                        <a:t>2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4" action="ppaction://hlinksldjump"/>
                        </a:rPr>
                        <a:t>3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5" action="ppaction://hlinksldjump"/>
                        </a:rPr>
                        <a:t>4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6" action="ppaction://hlinksldjump"/>
                        </a:rPr>
                        <a:t>5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7" action="ppaction://hlinksldjump"/>
                        </a:rPr>
                        <a:t>6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</a:tr>
              <a:tr h="2040227"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8" action="ppaction://hlinksldjump"/>
                        </a:rPr>
                        <a:t>7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9" action="ppaction://hlinksldjump"/>
                        </a:rPr>
                        <a:t>8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10" action="ppaction://hlinksldjump"/>
                        </a:rPr>
                        <a:t>9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11" action="ppaction://hlinksldjump"/>
                        </a:rPr>
                        <a:t>10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12" action="ppaction://hlinksldjump"/>
                        </a:rPr>
                        <a:t>11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13" action="ppaction://hlinksldjump"/>
                        </a:rPr>
                        <a:t>12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</a:tr>
              <a:tr h="2040227"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14" action="ppaction://hlinksldjump"/>
                        </a:rPr>
                        <a:t>13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15" action="ppaction://hlinksldjump"/>
                        </a:rPr>
                        <a:t>14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16" action="ppaction://hlinksldjump"/>
                        </a:rPr>
                        <a:t>15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17" action="ppaction://hlinksldjump"/>
                        </a:rPr>
                        <a:t>16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18" action="ppaction://hlinksldjump"/>
                        </a:rPr>
                        <a:t>17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800" dirty="0" smtClean="0">
                          <a:ln w="57150">
                            <a:solidFill>
                              <a:schemeClr val="tx1"/>
                            </a:solidFill>
                          </a:ln>
                          <a:solidFill>
                            <a:srgbClr val="FF0000"/>
                          </a:solidFill>
                          <a:hlinkClick r:id="rId19" action="ppaction://hlinksldjump"/>
                        </a:rPr>
                        <a:t>18</a:t>
                      </a:r>
                      <a:endParaRPr lang="ru-RU" sz="8800" dirty="0">
                        <a:ln w="57150">
                          <a:solidFill>
                            <a:schemeClr val="tx1"/>
                          </a:solidFill>
                        </a:ln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571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61560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кругленный прямоугольник 1"/>
          <p:cNvSpPr/>
          <p:nvPr/>
        </p:nvSpPr>
        <p:spPr>
          <a:xfrm>
            <a:off x="6357827" y="587727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клавиатура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539552" y="731520"/>
            <a:ext cx="8064896" cy="4929728"/>
          </a:xfrm>
        </p:spPr>
        <p:txBody>
          <a:bodyPr>
            <a:normAutofit/>
          </a:bodyPr>
          <a:lstStyle/>
          <a:p>
            <a:pPr marL="45720" indent="0">
              <a:buNone/>
            </a:pPr>
            <a:r>
              <a:rPr lang="ru-RU" sz="4000" b="1" dirty="0"/>
              <a:t>18. На столе лежит дощечка,</a:t>
            </a:r>
          </a:p>
          <a:p>
            <a:pPr marL="45720" indent="0">
              <a:buNone/>
            </a:pPr>
            <a:r>
              <a:rPr lang="ru-RU" sz="4000" b="1" dirty="0"/>
              <a:t>На дощечке кнопочки.</a:t>
            </a:r>
          </a:p>
          <a:p>
            <a:pPr marL="45720" indent="0">
              <a:buNone/>
            </a:pPr>
            <a:r>
              <a:rPr lang="ru-RU" sz="4000" b="1" dirty="0"/>
              <a:t>Кнопку ты нажимаешь –</a:t>
            </a:r>
          </a:p>
          <a:p>
            <a:pPr marL="45720" indent="0">
              <a:buNone/>
            </a:pPr>
            <a:r>
              <a:rPr lang="ru-RU" sz="4000" b="1" dirty="0"/>
              <a:t>В мир компьютера попадаешь.</a:t>
            </a:r>
          </a:p>
          <a:p>
            <a:endParaRPr lang="ru-RU" dirty="0"/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65376" y="5675512"/>
            <a:ext cx="2520280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6" name="Стрелка вправо 5"/>
          <p:cNvSpPr/>
          <p:nvPr/>
        </p:nvSpPr>
        <p:spPr>
          <a:xfrm>
            <a:off x="6402976" y="5661248"/>
            <a:ext cx="2520280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587563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"/>
                  </p:tgtEl>
                </p:cond>
              </p:nextCondLst>
            </p:seq>
          </p:childTnLst>
        </p:cTn>
      </p:par>
    </p:tnLst>
    <p:bldLst>
      <p:bldP spid="2" grpId="0" animBg="1"/>
      <p:bldP spid="5" grpId="0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 rot="19584593">
            <a:off x="-134954" y="2526451"/>
            <a:ext cx="9328236" cy="1938992"/>
          </a:xfrm>
          <a:prstGeom prst="rect">
            <a:avLst/>
          </a:prstGeom>
          <a:ln>
            <a:solidFill>
              <a:schemeClr val="accent2">
                <a:lumMod val="20000"/>
                <a:lumOff val="80000"/>
              </a:schemeClr>
            </a:solidFill>
          </a:ln>
        </p:spPr>
        <p:style>
          <a:lnRef idx="1">
            <a:schemeClr val="accent2"/>
          </a:lnRef>
          <a:fillRef idx="1003">
            <a:schemeClr val="l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lIns="91440" tIns="45720" rIns="91440" bIns="45720">
            <a:spAutoFit/>
          </a:bodyPr>
          <a:lstStyle/>
          <a:p>
            <a:pPr algn="ctr"/>
            <a:r>
              <a:rPr lang="ru-RU" sz="12000" b="1" i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Молодцы</a:t>
            </a:r>
            <a:endParaRPr lang="ru-RU" sz="12000" b="1" i="1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83000"/>
                      <a:shade val="100000"/>
                      <a:satMod val="200000"/>
                    </a:schemeClr>
                  </a:gs>
                  <a:gs pos="75000">
                    <a:schemeClr val="accent1">
                      <a:tint val="100000"/>
                      <a:shade val="50000"/>
                      <a:satMod val="150000"/>
                    </a:schemeClr>
                  </a:gs>
                </a:gsLst>
                <a:lin ang="5400000"/>
              </a:gra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8690082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87727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вирус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539552" y="1484784"/>
            <a:ext cx="8280920" cy="3474720"/>
          </a:xfrm>
        </p:spPr>
        <p:txBody>
          <a:bodyPr>
            <a:normAutofit/>
          </a:bodyPr>
          <a:lstStyle/>
          <a:p>
            <a:pPr marL="0" lvl="0" indent="0">
              <a:spcAft>
                <a:spcPts val="0"/>
              </a:spcAft>
              <a:buNone/>
              <a:tabLst>
                <a:tab pos="447675" algn="l"/>
              </a:tabLst>
            </a:pPr>
            <a:r>
              <a:rPr lang="ru-RU" sz="4000" b="1" dirty="0" smtClean="0">
                <a:latin typeface="Times New Roman CYR"/>
                <a:ea typeface="Times New Roman"/>
                <a:cs typeface="Times New Roman"/>
              </a:rPr>
              <a:t>1. Программа</a:t>
            </a:r>
            <a:r>
              <a:rPr lang="ru-RU" sz="4000" b="1" dirty="0">
                <a:latin typeface="Times New Roman CYR"/>
                <a:ea typeface="Times New Roman"/>
                <a:cs typeface="Times New Roman"/>
              </a:rPr>
              <a:t>,</a:t>
            </a:r>
            <a:r>
              <a:rPr lang="ru-RU" sz="4000" b="1" dirty="0">
                <a:latin typeface="Times New Roman"/>
                <a:ea typeface="Times New Roman"/>
              </a:rPr>
              <a:t> </a:t>
            </a:r>
            <a:r>
              <a:rPr lang="ru-RU" sz="4000" b="1" dirty="0">
                <a:latin typeface="Times New Roman CYR"/>
                <a:ea typeface="Times New Roman"/>
                <a:cs typeface="Times New Roman"/>
              </a:rPr>
              <a:t>обладающая</a:t>
            </a:r>
            <a:r>
              <a:rPr lang="ru-RU" sz="4000" b="1" dirty="0">
                <a:latin typeface="Times New Roman"/>
                <a:ea typeface="Times New Roman"/>
              </a:rPr>
              <a:t> </a:t>
            </a:r>
            <a:r>
              <a:rPr lang="ru-RU" sz="4000" b="1" dirty="0">
                <a:latin typeface="Times New Roman CYR"/>
                <a:ea typeface="Times New Roman"/>
                <a:cs typeface="Times New Roman"/>
              </a:rPr>
              <a:t>способностью к размножению.</a:t>
            </a:r>
            <a:r>
              <a:rPr lang="ru-RU" sz="4000" b="1" dirty="0">
                <a:latin typeface="Times New Roman"/>
                <a:ea typeface="Times New Roman"/>
              </a:rPr>
              <a:t> </a:t>
            </a:r>
            <a:r>
              <a:rPr lang="ru-RU" sz="4000" b="1" dirty="0">
                <a:latin typeface="Times New Roman CYR"/>
                <a:ea typeface="Times New Roman"/>
                <a:cs typeface="Times New Roman"/>
              </a:rPr>
              <a:t>Она</a:t>
            </a:r>
            <a:r>
              <a:rPr lang="ru-RU" sz="4000" b="1" dirty="0">
                <a:latin typeface="Times New Roman"/>
                <a:ea typeface="Times New Roman"/>
              </a:rPr>
              <a:t> </a:t>
            </a:r>
            <a:r>
              <a:rPr lang="ru-RU" sz="4000" b="1" dirty="0">
                <a:latin typeface="Times New Roman CYR"/>
                <a:ea typeface="Times New Roman"/>
                <a:cs typeface="Times New Roman"/>
              </a:rPr>
              <a:t>обладает</a:t>
            </a:r>
            <a:br>
              <a:rPr lang="ru-RU" sz="4000" b="1" dirty="0">
                <a:latin typeface="Times New Roman CYR"/>
                <a:ea typeface="Times New Roman"/>
                <a:cs typeface="Times New Roman"/>
              </a:rPr>
            </a:br>
            <a:r>
              <a:rPr lang="ru-RU" sz="4000" b="1" dirty="0">
                <a:latin typeface="Times New Roman CYR"/>
                <a:ea typeface="Times New Roman"/>
                <a:cs typeface="Times New Roman"/>
              </a:rPr>
              <a:t>разрушительным</a:t>
            </a:r>
            <a:r>
              <a:rPr lang="ru-RU" sz="4000" b="1" dirty="0">
                <a:latin typeface="Times New Roman"/>
                <a:ea typeface="Times New Roman"/>
              </a:rPr>
              <a:t> </a:t>
            </a:r>
            <a:r>
              <a:rPr lang="ru-RU" sz="4000" b="1" dirty="0">
                <a:latin typeface="Times New Roman CYR"/>
                <a:ea typeface="Times New Roman"/>
                <a:cs typeface="Times New Roman"/>
              </a:rPr>
              <a:t>действием!</a:t>
            </a:r>
            <a:endParaRPr lang="ru-RU" sz="4000" b="1" dirty="0">
              <a:latin typeface="Times New Roman"/>
              <a:ea typeface="Times New Roman"/>
            </a:endParaRPr>
          </a:p>
          <a:p>
            <a:endParaRPr lang="ru-RU" dirty="0"/>
          </a:p>
        </p:txBody>
      </p:sp>
      <p:sp>
        <p:nvSpPr>
          <p:cNvPr id="4" name="Стрелка вправо 3"/>
          <p:cNvSpPr/>
          <p:nvPr/>
        </p:nvSpPr>
        <p:spPr>
          <a:xfrm>
            <a:off x="6412270" y="5661248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5" name="Стрелка влево 4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57827" y="5661248"/>
            <a:ext cx="2254969" cy="792088"/>
          </a:xfrm>
          <a:prstGeom prst="rightArrow">
            <a:avLst/>
          </a:prstGeom>
          <a:solidFill>
            <a:srgbClr val="4E67C8">
              <a:alpha val="0"/>
            </a:srgb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325426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87727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эл. почта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251520" y="1196752"/>
            <a:ext cx="8712968" cy="4929728"/>
          </a:xfrm>
        </p:spPr>
        <p:txBody>
          <a:bodyPr>
            <a:noAutofit/>
          </a:bodyPr>
          <a:lstStyle/>
          <a:p>
            <a:pPr marL="0" lvl="0" indent="0">
              <a:spcAft>
                <a:spcPts val="0"/>
              </a:spcAft>
              <a:buNone/>
              <a:tabLst>
                <a:tab pos="447675" algn="l"/>
              </a:tabLst>
            </a:pPr>
            <a:r>
              <a:rPr lang="ru-RU" sz="3600" b="1" dirty="0" smtClean="0">
                <a:latin typeface="Times New Roman CYR"/>
                <a:ea typeface="Times New Roman"/>
                <a:cs typeface="Times New Roman"/>
              </a:rPr>
              <a:t>2. Мои</a:t>
            </a:r>
            <a:r>
              <a:rPr lang="ru-RU" sz="3600" b="1" dirty="0" smtClean="0">
                <a:latin typeface="Times New Roman"/>
                <a:ea typeface="Times New Roman"/>
              </a:rPr>
              <a:t> </a:t>
            </a: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дети</a:t>
            </a:r>
            <a:r>
              <a:rPr lang="ru-RU" sz="3600" b="1" dirty="0">
                <a:latin typeface="Times New Roman"/>
                <a:ea typeface="Times New Roman"/>
              </a:rPr>
              <a:t> </a:t>
            </a: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ходят по мне, уходят от меня.</a:t>
            </a:r>
            <a:r>
              <a:rPr lang="ru-RU" sz="3600" b="1" dirty="0">
                <a:latin typeface="Times New Roman"/>
                <a:ea typeface="Times New Roman"/>
              </a:rPr>
              <a:t> </a:t>
            </a: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Когда-то я была голубиная, затем</a:t>
            </a:r>
            <a:r>
              <a:rPr lang="ru-RU" sz="3600" b="1" dirty="0">
                <a:latin typeface="Times New Roman"/>
                <a:ea typeface="Times New Roman"/>
              </a:rPr>
              <a:t> -</a:t>
            </a:r>
            <a:br>
              <a:rPr lang="ru-RU" sz="3600" b="1" dirty="0">
                <a:latin typeface="Times New Roman"/>
                <a:ea typeface="Times New Roman"/>
              </a:rPr>
            </a:b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бумажная,</a:t>
            </a:r>
            <a:r>
              <a:rPr lang="ru-RU" sz="3600" b="1" dirty="0">
                <a:latin typeface="Times New Roman"/>
                <a:ea typeface="Times New Roman"/>
              </a:rPr>
              <a:t> </a:t>
            </a: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авиационная.</a:t>
            </a:r>
            <a:r>
              <a:rPr lang="ru-RU" sz="3600" b="1" dirty="0">
                <a:latin typeface="Times New Roman"/>
                <a:ea typeface="Times New Roman"/>
              </a:rPr>
              <a:t> </a:t>
            </a: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Теперь я еще и электронная.</a:t>
            </a:r>
            <a:r>
              <a:rPr lang="ru-RU" sz="3600" b="1" dirty="0">
                <a:latin typeface="Times New Roman"/>
                <a:ea typeface="Times New Roman"/>
              </a:rPr>
              <a:t> </a:t>
            </a: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Достаточно нажать несколько клавиш — и я начинаю</a:t>
            </a:r>
            <a:r>
              <a:rPr lang="ru-RU" sz="3600" b="1" dirty="0">
                <a:latin typeface="Times New Roman"/>
                <a:ea typeface="Times New Roman"/>
              </a:rPr>
              <a:t> </a:t>
            </a: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отправлять и принимать</a:t>
            </a:r>
            <a:r>
              <a:rPr lang="ru-RU" sz="3600" b="1" dirty="0">
                <a:latin typeface="Times New Roman"/>
                <a:ea typeface="Times New Roman"/>
              </a:rPr>
              <a:t> </a:t>
            </a: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своих</a:t>
            </a:r>
            <a:r>
              <a:rPr lang="ru-RU" sz="3600" b="1" dirty="0">
                <a:latin typeface="Times New Roman"/>
                <a:ea typeface="Times New Roman"/>
              </a:rPr>
              <a:t> </a:t>
            </a: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детей.</a:t>
            </a:r>
            <a:r>
              <a:rPr lang="ru-RU" sz="3600" b="1" dirty="0">
                <a:latin typeface="Times New Roman"/>
                <a:ea typeface="Times New Roman"/>
              </a:rPr>
              <a:t> </a:t>
            </a: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Кто я и кто</a:t>
            </a:r>
            <a:r>
              <a:rPr lang="ru-RU" sz="3600" b="1" dirty="0">
                <a:latin typeface="Times New Roman"/>
                <a:ea typeface="Times New Roman"/>
              </a:rPr>
              <a:t> </a:t>
            </a:r>
            <a:r>
              <a:rPr lang="ru-RU" sz="3600" b="1" dirty="0">
                <a:latin typeface="Times New Roman CYR"/>
                <a:ea typeface="Times New Roman"/>
                <a:cs typeface="Times New Roman"/>
              </a:rPr>
              <a:t>мои дети?</a:t>
            </a:r>
            <a:endParaRPr lang="ru-RU" sz="3600" b="1" dirty="0">
              <a:effectLst/>
              <a:latin typeface="Times New Roman"/>
              <a:ea typeface="Times New Roman"/>
            </a:endParaRPr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40551" y="5715236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90854" y="5715236"/>
            <a:ext cx="2190365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84751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611560" y="1412776"/>
            <a:ext cx="8136904" cy="4392488"/>
          </a:xfrm>
        </p:spPr>
        <p:txBody>
          <a:bodyPr>
            <a:normAutofit/>
          </a:bodyPr>
          <a:lstStyle/>
          <a:p>
            <a:pPr marL="45720" indent="0">
              <a:buNone/>
            </a:pPr>
            <a:r>
              <a:rPr lang="ru-RU" sz="3600" b="1" dirty="0"/>
              <a:t>3.	Это слово появилось от имени великого математика Мухаммеда Аль-Хорезми,</a:t>
            </a:r>
          </a:p>
          <a:p>
            <a:pPr marL="45720" indent="0">
              <a:buNone/>
            </a:pPr>
            <a:r>
              <a:rPr lang="ru-RU" sz="3600" b="1" dirty="0"/>
              <a:t>который впервые сформулировал правила выполнения арифметических действий.</a:t>
            </a:r>
          </a:p>
          <a:p>
            <a:endParaRPr lang="ru-RU" b="1" dirty="0"/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6327630" y="5819455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алгоритм</a:t>
            </a:r>
            <a:endParaRPr lang="ru-RU" sz="24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27630" y="5603431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8" name="Стрелка вправо 7"/>
          <p:cNvSpPr/>
          <p:nvPr/>
        </p:nvSpPr>
        <p:spPr>
          <a:xfrm>
            <a:off x="6327630" y="5603431"/>
            <a:ext cx="2276673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858801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"/>
                  </p:tgtEl>
                </p:cond>
              </p:nextCondLst>
            </p:seq>
          </p:childTnLst>
        </p:cTn>
      </p:par>
    </p:tnLst>
    <p:bldLst>
      <p:bldP spid="5" grpId="0" animBg="1"/>
      <p:bldP spid="7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87727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мышь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539552" y="1772816"/>
            <a:ext cx="8208912" cy="3474720"/>
          </a:xfrm>
        </p:spPr>
        <p:txBody>
          <a:bodyPr>
            <a:normAutofit fontScale="92500"/>
          </a:bodyPr>
          <a:lstStyle/>
          <a:p>
            <a:pPr marL="45720" indent="0">
              <a:buNone/>
            </a:pPr>
            <a:r>
              <a:rPr lang="ru-RU" sz="3600" b="1" dirty="0"/>
              <a:t>4. Раньше - диковинка с длинным хвостом,</a:t>
            </a:r>
          </a:p>
          <a:p>
            <a:pPr marL="45720" indent="0">
              <a:buNone/>
            </a:pPr>
            <a:r>
              <a:rPr lang="ru-RU" sz="3600" b="1" dirty="0"/>
              <a:t>На каждом столе появилась потом,</a:t>
            </a:r>
          </a:p>
          <a:p>
            <a:pPr marL="45720" indent="0">
              <a:buNone/>
            </a:pPr>
            <a:r>
              <a:rPr lang="ru-RU" sz="3600" b="1" dirty="0"/>
              <a:t>Езжу на шарике, лазере, свете,</a:t>
            </a:r>
          </a:p>
          <a:p>
            <a:pPr marL="45720" indent="0">
              <a:buNone/>
            </a:pPr>
            <a:r>
              <a:rPr lang="ru-RU" sz="3600" b="1" dirty="0"/>
              <a:t>Помогу путешествовать в Интернете.</a:t>
            </a:r>
          </a:p>
          <a:p>
            <a:endParaRPr lang="ru-RU" dirty="0"/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72200" y="5661248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81201" y="5661248"/>
            <a:ext cx="2230941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383085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57827" y="587727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пиксель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395536" y="1772816"/>
            <a:ext cx="8352928" cy="3474720"/>
          </a:xfrm>
        </p:spPr>
        <p:txBody>
          <a:bodyPr>
            <a:normAutofit/>
          </a:bodyPr>
          <a:lstStyle/>
          <a:p>
            <a:pPr marL="45720" indent="0">
              <a:buNone/>
            </a:pPr>
            <a:r>
              <a:rPr lang="ru-RU" sz="4000" b="1" dirty="0"/>
              <a:t>5. Много нас - точек на экране,</a:t>
            </a:r>
          </a:p>
          <a:p>
            <a:pPr marL="45720" indent="0">
              <a:buNone/>
            </a:pPr>
            <a:r>
              <a:rPr lang="ru-RU" sz="4000" b="1" dirty="0"/>
              <a:t>Блестим, переливаемся,</a:t>
            </a:r>
          </a:p>
          <a:p>
            <a:pPr marL="45720" indent="0">
              <a:buNone/>
            </a:pPr>
            <a:r>
              <a:rPr lang="ru-RU" sz="4000" b="1" dirty="0"/>
              <a:t>На “п” называемся. Кто мы?</a:t>
            </a:r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36777" y="5661248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36777" y="5661248"/>
            <a:ext cx="2232248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380890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кругленный прямоугольник 5"/>
          <p:cNvSpPr/>
          <p:nvPr/>
        </p:nvSpPr>
        <p:spPr>
          <a:xfrm>
            <a:off x="6372200" y="5517232"/>
            <a:ext cx="2030597" cy="3600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дисковод</a:t>
            </a:r>
            <a:endParaRPr lang="ru-RU" sz="2400" b="1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>
          <a:xfrm>
            <a:off x="467544" y="2204864"/>
            <a:ext cx="7992888" cy="1185312"/>
          </a:xfrm>
        </p:spPr>
        <p:txBody>
          <a:bodyPr>
            <a:normAutofit/>
          </a:bodyPr>
          <a:lstStyle/>
          <a:p>
            <a:pPr marL="45720" indent="0">
              <a:buNone/>
            </a:pPr>
            <a:r>
              <a:rPr lang="ru-RU" sz="4000" b="1" dirty="0"/>
              <a:t>6. Похож я на рот, а зовусь ....</a:t>
            </a:r>
          </a:p>
        </p:txBody>
      </p:sp>
      <p:sp>
        <p:nvSpPr>
          <p:cNvPr id="4" name="Стрелка влево 3">
            <a:hlinkClick r:id="rId2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5" name="Стрелка вправо 4"/>
          <p:cNvSpPr/>
          <p:nvPr/>
        </p:nvSpPr>
        <p:spPr>
          <a:xfrm>
            <a:off x="6390637" y="5301208"/>
            <a:ext cx="2232248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7" name="Стрелка вправо 6"/>
          <p:cNvSpPr/>
          <p:nvPr/>
        </p:nvSpPr>
        <p:spPr>
          <a:xfrm>
            <a:off x="6390637" y="5301208"/>
            <a:ext cx="2246621" cy="79208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029031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</p:childTnLst>
        </p:cTn>
      </p:par>
    </p:tnLst>
    <p:bldLst>
      <p:bldP spid="6" grpId="0" animBg="1"/>
      <p:bldP spid="5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ый прямоугольник 6"/>
          <p:cNvSpPr/>
          <p:nvPr/>
        </p:nvSpPr>
        <p:spPr>
          <a:xfrm>
            <a:off x="6391363" y="5651630"/>
            <a:ext cx="2030597" cy="79406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/>
              <a:t>дискета, </a:t>
            </a:r>
            <a:r>
              <a:rPr lang="ru-RU" sz="2400" b="1" dirty="0" err="1" smtClean="0"/>
              <a:t>флешка</a:t>
            </a:r>
            <a:r>
              <a:rPr lang="ru-RU" sz="2400" b="1" dirty="0" smtClean="0"/>
              <a:t> </a:t>
            </a:r>
            <a:endParaRPr lang="ru-RU" sz="2400" b="1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899592" y="1340768"/>
            <a:ext cx="7344816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4000" b="1" dirty="0" smtClean="0"/>
              <a:t>7. Квадратная штучка,</a:t>
            </a:r>
          </a:p>
          <a:p>
            <a:pPr algn="ctr"/>
            <a:r>
              <a:rPr lang="ru-RU" sz="4000" b="1" dirty="0" smtClean="0"/>
              <a:t>Умею хранить.</a:t>
            </a:r>
          </a:p>
          <a:p>
            <a:pPr algn="ctr"/>
            <a:r>
              <a:rPr lang="ru-RU" sz="4000" b="1" dirty="0" smtClean="0"/>
              <a:t>В кармане меня можно смело носить.</a:t>
            </a:r>
            <a:endParaRPr lang="ru-RU" sz="4000" b="1" dirty="0"/>
          </a:p>
        </p:txBody>
      </p:sp>
      <p:sp>
        <p:nvSpPr>
          <p:cNvPr id="5" name="Стрелка влево 4">
            <a:hlinkClick r:id="rId3" action="ppaction://hlinksldjump"/>
          </p:cNvPr>
          <p:cNvSpPr/>
          <p:nvPr/>
        </p:nvSpPr>
        <p:spPr>
          <a:xfrm>
            <a:off x="755576" y="5661248"/>
            <a:ext cx="2808312" cy="79208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В начало</a:t>
            </a:r>
            <a:endParaRPr lang="ru-RU" sz="3200" b="1" dirty="0"/>
          </a:p>
        </p:txBody>
      </p:sp>
      <p:sp>
        <p:nvSpPr>
          <p:cNvPr id="6" name="Стрелка вправо 5"/>
          <p:cNvSpPr/>
          <p:nvPr/>
        </p:nvSpPr>
        <p:spPr>
          <a:xfrm>
            <a:off x="6391363" y="5292579"/>
            <a:ext cx="2592288" cy="151216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 smtClean="0"/>
              <a:t>ответ</a:t>
            </a:r>
            <a:endParaRPr lang="ru-RU" sz="3200" b="1" dirty="0"/>
          </a:p>
        </p:txBody>
      </p:sp>
      <p:sp>
        <p:nvSpPr>
          <p:cNvPr id="8" name="Стрелка вправо 7"/>
          <p:cNvSpPr/>
          <p:nvPr/>
        </p:nvSpPr>
        <p:spPr>
          <a:xfrm>
            <a:off x="6391363" y="5301208"/>
            <a:ext cx="2592288" cy="1512168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solidFill>
              <a:schemeClr val="accent1">
                <a:shade val="50000"/>
                <a:shade val="75000"/>
                <a:satMod val="125000"/>
                <a:lumMod val="75000"/>
                <a:alpha val="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602972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"/>
                  </p:tgtEl>
                </p:cond>
              </p:nextCondLst>
            </p:seq>
          </p:childTnLst>
        </p:cTn>
      </p:par>
    </p:tnLst>
    <p:bldLst>
      <p:bldP spid="7" grpId="0" animBg="1"/>
      <p:bldP spid="6" grpId="0" animBg="1"/>
    </p:bldLst>
  </p:timing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142</TotalTime>
  <Words>447</Words>
  <Application>Microsoft Office PowerPoint</Application>
  <PresentationFormat>Экран (4:3)</PresentationFormat>
  <Paragraphs>140</Paragraphs>
  <Slides>21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21</vt:i4>
      </vt:variant>
    </vt:vector>
  </HeadingPairs>
  <TitlesOfParts>
    <vt:vector size="22" baseType="lpstr">
      <vt:lpstr>Воздушный поток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дом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алексей</dc:creator>
  <cp:lastModifiedBy>алексей</cp:lastModifiedBy>
  <cp:revision>16</cp:revision>
  <dcterms:created xsi:type="dcterms:W3CDTF">2011-05-17T08:36:43Z</dcterms:created>
  <dcterms:modified xsi:type="dcterms:W3CDTF">2011-05-19T11:41:31Z</dcterms:modified>
</cp:coreProperties>
</file>

<file path=docProps/thumbnail.jpeg>
</file>