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15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F0219-00CA-4153-94E2-3EAA5BF65BA6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70C9E-1FD1-4DB9-84CB-422E95FA3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E0321-A68F-4784-8B7C-C93FCFF674AB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40CD3-E768-47BC-B4E9-BCFE6DA2B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40CD3-E768-47BC-B4E9-BCFE6DA2B8F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40CD3-E768-47BC-B4E9-BCFE6DA2B8F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67997-2917-4A4C-B886-28D88FC9FB4D}" type="datetimeFigureOut">
              <a:rPr lang="ru-RU" smtClean="0"/>
              <a:pPr/>
              <a:t>26.03.2010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B5080-10E2-451A-8555-2B6FBE3A5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SchoolBook Sakha" pitchFamily="34" charset="0"/>
              </a:rPr>
              <a:t>КОМПЬЮТЕР И ЗДОРОВЬЕ</a:t>
            </a:r>
            <a:endParaRPr lang="ru-RU" dirty="0">
              <a:latin typeface="SchoolBook Sakh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Учитель информатики </a:t>
            </a:r>
            <a:r>
              <a:rPr lang="ru-RU" sz="2800" dirty="0" err="1" smtClean="0">
                <a:solidFill>
                  <a:schemeClr val="tx1"/>
                </a:solidFill>
              </a:rPr>
              <a:t>Кюкяйской</a:t>
            </a:r>
            <a:r>
              <a:rPr lang="ru-RU" sz="2800" dirty="0" smtClean="0">
                <a:solidFill>
                  <a:schemeClr val="tx1"/>
                </a:solidFill>
              </a:rPr>
              <a:t> СОШ </a:t>
            </a:r>
            <a:r>
              <a:rPr lang="ru-RU" sz="2800" dirty="0" err="1" smtClean="0">
                <a:solidFill>
                  <a:schemeClr val="tx1"/>
                </a:solidFill>
              </a:rPr>
              <a:t>Сунтарского</a:t>
            </a:r>
            <a:r>
              <a:rPr lang="ru-RU" sz="2800" dirty="0" smtClean="0">
                <a:solidFill>
                  <a:schemeClr val="tx1"/>
                </a:solidFill>
              </a:rPr>
              <a:t> улуса Республики Саха </a:t>
            </a:r>
            <a:r>
              <a:rPr lang="ru-RU" sz="2800" b="1" dirty="0" smtClean="0">
                <a:solidFill>
                  <a:schemeClr val="tx1"/>
                </a:solidFill>
              </a:rPr>
              <a:t>Федоров А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ru-RU" sz="2800" b="1" dirty="0" smtClean="0">
                <a:solidFill>
                  <a:schemeClr val="tx1"/>
                </a:solidFill>
              </a:rPr>
              <a:t>М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5" y="2357429"/>
            <a:ext cx="2725744" cy="2586793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214554"/>
            <a:ext cx="20097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285992"/>
            <a:ext cx="1500198" cy="236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Вредные излучения при работе за компьютером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14488"/>
            <a:ext cx="91440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dirty="0" smtClean="0"/>
              <a:t>Компьютер – источник нескольких видов излучений и полей</a:t>
            </a:r>
            <a:r>
              <a:rPr lang="en-US" sz="2400" dirty="0"/>
              <a:t>:</a:t>
            </a:r>
            <a:endParaRPr lang="en-US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ЭЛТ монитора создает ионизирующее</a:t>
            </a:r>
            <a:r>
              <a:rPr lang="en-US" sz="2400" dirty="0" smtClean="0"/>
              <a:t>(</a:t>
            </a:r>
            <a:r>
              <a:rPr lang="ru-RU" sz="2400" dirty="0" smtClean="0"/>
              <a:t>рентгеновское)излучение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Электромагнитное излучение</a:t>
            </a:r>
            <a:r>
              <a:rPr lang="en-US" sz="2400" dirty="0" smtClean="0"/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/>
              <a:t>Электростатическое поле</a:t>
            </a:r>
            <a:r>
              <a:rPr lang="en-US" sz="2400" dirty="0" smtClean="0"/>
              <a:t>. </a:t>
            </a:r>
            <a:r>
              <a:rPr lang="ru-RU" sz="2400" dirty="0" smtClean="0"/>
              <a:t>Оно возникает в результате облучения экрана монитора потоком заряженных частиц</a:t>
            </a:r>
            <a:r>
              <a:rPr lang="en-US" sz="2400" dirty="0" smtClean="0"/>
              <a:t>. </a:t>
            </a:r>
            <a:r>
              <a:rPr lang="ru-RU" sz="2400" dirty="0" smtClean="0"/>
              <a:t>Электростатическое поле  способствует оседанию пыли и аэрозольных частиц на лице, шее, руках, что может вызвать у людей негативные кожные реакции – сухость, аллергию</a:t>
            </a:r>
            <a:r>
              <a:rPr lang="en-US" sz="2400" dirty="0" smtClean="0"/>
              <a:t>. </a:t>
            </a:r>
            <a:r>
              <a:rPr lang="ru-RU" sz="2400" dirty="0" smtClean="0"/>
              <a:t>Оно также влияет на ионный состав воздуха</a:t>
            </a:r>
            <a:r>
              <a:rPr lang="en-US" sz="2400" dirty="0" smtClean="0"/>
              <a:t>.</a:t>
            </a:r>
            <a:r>
              <a:rPr lang="ru-RU" sz="2400" dirty="0" smtClean="0"/>
              <a:t> На поверхности кинескопа монитора возникает положительный заряд, который нейтрализует отрицательно заряженные полезные ионы воздуха, что ухудшает среду в помещении с компьютером</a:t>
            </a:r>
            <a:r>
              <a:rPr lang="en-US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КОМПЬЮТЕР И ЗРЕНИЕ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857232"/>
            <a:ext cx="885828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Уже в первые годы компьютеризации  было отмечено специфическое зрительное утомление у пользователей дисплеев, получившее общее название </a:t>
            </a:r>
            <a:r>
              <a:rPr lang="en-US" sz="2400" dirty="0" smtClean="0"/>
              <a:t>“</a:t>
            </a:r>
            <a:r>
              <a:rPr lang="ru-RU" sz="2400" dirty="0" smtClean="0"/>
              <a:t>компьютерный зрительный синдром</a:t>
            </a:r>
            <a:r>
              <a:rPr lang="en-US" sz="2400" dirty="0" smtClean="0"/>
              <a:t>”(</a:t>
            </a:r>
            <a:r>
              <a:rPr lang="ru-RU" sz="2400" dirty="0" smtClean="0"/>
              <a:t>С</a:t>
            </a:r>
            <a:r>
              <a:rPr lang="en-US" sz="2400" dirty="0" smtClean="0"/>
              <a:t>VS-computer vision syndrome).</a:t>
            </a:r>
          </a:p>
          <a:p>
            <a:r>
              <a:rPr lang="ru-RU" sz="2400" dirty="0" smtClean="0"/>
              <a:t>Признаки </a:t>
            </a:r>
            <a:r>
              <a:rPr lang="en-US" sz="2400" dirty="0" smtClean="0"/>
              <a:t>CVS: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Снижение остроты зрения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Замедленная </a:t>
            </a:r>
            <a:r>
              <a:rPr lang="ru-RU" sz="2400" dirty="0" smtClean="0"/>
              <a:t> </a:t>
            </a:r>
            <a:r>
              <a:rPr lang="ru-RU" sz="2400" dirty="0" err="1" smtClean="0"/>
              <a:t>перефокусировка</a:t>
            </a:r>
            <a:r>
              <a:rPr lang="ru-RU" sz="2400" dirty="0" smtClean="0"/>
              <a:t>  с </a:t>
            </a:r>
            <a:r>
              <a:rPr lang="ru-RU" sz="2400" dirty="0" smtClean="0"/>
              <a:t>ближних предметов на дальние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Двоение предметов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Быстрая утомляемость при  чтении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Чувство жжения в глазах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Ощущение </a:t>
            </a:r>
            <a:r>
              <a:rPr lang="en-US" sz="2400" dirty="0" smtClean="0"/>
              <a:t>“</a:t>
            </a:r>
            <a:r>
              <a:rPr lang="ru-RU" sz="2400" dirty="0" smtClean="0"/>
              <a:t>песка</a:t>
            </a:r>
            <a:r>
              <a:rPr lang="en-US" sz="2400" dirty="0" smtClean="0"/>
              <a:t>”</a:t>
            </a:r>
            <a:r>
              <a:rPr lang="ru-RU" sz="2400" dirty="0" smtClean="0"/>
              <a:t> под веками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/>
              <a:t>П</a:t>
            </a:r>
            <a:r>
              <a:rPr lang="ru-RU" sz="2400" dirty="0" smtClean="0"/>
              <a:t>окраснение глаз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Боли  в области глазниц и лба при движении глаз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Заболевания мышц и суставов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1071546"/>
            <a:ext cx="81439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800" dirty="0" smtClean="0"/>
              <a:t>Врачи различают несколько синдромов</a:t>
            </a:r>
            <a:r>
              <a:rPr lang="en-US" sz="2800" dirty="0" smtClean="0"/>
              <a:t>: 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/>
              <a:t>Синдром длительной статической нагрузки(боли в руках,  шее, пояснице)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/>
              <a:t>Синдром канала запястья(дрожь, зуд, покалывание в пальцах, как правило, они появляются через несколько часов после работы на компь</a:t>
            </a:r>
            <a:r>
              <a:rPr lang="ru-RU" sz="2800" dirty="0"/>
              <a:t>ю</a:t>
            </a:r>
            <a:r>
              <a:rPr lang="ru-RU" sz="2800" dirty="0" smtClean="0"/>
              <a:t>тере</a:t>
            </a:r>
            <a:r>
              <a:rPr lang="en-US" sz="2800" dirty="0" smtClean="0"/>
              <a:t>).</a:t>
            </a:r>
            <a:endParaRPr lang="ru-RU" dirty="0"/>
          </a:p>
        </p:txBody>
      </p:sp>
      <p:pic>
        <p:nvPicPr>
          <p:cNvPr id="1026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857760"/>
            <a:ext cx="1824228" cy="1121054"/>
          </a:xfrm>
          <a:prstGeom prst="rect">
            <a:avLst/>
          </a:prstGeom>
          <a:noFill/>
        </p:spPr>
      </p:pic>
      <p:pic>
        <p:nvPicPr>
          <p:cNvPr id="5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572008"/>
            <a:ext cx="1795882" cy="18333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dirty="0" smtClean="0"/>
              <a:t>Упражнения для разминки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87135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Положите руку  на край стола ладонью вниз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Взявшись за пальцы другой рукой, отведите кисть назад и удерживайте в таком положении в течение 5 с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Повторите упражнение для другой руки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Слегка упритесь рукой в стол, на 5 с напрягите пальцы и запястье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ru-RU" sz="2400" dirty="0" smtClean="0"/>
              <a:t>То же проделайте другой рукой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Сильно сожмите пальцы в кулаки, затем распрямите их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ru-RU" sz="2400" dirty="0" smtClean="0"/>
              <a:t>Сядьте на стул прямо, ноги твердо поставьте на пол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ru-RU" sz="2400" dirty="0" smtClean="0"/>
              <a:t>Наклонитесь как можно ниже, чтобы достать головой колени</a:t>
            </a:r>
            <a:r>
              <a:rPr lang="en-US" sz="2400" dirty="0" smtClean="0"/>
              <a:t>. </a:t>
            </a:r>
            <a:r>
              <a:rPr lang="ru-RU" sz="2400" dirty="0" smtClean="0"/>
              <a:t>Оставайтесь в таком положении 10 с, затем распрямитесь, напрягая при этом  мышцы ног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Повторите  упражнение 3 раза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/>
              <a:t>Многие держат на столе резиновую эластичную игрушку или кольцо- эспандер и с его помощью время от времени  разминают кисти рук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сохранить здоровье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87025"/>
            <a:ext cx="885828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dirty="0" smtClean="0"/>
              <a:t>Наибольший вред здоровью пользователя наносят устройства </a:t>
            </a:r>
          </a:p>
          <a:p>
            <a:pPr algn="just"/>
            <a:r>
              <a:rPr lang="ru-RU" sz="2400" dirty="0" smtClean="0"/>
              <a:t>ввода-вывода</a:t>
            </a:r>
            <a:r>
              <a:rPr lang="en-US" sz="2400" i="1" dirty="0" smtClean="0"/>
              <a:t>: </a:t>
            </a:r>
            <a:r>
              <a:rPr lang="ru-RU" sz="2400" i="1" dirty="0" smtClean="0"/>
              <a:t>монитор, клавиатура , мышь</a:t>
            </a:r>
            <a:r>
              <a:rPr lang="en-US" sz="2400" i="1" dirty="0" smtClean="0"/>
              <a:t>.</a:t>
            </a:r>
          </a:p>
          <a:p>
            <a:pPr algn="just"/>
            <a:r>
              <a:rPr lang="ru-RU" sz="2400" dirty="0" smtClean="0"/>
              <a:t>Появляется множество различных стандартов на экологическую безопасность оборудования ПК</a:t>
            </a:r>
            <a:r>
              <a:rPr lang="en-US" sz="2400" dirty="0" smtClean="0"/>
              <a:t>. </a:t>
            </a:r>
            <a:r>
              <a:rPr lang="ru-RU" sz="2400" dirty="0" smtClean="0"/>
              <a:t>Современный монитор должен соответствовать общепринятым нормам безопасности и эргономике</a:t>
            </a:r>
            <a:r>
              <a:rPr lang="en-US" sz="2400" dirty="0" smtClean="0"/>
              <a:t>. </a:t>
            </a:r>
          </a:p>
          <a:p>
            <a:pPr algn="just"/>
            <a:r>
              <a:rPr lang="ru-RU" sz="2400" dirty="0" smtClean="0"/>
              <a:t>Монитор должен иметь возможность регулировки параметров изображения (яркость, контраст и т</a:t>
            </a:r>
            <a:r>
              <a:rPr lang="en-US" sz="2400" dirty="0" smtClean="0"/>
              <a:t>. </a:t>
            </a:r>
            <a:r>
              <a:rPr lang="ru-RU" sz="2400" dirty="0" err="1" smtClean="0"/>
              <a:t>д</a:t>
            </a:r>
            <a:r>
              <a:rPr lang="en-US" sz="2400" dirty="0" smtClean="0"/>
              <a:t>.</a:t>
            </a:r>
            <a:r>
              <a:rPr lang="ru-RU" sz="2400" dirty="0" smtClean="0"/>
              <a:t>)</a:t>
            </a:r>
            <a:r>
              <a:rPr lang="en-US" sz="2400" dirty="0" smtClean="0"/>
              <a:t>. </a:t>
            </a:r>
            <a:r>
              <a:rPr lang="ru-RU" sz="2400" dirty="0" smtClean="0"/>
              <a:t>Рекомендуется, чтобы при работе с компьютером частота вертикальной развертки монитора была не ниже 85 Гц</a:t>
            </a:r>
            <a:r>
              <a:rPr lang="en-US" sz="2400" dirty="0" smtClean="0"/>
              <a:t>. </a:t>
            </a:r>
            <a:r>
              <a:rPr lang="ru-RU" sz="2400" dirty="0" smtClean="0"/>
              <a:t>При этом пользователь перестает замечать мерцание изображения, которое вызывает быстрое зрительное переутомление</a:t>
            </a:r>
            <a:r>
              <a:rPr lang="en-US" sz="2400" dirty="0" smtClean="0"/>
              <a:t>. </a:t>
            </a:r>
            <a:r>
              <a:rPr lang="ru-RU" sz="2400" dirty="0" smtClean="0"/>
              <a:t>Монитор должен поддерживать три энергосберегающих режима</a:t>
            </a:r>
            <a:r>
              <a:rPr lang="en-US" sz="2400" dirty="0" smtClean="0"/>
              <a:t>: </a:t>
            </a:r>
            <a:r>
              <a:rPr lang="ru-RU" sz="2400" dirty="0" smtClean="0"/>
              <a:t>ожидание(</a:t>
            </a:r>
            <a:r>
              <a:rPr lang="en-US" sz="2400" dirty="0" smtClean="0"/>
              <a:t>standby), </a:t>
            </a:r>
            <a:r>
              <a:rPr lang="ru-RU" sz="2400" dirty="0" smtClean="0"/>
              <a:t>приостановку(</a:t>
            </a:r>
            <a:r>
              <a:rPr lang="en-US" sz="2400" dirty="0" smtClean="0"/>
              <a:t>suspend)</a:t>
            </a:r>
            <a:r>
              <a:rPr lang="ru-RU" sz="2400" dirty="0" smtClean="0"/>
              <a:t> и </a:t>
            </a:r>
            <a:r>
              <a:rPr lang="en-US" sz="2400" dirty="0" smtClean="0"/>
              <a:t>“ </a:t>
            </a:r>
            <a:r>
              <a:rPr lang="ru-RU" sz="2400" dirty="0" smtClean="0"/>
              <a:t>сон</a:t>
            </a:r>
            <a:r>
              <a:rPr lang="en-US" sz="2400" dirty="0" smtClean="0"/>
              <a:t>”(off). </a:t>
            </a:r>
          </a:p>
          <a:p>
            <a:pPr algn="just"/>
            <a:r>
              <a:rPr lang="ru-RU" dirty="0" smtClean="0"/>
              <a:t> </a:t>
            </a:r>
            <a:r>
              <a:rPr lang="ru-RU" sz="2400" dirty="0" smtClean="0"/>
              <a:t>Для устройств ввода(клавиатура и мышь) до сих пор не существует общепринятых и широко распространенных стандартов</a:t>
            </a:r>
            <a:r>
              <a:rPr lang="en-US" sz="2400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рабочего места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00042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 </a:t>
            </a:r>
            <a:r>
              <a:rPr lang="ru-RU" sz="2400" dirty="0" smtClean="0"/>
              <a:t>В комнате должно быть как естественное, так и искусственное </a:t>
            </a:r>
          </a:p>
          <a:p>
            <a:r>
              <a:rPr lang="ru-RU" sz="2400" dirty="0" smtClean="0"/>
              <a:t>освещение</a:t>
            </a:r>
            <a:r>
              <a:rPr lang="en-US" sz="2400" dirty="0" smtClean="0"/>
              <a:t>. </a:t>
            </a:r>
            <a:r>
              <a:rPr lang="ru-RU" sz="240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Офисы необходимо оборудовать не только отопительными приборами, но и системами кондиционирования воздуха или эффективной вентиляцией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Стены и потолки следует окрашивать матовой краской</a:t>
            </a:r>
            <a:r>
              <a:rPr lang="en-US" sz="2400" dirty="0" smtClean="0"/>
              <a:t>. </a:t>
            </a: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Желательно, чтобы площадь рабочего места составляла не менее 6 м², а объем – 20 м³</a:t>
            </a:r>
            <a:r>
              <a:rPr lang="en-US" sz="2400" dirty="0" smtClean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Стол следует поставить сбоку от окна так, чтобы свет падал слева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Искусственное же освещение должно быть общим и равномерным, однако использование одних только настольных ламп недопустимо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Чтобы работа за компьютером не вредила здоровью, в процессе ее необходимо постоянно следить за положением тела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Голову следует держать ровно по отношению к плечам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Сутулость вызывает чрезмерную нагрузку на плечевые сухожилия и мышцы плеча</a:t>
            </a:r>
            <a:r>
              <a:rPr lang="en-US" sz="2400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857496"/>
            <a:ext cx="44614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КОНЕЦ ФИЛЬМА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622</Words>
  <Application>Microsoft Office PowerPoint</Application>
  <PresentationFormat>Экран (4:3)</PresentationFormat>
  <Paragraphs>54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КОМПЬЮТЕР И ЗДОРОВЬЕ</vt:lpstr>
      <vt:lpstr> Вредные излучения при работе за компьютером</vt:lpstr>
      <vt:lpstr>КОМПЬЮТЕР И ЗРЕНИЕ</vt:lpstr>
      <vt:lpstr>Заболевания мышц и суставов</vt:lpstr>
      <vt:lpstr>Упражнения для разминки</vt:lpstr>
      <vt:lpstr>Как сохранить здоровье</vt:lpstr>
      <vt:lpstr>Организация рабочего места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 И ЗДОРОВЬЕ</dc:title>
  <dc:creator>ФАМ</dc:creator>
  <cp:lastModifiedBy>ФАМ</cp:lastModifiedBy>
  <cp:revision>16</cp:revision>
  <dcterms:created xsi:type="dcterms:W3CDTF">2010-03-26T05:38:55Z</dcterms:created>
  <dcterms:modified xsi:type="dcterms:W3CDTF">2010-03-26T12:12:25Z</dcterms:modified>
</cp:coreProperties>
</file>