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2BC73A-6666-4C24-B1C4-49A0C98B9267}" type="datetimeFigureOut">
              <a:rPr lang="ru-RU" smtClean="0"/>
              <a:pPr/>
              <a:t>13.03.2010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0F2761-116A-4FF1-85E1-498DDD566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ru-RU" sz="3100" dirty="0" smtClean="0"/>
              <a:t>ПРИНЦИПЫ РАБОТЫ ВЫЧИСЛИТЕЛЬНОЙ </a:t>
            </a:r>
            <a:r>
              <a:rPr lang="ru-RU" sz="3100" dirty="0" err="1" smtClean="0"/>
              <a:t>ТЕХНИки</a:t>
            </a:r>
            <a:endParaRPr lang="ru-RU" sz="3100" dirty="0"/>
          </a:p>
        </p:txBody>
      </p:sp>
      <p:pic>
        <p:nvPicPr>
          <p:cNvPr id="1036" name="Picture 1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285860"/>
            <a:ext cx="2024070" cy="1740700"/>
          </a:xfrm>
          <a:prstGeom prst="rect">
            <a:avLst/>
          </a:prstGeom>
          <a:noFill/>
        </p:spPr>
      </p:pic>
      <p:pic>
        <p:nvPicPr>
          <p:cNvPr id="1037" name="Picture 13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000240"/>
            <a:ext cx="1357312" cy="2332037"/>
          </a:xfrm>
          <a:prstGeom prst="rect">
            <a:avLst/>
          </a:prstGeom>
          <a:noFill/>
        </p:spPr>
      </p:pic>
      <p:pic>
        <p:nvPicPr>
          <p:cNvPr id="1038" name="Picture 14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857364"/>
            <a:ext cx="2790331" cy="171451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857620" y="5357826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 информатики КЮКЯЙСКОЙ СОШ </a:t>
            </a:r>
            <a:r>
              <a:rPr lang="ru-RU" dirty="0" err="1" smtClean="0"/>
              <a:t>Сунтарского</a:t>
            </a:r>
            <a:r>
              <a:rPr lang="ru-RU" dirty="0" smtClean="0"/>
              <a:t>  улуса Республики Саха </a:t>
            </a:r>
            <a:r>
              <a:rPr lang="ru-RU" b="1" dirty="0" smtClean="0"/>
              <a:t>Федоров Александр Михайлович </a:t>
            </a:r>
            <a:r>
              <a:rPr lang="en-US" dirty="0" smtClean="0"/>
              <a:t>, 2010 </a:t>
            </a:r>
            <a:r>
              <a:rPr lang="ru-RU" dirty="0" smtClean="0"/>
              <a:t>г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500065"/>
          </a:xfrm>
          <a:solidFill>
            <a:srgbClr val="00B0F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КАК В КОМПЬЮТЕРЕ РЕАЛИЗУЮТСЯ ВЫЧИСЛЕНИЯ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892971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ru-RU" sz="2400" dirty="0" smtClean="0"/>
              <a:t>самом названии </a:t>
            </a:r>
            <a:r>
              <a:rPr lang="en-US" sz="2400" dirty="0" smtClean="0"/>
              <a:t> “</a:t>
            </a:r>
            <a:r>
              <a:rPr lang="ru-RU" sz="2400" dirty="0" smtClean="0"/>
              <a:t>компьютер</a:t>
            </a:r>
            <a:r>
              <a:rPr lang="en-US" sz="2400" dirty="0" smtClean="0"/>
              <a:t>” , </a:t>
            </a:r>
            <a:r>
              <a:rPr lang="ru-RU" sz="2400" dirty="0" smtClean="0"/>
              <a:t>происходящем  от английского</a:t>
            </a:r>
          </a:p>
          <a:p>
            <a:pPr algn="just"/>
            <a:r>
              <a:rPr lang="en-US" sz="2400" dirty="0"/>
              <a:t>c</a:t>
            </a:r>
            <a:r>
              <a:rPr lang="en-US" sz="2400" dirty="0" smtClean="0"/>
              <a:t>omputer, </a:t>
            </a:r>
            <a:r>
              <a:rPr lang="ru-RU" sz="2400" dirty="0" smtClean="0"/>
              <a:t>т</a:t>
            </a:r>
            <a:r>
              <a:rPr lang="en-US" sz="2400" dirty="0" smtClean="0"/>
              <a:t>. </a:t>
            </a:r>
            <a:r>
              <a:rPr lang="ru-RU" sz="2400" dirty="0" smtClean="0"/>
              <a:t>е</a:t>
            </a:r>
            <a:r>
              <a:rPr lang="en-US" sz="2400" dirty="0" smtClean="0"/>
              <a:t>.</a:t>
            </a:r>
            <a:r>
              <a:rPr lang="ru-RU" sz="2400" dirty="0" smtClean="0"/>
              <a:t> </a:t>
            </a:r>
            <a:r>
              <a:rPr lang="ru-RU" sz="2400" dirty="0"/>
              <a:t>в</a:t>
            </a:r>
            <a:r>
              <a:rPr lang="ru-RU" sz="2400" dirty="0" smtClean="0"/>
              <a:t>ычислитель</a:t>
            </a:r>
            <a:r>
              <a:rPr lang="en-US" sz="2400" dirty="0" smtClean="0"/>
              <a:t>, </a:t>
            </a:r>
            <a:r>
              <a:rPr lang="ru-RU" sz="2400" dirty="0" smtClean="0"/>
              <a:t>заложено первоначальное предназначение этого агрегата – он изобретался для того</a:t>
            </a:r>
            <a:r>
              <a:rPr lang="en-US" sz="2400" dirty="0" smtClean="0"/>
              <a:t>,</a:t>
            </a:r>
            <a:r>
              <a:rPr lang="ru-RU" sz="2400" dirty="0" smtClean="0"/>
              <a:t>чтобы</a:t>
            </a:r>
          </a:p>
          <a:p>
            <a:pPr algn="just"/>
            <a:r>
              <a:rPr lang="ru-RU" sz="2400" dirty="0" smtClean="0"/>
              <a:t>облегчить  людям вычисления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/>
            <a:r>
              <a:rPr lang="ru-RU" sz="2400" dirty="0" smtClean="0"/>
              <a:t>В электронных машинах используется двоичная система счисления </a:t>
            </a:r>
            <a:r>
              <a:rPr lang="en-US" sz="2400" dirty="0" smtClean="0"/>
              <a:t>. </a:t>
            </a:r>
            <a:r>
              <a:rPr lang="ru-RU" sz="2400" dirty="0" smtClean="0"/>
              <a:t>Выбор двоичной системы объясняется тем</a:t>
            </a:r>
            <a:r>
              <a:rPr lang="en-US" sz="2400" dirty="0" smtClean="0"/>
              <a:t>, </a:t>
            </a:r>
            <a:r>
              <a:rPr lang="ru-RU" sz="2400" dirty="0" smtClean="0"/>
              <a:t>что имеющиеся в этой системе всего две цифры легко зашифровать</a:t>
            </a:r>
          </a:p>
          <a:p>
            <a:pPr algn="just"/>
            <a:r>
              <a:rPr lang="ru-RU" sz="2400" dirty="0"/>
              <a:t>п</a:t>
            </a:r>
            <a:r>
              <a:rPr lang="ru-RU" sz="2400" dirty="0" smtClean="0"/>
              <a:t>ри помощи  каких-нибудь технических средств</a:t>
            </a:r>
            <a:r>
              <a:rPr lang="en-US" sz="2400" dirty="0" smtClean="0"/>
              <a:t>, </a:t>
            </a:r>
            <a:r>
              <a:rPr lang="ru-RU" sz="2400" dirty="0" smtClean="0"/>
              <a:t>например электрического тока или светового луча</a:t>
            </a:r>
            <a:r>
              <a:rPr lang="en-US" sz="2400" dirty="0" smtClean="0"/>
              <a:t>.</a:t>
            </a:r>
          </a:p>
          <a:p>
            <a:pPr algn="just"/>
            <a:r>
              <a:rPr lang="ru-RU" sz="2400" dirty="0" smtClean="0"/>
              <a:t>Цифра 0 – ток не проходит</a:t>
            </a:r>
            <a:r>
              <a:rPr lang="en-US" sz="2400" dirty="0" smtClean="0"/>
              <a:t>, </a:t>
            </a:r>
            <a:r>
              <a:rPr lang="ru-RU" sz="2400" dirty="0" smtClean="0"/>
              <a:t>цифра 1 – ток проходит</a:t>
            </a:r>
            <a:r>
              <a:rPr lang="en-US" sz="2400" dirty="0" smtClean="0"/>
              <a:t>.</a:t>
            </a:r>
          </a:p>
          <a:p>
            <a:pPr algn="just"/>
            <a:r>
              <a:rPr lang="ru-RU" sz="2400" dirty="0" smtClean="0"/>
              <a:t>Любая ЭВМ- это совокупность соединенных между собой выключателей тока(или света)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/>
            <a:r>
              <a:rPr lang="ru-RU" sz="2400" dirty="0" smtClean="0"/>
              <a:t>Время переключения в электронном выключателе очень мало- порядка 10ˉ⁹ с</a:t>
            </a:r>
            <a:r>
              <a:rPr lang="en-US" sz="2400" dirty="0" smtClean="0"/>
              <a:t>.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</p:txBody>
      </p:sp>
    </p:spTree>
  </p:cSld>
  <p:clrMapOvr>
    <a:masterClrMapping/>
  </p:clrMapOvr>
  <p:transition spd="med">
    <p:cut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ПЕРЕКЛЮЧАТЕЛИ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Электромагнитное реле-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92893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Электронная лампа-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435769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Полупроводниковый триод- транзистор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5500702"/>
            <a:ext cx="2488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Планарный транзистор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14422"/>
            <a:ext cx="13335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214554"/>
            <a:ext cx="7905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643314"/>
            <a:ext cx="3214710" cy="121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5" y="5357827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557214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57818" y="5929330"/>
            <a:ext cx="3564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Планарная интегральная микросхема</a:t>
            </a:r>
            <a:endParaRPr lang="ru-RU" sz="1600" dirty="0"/>
          </a:p>
        </p:txBody>
      </p:sp>
      <p:pic>
        <p:nvPicPr>
          <p:cNvPr id="14" name="Рисунок 13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5857892"/>
            <a:ext cx="785818" cy="83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0"/>
            <a:ext cx="4286280" cy="7857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ВЕНТИЛИ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57232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Последовательное соединение переключателей  </a:t>
            </a:r>
          </a:p>
          <a:p>
            <a:r>
              <a:rPr lang="ru-RU" dirty="0" smtClean="0"/>
              <a:t>                                </a:t>
            </a:r>
          </a:p>
          <a:p>
            <a:r>
              <a:rPr lang="ru-RU" dirty="0" smtClean="0"/>
              <a:t>                                                                                              элемент И</a:t>
            </a:r>
          </a:p>
          <a:p>
            <a:r>
              <a:rPr lang="ru-RU" dirty="0" smtClean="0"/>
              <a:t>Параллельное соединение переключателей      </a:t>
            </a:r>
          </a:p>
          <a:p>
            <a:r>
              <a:rPr lang="ru-RU" dirty="0" smtClean="0"/>
              <a:t>       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Элемент ИЛИ</a:t>
            </a:r>
          </a:p>
          <a:p>
            <a:r>
              <a:rPr lang="ru-RU" dirty="0" smtClean="0"/>
              <a:t> Элемент НЕ -  лампа горит тогда и только тогда когда переключатель выключен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                                                          </a:t>
            </a:r>
          </a:p>
          <a:p>
            <a:r>
              <a:rPr lang="en-US" dirty="0" smtClean="0"/>
              <a:t>                                                                           </a:t>
            </a:r>
          </a:p>
          <a:p>
            <a:endParaRPr lang="en-US" dirty="0" smtClean="0"/>
          </a:p>
          <a:p>
            <a:r>
              <a:rPr lang="ru-RU" dirty="0" smtClean="0"/>
              <a:t> В дальнейшем элемент И </a:t>
            </a:r>
            <a:r>
              <a:rPr lang="en-US" dirty="0" smtClean="0"/>
              <a:t>:   </a:t>
            </a:r>
          </a:p>
          <a:p>
            <a:endParaRPr lang="en-US" dirty="0" smtClean="0"/>
          </a:p>
          <a:p>
            <a:r>
              <a:rPr lang="en-US" dirty="0" smtClean="0"/>
              <a:t>      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5107785" y="89295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72066" y="928670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429256" y="785794"/>
            <a:ext cx="285752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15008" y="928670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357950" y="785794"/>
            <a:ext cx="357190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786578" y="928670"/>
            <a:ext cx="5715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7358082" y="714356"/>
            <a:ext cx="457200" cy="457200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>
            <a:stCxn id="19" idx="3"/>
            <a:endCxn id="19" idx="7"/>
          </p:cNvCxnSpPr>
          <p:nvPr/>
        </p:nvCxnSpPr>
        <p:spPr>
          <a:xfrm rot="5400000" flipH="1" flipV="1">
            <a:off x="7425037" y="781311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9" idx="1"/>
            <a:endCxn id="19" idx="5"/>
          </p:cNvCxnSpPr>
          <p:nvPr/>
        </p:nvCxnSpPr>
        <p:spPr>
          <a:xfrm rot="16200000" flipH="1">
            <a:off x="7425037" y="781311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9" idx="6"/>
          </p:cNvCxnSpPr>
          <p:nvPr/>
        </p:nvCxnSpPr>
        <p:spPr>
          <a:xfrm flipV="1">
            <a:off x="7815282" y="928670"/>
            <a:ext cx="542932" cy="14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572000" y="100010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929190" y="1357298"/>
            <a:ext cx="3571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000628" y="642918"/>
            <a:ext cx="35719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8143900" y="1071546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929190" y="1928802"/>
            <a:ext cx="4286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5357818" y="1785926"/>
            <a:ext cx="357190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715008" y="1928802"/>
            <a:ext cx="50006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4643438" y="2214554"/>
            <a:ext cx="5715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5930116" y="2214554"/>
            <a:ext cx="570710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4929190" y="2500306"/>
            <a:ext cx="4286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357818" y="2357430"/>
            <a:ext cx="357190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786446" y="2500306"/>
            <a:ext cx="4286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0800000">
            <a:off x="4429124" y="2214554"/>
            <a:ext cx="50006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215074" y="2214554"/>
            <a:ext cx="50006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Блок-схема: узел 61"/>
          <p:cNvSpPr/>
          <p:nvPr/>
        </p:nvSpPr>
        <p:spPr>
          <a:xfrm>
            <a:off x="6715140" y="2000240"/>
            <a:ext cx="457200" cy="457200"/>
          </a:xfrm>
          <a:prstGeom prst="flowChartConnector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>
            <a:stCxn id="62" idx="3"/>
            <a:endCxn id="62" idx="7"/>
          </p:cNvCxnSpPr>
          <p:nvPr/>
        </p:nvCxnSpPr>
        <p:spPr>
          <a:xfrm rot="5400000" flipH="1" flipV="1">
            <a:off x="6782095" y="2067195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62" idx="5"/>
            <a:endCxn id="62" idx="1"/>
          </p:cNvCxnSpPr>
          <p:nvPr/>
        </p:nvCxnSpPr>
        <p:spPr>
          <a:xfrm rot="5400000" flipH="1">
            <a:off x="6782095" y="2067195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2" idx="6"/>
          </p:cNvCxnSpPr>
          <p:nvPr/>
        </p:nvCxnSpPr>
        <p:spPr>
          <a:xfrm flipV="1">
            <a:off x="7172340" y="2214554"/>
            <a:ext cx="685808" cy="14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4642644" y="3643314"/>
            <a:ext cx="42942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072066" y="3643314"/>
            <a:ext cx="428628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5429256" y="3643314"/>
            <a:ext cx="5715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357818" y="3857628"/>
            <a:ext cx="10715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Блок-схема: узел 85"/>
          <p:cNvSpPr/>
          <p:nvPr/>
        </p:nvSpPr>
        <p:spPr>
          <a:xfrm>
            <a:off x="6429388" y="3643314"/>
            <a:ext cx="457200" cy="457200"/>
          </a:xfrm>
          <a:prstGeom prst="flowChartConnector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единительная линия 87"/>
          <p:cNvCxnSpPr>
            <a:stCxn id="86" idx="3"/>
            <a:endCxn id="86" idx="7"/>
          </p:cNvCxnSpPr>
          <p:nvPr/>
        </p:nvCxnSpPr>
        <p:spPr>
          <a:xfrm rot="5400000" flipH="1" flipV="1">
            <a:off x="6496343" y="3710269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86" idx="1"/>
            <a:endCxn id="86" idx="5"/>
          </p:cNvCxnSpPr>
          <p:nvPr/>
        </p:nvCxnSpPr>
        <p:spPr>
          <a:xfrm rot="16200000" flipH="1">
            <a:off x="6496343" y="3710269"/>
            <a:ext cx="323290" cy="323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>
            <a:stCxn id="86" idx="6"/>
          </p:cNvCxnSpPr>
          <p:nvPr/>
        </p:nvCxnSpPr>
        <p:spPr>
          <a:xfrm flipV="1">
            <a:off x="6886588" y="3857628"/>
            <a:ext cx="614370" cy="14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5400000">
            <a:off x="4071934" y="242886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V="1">
            <a:off x="4572000" y="3000372"/>
            <a:ext cx="300039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5400000" flipH="1" flipV="1">
            <a:off x="6965173" y="2393149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flipV="1">
            <a:off x="4643438" y="1785926"/>
            <a:ext cx="292895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143240" y="442913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3143240" y="485776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Хорда 52"/>
          <p:cNvSpPr/>
          <p:nvPr/>
        </p:nvSpPr>
        <p:spPr>
          <a:xfrm rot="12217093">
            <a:off x="3502430" y="4216817"/>
            <a:ext cx="914400" cy="914400"/>
          </a:xfrm>
          <a:prstGeom prst="chord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857884" y="485776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4429124" y="464344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1214414" y="5429264"/>
            <a:ext cx="9144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ИЛИ</a:t>
            </a:r>
            <a:endParaRPr lang="ru-RU" dirty="0"/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571472" y="564357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571472" y="614364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61" idx="3"/>
          </p:cNvCxnSpPr>
          <p:nvPr/>
        </p:nvCxnSpPr>
        <p:spPr>
          <a:xfrm flipV="1">
            <a:off x="2128814" y="5857892"/>
            <a:ext cx="514360" cy="28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Блок-схема: узел 70"/>
          <p:cNvSpPr/>
          <p:nvPr/>
        </p:nvSpPr>
        <p:spPr>
          <a:xfrm>
            <a:off x="4929190" y="5429264"/>
            <a:ext cx="928694" cy="857256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</a:t>
            </a:r>
            <a:endParaRPr lang="ru-RU" dirty="0"/>
          </a:p>
        </p:txBody>
      </p:sp>
      <p:cxnSp>
        <p:nvCxnSpPr>
          <p:cNvPr id="75" name="Прямая со стрелкой 74"/>
          <p:cNvCxnSpPr>
            <a:endCxn id="71" idx="2"/>
          </p:cNvCxnSpPr>
          <p:nvPr/>
        </p:nvCxnSpPr>
        <p:spPr>
          <a:xfrm>
            <a:off x="4071934" y="585789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71" idx="6"/>
          </p:cNvCxnSpPr>
          <p:nvPr/>
        </p:nvCxnSpPr>
        <p:spPr>
          <a:xfrm>
            <a:off x="5857884" y="585789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0"/>
            <a:ext cx="3143272" cy="714356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algn="ctr"/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71470" y="1214422"/>
            <a:ext cx="9304920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Обозначим в вентиле И один вход буквой </a:t>
            </a:r>
            <a:r>
              <a:rPr lang="ru-RU" dirty="0" err="1" smtClean="0"/>
              <a:t>х</a:t>
            </a:r>
            <a:r>
              <a:rPr lang="en-US" dirty="0" smtClean="0"/>
              <a:t>, </a:t>
            </a:r>
            <a:r>
              <a:rPr lang="ru-RU" dirty="0" smtClean="0"/>
              <a:t>другой – у</a:t>
            </a:r>
            <a:r>
              <a:rPr lang="en-US" dirty="0" smtClean="0"/>
              <a:t>, </a:t>
            </a:r>
            <a:r>
              <a:rPr lang="ru-RU" dirty="0" smtClean="0"/>
              <a:t>а выход – </a:t>
            </a:r>
            <a:r>
              <a:rPr lang="en-US" dirty="0" smtClean="0"/>
              <a:t>z. </a:t>
            </a:r>
            <a:r>
              <a:rPr lang="ru-RU" dirty="0" smtClean="0"/>
              <a:t>Заполните таблицу</a:t>
            </a:r>
            <a:r>
              <a:rPr lang="en-US" dirty="0" smtClean="0"/>
              <a:t>: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 smtClean="0"/>
              <a:t>Выполнить такое же задание для вентилей ИЛИ и НЕ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Как по вашему выглядит  </a:t>
            </a:r>
            <a:r>
              <a:rPr lang="en-US" dirty="0" smtClean="0"/>
              <a:t>“ </a:t>
            </a:r>
            <a:r>
              <a:rPr lang="ru-RU" dirty="0" smtClean="0"/>
              <a:t>двоичный мультипликатор</a:t>
            </a:r>
            <a:r>
              <a:rPr lang="en-US" dirty="0" smtClean="0"/>
              <a:t>” </a:t>
            </a:r>
            <a:r>
              <a:rPr lang="ru-RU" dirty="0" smtClean="0"/>
              <a:t>– устройство для перемножения </a:t>
            </a:r>
          </a:p>
          <a:p>
            <a:pPr marL="342900" indent="-342900"/>
            <a:r>
              <a:rPr lang="ru-RU" dirty="0" smtClean="0"/>
              <a:t>     двух однозначных двоичных чисел</a:t>
            </a:r>
            <a:r>
              <a:rPr lang="en-US" dirty="0" smtClean="0"/>
              <a:t>?                 </a:t>
            </a:r>
          </a:p>
          <a:p>
            <a:pPr marL="342900" indent="-342900"/>
            <a:r>
              <a:rPr lang="en-US" dirty="0" smtClean="0"/>
              <a:t>4.</a:t>
            </a:r>
            <a:r>
              <a:rPr lang="ru-RU" dirty="0" smtClean="0"/>
              <a:t>  </a:t>
            </a:r>
            <a:r>
              <a:rPr lang="en-US" dirty="0" smtClean="0"/>
              <a:t>  X      y</a:t>
            </a:r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en-US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1714488"/>
          <a:ext cx="6096000" cy="1854200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-35751" y="5464983"/>
            <a:ext cx="150019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50001" y="5464983"/>
            <a:ext cx="150019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14348" y="5000636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00100" y="535782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14348" y="578645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000100" y="60007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1285852" y="5214950"/>
            <a:ext cx="357190" cy="314324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214414" y="5572140"/>
            <a:ext cx="357190" cy="357190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>
            <a:stCxn id="19" idx="6"/>
          </p:cNvCxnSpPr>
          <p:nvPr/>
        </p:nvCxnSpPr>
        <p:spPr>
          <a:xfrm flipV="1">
            <a:off x="1643042" y="5357826"/>
            <a:ext cx="214314" cy="14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571604" y="578645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1928794" y="4786322"/>
            <a:ext cx="285752" cy="642942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>
            <a:stCxn id="27" idx="3"/>
          </p:cNvCxnSpPr>
          <p:nvPr/>
        </p:nvCxnSpPr>
        <p:spPr>
          <a:xfrm>
            <a:off x="2214546" y="5107793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928794" y="5643578"/>
            <a:ext cx="285752" cy="71438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>
            <a:stCxn id="33" idx="3"/>
          </p:cNvCxnSpPr>
          <p:nvPr/>
        </p:nvCxnSpPr>
        <p:spPr>
          <a:xfrm>
            <a:off x="2214546" y="600076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Хорда 35"/>
          <p:cNvSpPr/>
          <p:nvPr/>
        </p:nvSpPr>
        <p:spPr>
          <a:xfrm rot="12113158">
            <a:off x="2472144" y="4936631"/>
            <a:ext cx="1038400" cy="1199581"/>
          </a:xfrm>
          <a:prstGeom prst="chord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3571868" y="5500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43438" y="5286388"/>
            <a:ext cx="32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929190" y="5357826"/>
            <a:ext cx="4000528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Для рис</a:t>
            </a:r>
            <a:r>
              <a:rPr lang="en-US" dirty="0" smtClean="0"/>
              <a:t>. c</a:t>
            </a:r>
            <a:r>
              <a:rPr lang="ru-RU" dirty="0" smtClean="0"/>
              <a:t>оставить таблицу</a:t>
            </a:r>
            <a:r>
              <a:rPr lang="en-US" dirty="0" smtClean="0"/>
              <a:t>, </a:t>
            </a:r>
            <a:r>
              <a:rPr lang="ru-RU" dirty="0" smtClean="0"/>
              <a:t>показывающую зависимость </a:t>
            </a:r>
            <a:r>
              <a:rPr lang="en-US" dirty="0" smtClean="0"/>
              <a:t>z(x, y)</a:t>
            </a:r>
            <a:endParaRPr lang="ru-RU" dirty="0"/>
          </a:p>
        </p:txBody>
      </p:sp>
    </p:spTree>
  </p:cSld>
  <p:clrMapOvr>
    <a:masterClrMapping/>
  </p:clrMapOvr>
  <p:transition spd="med">
    <p:wipe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12" y="214290"/>
            <a:ext cx="900118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5"/>
            </a:pPr>
            <a:r>
              <a:rPr lang="ru-RU" dirty="0" smtClean="0"/>
              <a:t>Сумматор для двух одноразрядных двоичных чисел</a:t>
            </a:r>
          </a:p>
          <a:p>
            <a:pPr marL="342900" indent="-342900"/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   у</a:t>
            </a:r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/>
            <a:r>
              <a:rPr lang="ru-RU" dirty="0" smtClean="0"/>
              <a:t>    Для схемы сумматора составить таблицу</a:t>
            </a:r>
            <a:r>
              <a:rPr lang="en-US" dirty="0" smtClean="0"/>
              <a:t>: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 smtClean="0"/>
          </a:p>
          <a:p>
            <a:pPr marL="342900" indent="-342900">
              <a:buAutoNum type="arabicPeriod" startAt="5"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500098" y="1857364"/>
            <a:ext cx="2500330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5687" y="1821645"/>
            <a:ext cx="2428892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14348" y="92867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214414" y="12144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1643042" y="1071546"/>
            <a:ext cx="357190" cy="357190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12" idx="6"/>
          </p:cNvCxnSpPr>
          <p:nvPr/>
        </p:nvCxnSpPr>
        <p:spPr>
          <a:xfrm flipV="1">
            <a:off x="2000232" y="1214422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357554" y="714356"/>
            <a:ext cx="500066" cy="1643074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>
            <a:stCxn id="18" idx="3"/>
          </p:cNvCxnSpPr>
          <p:nvPr/>
        </p:nvCxnSpPr>
        <p:spPr>
          <a:xfrm flipV="1">
            <a:off x="3857620" y="1500174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85786" y="192880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Блок-схема: узел 23"/>
          <p:cNvSpPr/>
          <p:nvPr/>
        </p:nvSpPr>
        <p:spPr>
          <a:xfrm>
            <a:off x="1643042" y="1714488"/>
            <a:ext cx="357190" cy="357190"/>
          </a:xfrm>
          <a:prstGeom prst="flowChartConnector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2071670" y="1857364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857488" y="207167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1285852" y="228599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Хорда 31"/>
          <p:cNvSpPr/>
          <p:nvPr/>
        </p:nvSpPr>
        <p:spPr>
          <a:xfrm rot="12104655">
            <a:off x="2102743" y="617560"/>
            <a:ext cx="795107" cy="836532"/>
          </a:xfrm>
          <a:prstGeom prst="chord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2643174" y="2928934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14876" y="1285860"/>
            <a:ext cx="226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Младший разряд </a:t>
            </a:r>
            <a:r>
              <a:rPr lang="ru-RU" dirty="0" err="1" smtClean="0"/>
              <a:t>х</a:t>
            </a:r>
            <a:r>
              <a:rPr lang="en-US" dirty="0" smtClean="0"/>
              <a:t>+</a:t>
            </a:r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Хорда 37"/>
          <p:cNvSpPr/>
          <p:nvPr/>
        </p:nvSpPr>
        <p:spPr>
          <a:xfrm rot="12104655">
            <a:off x="2157300" y="1678652"/>
            <a:ext cx="742563" cy="857490"/>
          </a:xfrm>
          <a:prstGeom prst="chord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2928926" y="92867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85786" y="314324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214414" y="271462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Хорда 43"/>
          <p:cNvSpPr/>
          <p:nvPr/>
        </p:nvSpPr>
        <p:spPr>
          <a:xfrm rot="12104655">
            <a:off x="1846897" y="2607346"/>
            <a:ext cx="742563" cy="857490"/>
          </a:xfrm>
          <a:prstGeom prst="chord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714876" y="2714620"/>
            <a:ext cx="22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Старший разряд </a:t>
            </a:r>
            <a:r>
              <a:rPr lang="ru-RU" dirty="0" err="1" smtClean="0"/>
              <a:t>х</a:t>
            </a:r>
            <a:r>
              <a:rPr lang="en-US" dirty="0" smtClean="0"/>
              <a:t>+</a:t>
            </a:r>
            <a:r>
              <a:rPr lang="ru-RU" dirty="0" smtClean="0"/>
              <a:t>у</a:t>
            </a:r>
            <a:endParaRPr lang="ru-RU" dirty="0"/>
          </a:p>
        </p:txBody>
      </p:sp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1214414" y="414338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Старший разряд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Младший разряд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792322">
            <a:off x="1285852" y="2285992"/>
            <a:ext cx="5867400" cy="768350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i="1" dirty="0" smtClean="0"/>
              <a:t>СПАСИБО ЗА ВНИМАНИЕ!</a:t>
            </a:r>
          </a:p>
          <a:p>
            <a:r>
              <a:rPr lang="ru-RU" sz="3200" b="1" i="1" dirty="0" smtClean="0"/>
              <a:t>До следующих встреч!</a:t>
            </a:r>
            <a:endParaRPr lang="ru-RU" sz="3200" b="1" i="1" dirty="0"/>
          </a:p>
        </p:txBody>
      </p:sp>
    </p:spTree>
  </p:cSld>
  <p:clrMapOvr>
    <a:masterClrMapping/>
  </p:clrMapOvr>
  <p:transition spd="med">
    <p:wipe dir="r"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330</Words>
  <Application>Microsoft Office PowerPoint</Application>
  <PresentationFormat>Экран (4:3)</PresentationFormat>
  <Paragraphs>124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ПРИНЦИПЫ РАБОТЫ ВЫЧИСЛИТЕЛЬНОЙ ТЕХНИки</vt:lpstr>
      <vt:lpstr>КАК В КОМПЬЮТЕРЕ РЕАЛИЗУЮТСЯ ВЫЧИСЛЕНИЯ</vt:lpstr>
      <vt:lpstr>ПЕРЕКЛЮЧАТЕЛИ</vt:lpstr>
      <vt:lpstr> ВЕНТИЛИ</vt:lpstr>
      <vt:lpstr>ЗАДАНИЯ</vt:lpstr>
      <vt:lpstr>Слайд 6</vt:lpstr>
      <vt:lpstr>Слайд 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 КОМПЬЮТЕРЕ РЕАЛИЗУЮТСЯ ВЫЧИСЛЕНИЯ</dc:title>
  <dc:creator>ФАМ</dc:creator>
  <cp:lastModifiedBy>Admin</cp:lastModifiedBy>
  <cp:revision>26</cp:revision>
  <dcterms:created xsi:type="dcterms:W3CDTF">2010-03-12T07:10:08Z</dcterms:created>
  <dcterms:modified xsi:type="dcterms:W3CDTF">2010-03-13T09:50:14Z</dcterms:modified>
</cp:coreProperties>
</file>