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ФАМ" initials="Ф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B51706-6F93-4F28-ABA6-6444CCC5CA9F}" type="datetimeFigureOut">
              <a:rPr lang="ru-RU" smtClean="0"/>
              <a:pPr/>
              <a:t>25.02.2010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ACB526-B074-46F9-B3CE-97A305C2C6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ОПЕРАЦИОННАЯ СИСТЕМА КОМПЬЮТЕРА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0341" y="5214950"/>
            <a:ext cx="8183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2000" dirty="0" smtClean="0"/>
              <a:t>Учитель информатики </a:t>
            </a:r>
            <a:r>
              <a:rPr lang="ru-RU" sz="2000" dirty="0" err="1" smtClean="0"/>
              <a:t>Кюкяйской</a:t>
            </a:r>
            <a:r>
              <a:rPr lang="ru-RU" sz="2000" dirty="0" smtClean="0"/>
              <a:t> СОШ ,</a:t>
            </a:r>
            <a:r>
              <a:rPr lang="ru-RU" sz="2000" dirty="0" err="1" smtClean="0"/>
              <a:t>Сунтарского</a:t>
            </a:r>
            <a:r>
              <a:rPr lang="ru-RU" sz="2000" dirty="0" smtClean="0"/>
              <a:t> улуса,   Республики Саха      Федоров Александр                                                 Михайлович,2010 год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title"/>
          </p:nvPr>
        </p:nvSpPr>
        <p:spPr>
          <a:xfrm rot="10800000" flipV="1">
            <a:off x="428596" y="428604"/>
            <a:ext cx="8183880" cy="633236"/>
          </a:xfrm>
          <a:solidFill>
            <a:schemeClr val="accent4">
              <a:lumMod val="40000"/>
              <a:lumOff val="6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/>
              <a:t>Возникновение операционных систем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14422"/>
            <a:ext cx="9144000" cy="489364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ЭВМ использовались для решения исключительно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математических задач, а программами для них служили  написан-</a:t>
            </a:r>
          </a:p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машинных кодах вычислительные алгоритмы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Программисту при кодировании программ приходилось самостоятельно управлять ЭВМ и обеспечивать выполнение своей программы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 с развитием электроники аппаратура совершенствовалась, а в программах помимо вычислений возникали алгоритмы ввода – вывода информации, которые выделялись в самостоятельные подпрограммы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появились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библиотеки ввода-вывода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 служебных подпрограмм, облегчающих программирование ЭВМ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Выполняющуюся в ЭВМ программу и данные, с которыми программа работала, назвали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заданием,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одновременный прогон нескольких программ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очередью заданий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первое время алгоритмы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переключения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 на процессоре  включались прямо в сами программы в виде подпрограмм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 таких подпрограмм назывался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монитором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супервизором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 часто содержали ошибки, в результате которых программа может постоянно занимать процессор(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зависать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или ошибочно записать в оперативную память, где размещаются другие программы, результаты своей работы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Следует помнить, что развитие вычислительной техники шло по пути от ЭВМ для конкретной задачи до универсальной ЭВМ для многих задач, поэтому возникшая проблема требовала неотложного решения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Выход был найден в создании специальных аппаратных механизмов, защищающих память программ от случайного доступа со стороны других программ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Управление этими механизмами уже нельзя включать в сами программы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появился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резидентный монитор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монитору добавили подпрограммы управления защитой памяти и оформили все в виде отдельной программы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Резидентный монитор – это уже зачатки операционной системы в том виде, в котором ее воспринимают сегодня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357166"/>
            <a:ext cx="2214578" cy="1500198"/>
          </a:xfrm>
          <a:prstGeom prst="rect">
            <a:avLst/>
          </a:prstGeom>
          <a:solidFill>
            <a:srgbClr val="00B0F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Компиляторы, интерпретаторы</a:t>
            </a:r>
            <a:r>
              <a:rPr lang="en-US" dirty="0" smtClean="0"/>
              <a:t>: </a:t>
            </a:r>
            <a:r>
              <a:rPr lang="ru-RU" dirty="0" smtClean="0"/>
              <a:t>Ассемблер, </a:t>
            </a:r>
            <a:r>
              <a:rPr lang="en-US" dirty="0" smtClean="0"/>
              <a:t>Basic, Pascal, </a:t>
            </a:r>
            <a:r>
              <a:rPr lang="en-US" dirty="0" err="1" smtClean="0"/>
              <a:t>Ada</a:t>
            </a:r>
            <a:r>
              <a:rPr lang="en-US" dirty="0" smtClean="0"/>
              <a:t>, </a:t>
            </a:r>
            <a:r>
              <a:rPr lang="ru-RU" dirty="0" smtClean="0"/>
              <a:t>прочие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285728"/>
            <a:ext cx="2428892" cy="1714512"/>
          </a:xfrm>
          <a:prstGeom prst="rect">
            <a:avLst/>
          </a:prstGeom>
          <a:solidFill>
            <a:srgbClr val="7030A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Прикладные программы</a:t>
            </a:r>
            <a:r>
              <a:rPr lang="en-US" dirty="0" smtClean="0"/>
              <a:t>: </a:t>
            </a:r>
            <a:r>
              <a:rPr lang="ru-RU" dirty="0" smtClean="0"/>
              <a:t>обработка текста, электронные таблицы, СУБД, графические программы и т</a:t>
            </a:r>
            <a:r>
              <a:rPr lang="en-US" dirty="0" smtClean="0"/>
              <a:t>. </a:t>
            </a:r>
            <a:r>
              <a:rPr lang="ru-RU" dirty="0" smtClean="0"/>
              <a:t>Д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500306"/>
            <a:ext cx="7000924" cy="914400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 управления файлами и планирования заданий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857628"/>
            <a:ext cx="5572164" cy="914400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 управления вводом- выводом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3929066"/>
            <a:ext cx="1928826" cy="914400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 управления памятью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500702"/>
            <a:ext cx="1143008" cy="914400"/>
          </a:xfrm>
          <a:prstGeom prst="rect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Драйвер(клавиатура)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71604" y="5572140"/>
            <a:ext cx="1357322" cy="914400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Драйвер</a:t>
            </a:r>
          </a:p>
          <a:p>
            <a:pPr algn="ctr"/>
            <a:r>
              <a:rPr lang="ru-RU" dirty="0" smtClean="0"/>
              <a:t>(д</a:t>
            </a:r>
            <a:r>
              <a:rPr lang="ru-RU" dirty="0" smtClean="0"/>
              <a:t>исплей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572140"/>
            <a:ext cx="1214446" cy="914400"/>
          </a:xfrm>
          <a:prstGeom prst="rect">
            <a:avLst/>
          </a:prstGeom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Драйвер(принтер)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5643578"/>
            <a:ext cx="1071570" cy="914400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Драйвер(модем)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5715016"/>
            <a:ext cx="1071570" cy="914400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Драйвер(дисковый накопит)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85728"/>
            <a:ext cx="2428892" cy="1571636"/>
          </a:xfrm>
          <a:prstGeom prst="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Служебные программы</a:t>
            </a:r>
            <a:r>
              <a:rPr lang="en-US" dirty="0" smtClean="0"/>
              <a:t>: </a:t>
            </a:r>
            <a:r>
              <a:rPr lang="ru-RU" dirty="0" smtClean="0"/>
              <a:t>загрузчик, отладчик, прочие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13" idx="2"/>
          </p:cNvCxnSpPr>
          <p:nvPr/>
        </p:nvCxnSpPr>
        <p:spPr>
          <a:xfrm rot="5400000">
            <a:off x="1643042" y="214311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" idx="2"/>
          </p:cNvCxnSpPr>
          <p:nvPr/>
        </p:nvCxnSpPr>
        <p:spPr>
          <a:xfrm rot="16200000" flipH="1">
            <a:off x="4089793" y="2160975"/>
            <a:ext cx="64294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6643702" y="2285992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357554" y="364331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108049" y="360759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8" idx="0"/>
          </p:cNvCxnSpPr>
          <p:nvPr/>
        </p:nvCxnSpPr>
        <p:spPr>
          <a:xfrm rot="5400000">
            <a:off x="571472" y="514351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9" idx="0"/>
          </p:cNvCxnSpPr>
          <p:nvPr/>
        </p:nvCxnSpPr>
        <p:spPr>
          <a:xfrm rot="16200000" flipH="1">
            <a:off x="1768058" y="5089933"/>
            <a:ext cx="785818" cy="178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0" idx="0"/>
          </p:cNvCxnSpPr>
          <p:nvPr/>
        </p:nvCxnSpPr>
        <p:spPr>
          <a:xfrm rot="16200000" flipH="1">
            <a:off x="3268256" y="5161371"/>
            <a:ext cx="785818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1" idx="0"/>
          </p:cNvCxnSpPr>
          <p:nvPr/>
        </p:nvCxnSpPr>
        <p:spPr>
          <a:xfrm rot="16200000" flipH="1">
            <a:off x="4589859" y="5197090"/>
            <a:ext cx="857256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5679289" y="4964917"/>
            <a:ext cx="928694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7358082" y="5500702"/>
            <a:ext cx="1357322" cy="914400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Основная память</a:t>
            </a:r>
            <a:endParaRPr lang="ru-RU" dirty="0"/>
          </a:p>
        </p:txBody>
      </p:sp>
      <p:cxnSp>
        <p:nvCxnSpPr>
          <p:cNvPr id="36" name="Прямая соединительная линия 35"/>
          <p:cNvCxnSpPr>
            <a:endCxn id="34" idx="0"/>
          </p:cNvCxnSpPr>
          <p:nvPr/>
        </p:nvCxnSpPr>
        <p:spPr>
          <a:xfrm rot="16200000" flipH="1">
            <a:off x="7697412" y="5161371"/>
            <a:ext cx="64294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84124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ПРИКЛАДНОЙ ПРОГРАММНЫЙ ИНТЕРФЕЙС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56357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прикладные программы  стали содержать только реализацию своего алгоритма, обращаясь за вспомогательными алгоритмами к монитору, используя при этом фиксированный набор правил, называющийся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прикладным программным интерфейсом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Впервые стало возможно говорить 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переносимости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прикладных программ с одной ЭВМ на другую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Программный интерфейс позволил создавать абстрактные  понятия, совершенно невыразимые в аппаратуре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 , появилось понятие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файла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соответственно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файловой системы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набора интерфейсов и структур данных для организации хранения информации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Возникло понятие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процесса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потребителя ресурсов и единицы работы ЭВМ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Следующий виток развития операционных систем характеризуется увеличением набора правил работы и как следствие усложнением самих  операционных систем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резидентному монитору были добавлены вспомогательные программы, облегчающие выполнение частных операций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92867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вместе назвали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операционной системой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а набор вспомогательных программ – редакторы, компиляторы, программы работы с файлами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системными утилитами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этом грань, разделяющая системные утилиты и прикладные программы, оказалась довольно условной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резидентный монитор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трансформировался 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ядро операционной системы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Поскольку количество необходимых системных и служебных программ очень велико, то для простоты они устанавливаются одним обширным пакетом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стандартный пакет системных и (частично) служебных программ называется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операционной системой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Операционная система позволяет человеку начать работу с компьютером, получить доступ к его устройствам , а затем устанавливать и запускать необходимые прикладные и служебные программы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214290"/>
            <a:ext cx="5824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ОПЕРАЦИОННАЯ 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ПРОГРАММНАЯ  КОНФИГУРАЦИЯ КОМПЬЮТЕРА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3571900" cy="642942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пользователь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000240"/>
            <a:ext cx="3571900" cy="64294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Прикладное ПО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071810"/>
            <a:ext cx="3571900" cy="6429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Служебное ПО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071942"/>
            <a:ext cx="357190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Системное ПО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929198"/>
            <a:ext cx="3571900" cy="64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Базовое ПО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5929330"/>
            <a:ext cx="3929090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устройства</a:t>
            </a:r>
            <a:endParaRPr lang="ru-RU" sz="2400" dirty="0"/>
          </a:p>
        </p:txBody>
      </p:sp>
      <p:sp>
        <p:nvSpPr>
          <p:cNvPr id="9" name="Двойная стрелка вверх/вниз 8"/>
          <p:cNvSpPr/>
          <p:nvPr/>
        </p:nvSpPr>
        <p:spPr>
          <a:xfrm>
            <a:off x="2214546" y="1571612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верх/вниз 9"/>
          <p:cNvSpPr/>
          <p:nvPr/>
        </p:nvSpPr>
        <p:spPr>
          <a:xfrm>
            <a:off x="2428860" y="2643182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верх/вниз 10"/>
          <p:cNvSpPr/>
          <p:nvPr/>
        </p:nvSpPr>
        <p:spPr>
          <a:xfrm>
            <a:off x="2571736" y="3714752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верх/вниз 11"/>
          <p:cNvSpPr/>
          <p:nvPr/>
        </p:nvSpPr>
        <p:spPr>
          <a:xfrm>
            <a:off x="2714612" y="4643446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войная стрелка вверх/вниз 12"/>
          <p:cNvSpPr/>
          <p:nvPr/>
        </p:nvSpPr>
        <p:spPr>
          <a:xfrm>
            <a:off x="2428860" y="5572140"/>
            <a:ext cx="142876" cy="42862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357686" y="2071678"/>
            <a:ext cx="97840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500562" y="3214686"/>
            <a:ext cx="97840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572000" y="4143380"/>
            <a:ext cx="97840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714876" y="5000636"/>
            <a:ext cx="97840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357818" y="1857364"/>
            <a:ext cx="221457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Устанавливается пользователем по потребности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715008" y="3214686"/>
            <a:ext cx="2643206" cy="14773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Устанавливается в общем пакете, который называется </a:t>
            </a:r>
            <a:r>
              <a:rPr lang="ru-RU" i="1" dirty="0" smtClean="0"/>
              <a:t>операционной системой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86446" y="5000636"/>
            <a:ext cx="2584682" cy="3693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 встроено в компьютер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 animBg="1"/>
      <p:bldP spid="7" grpId="0" animBg="1"/>
      <p:bldP spid="8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033106">
            <a:off x="470512" y="234113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СПАСИБО ЗА ВНИМАНИЕ!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ДО СЛЕДУЮЩИХ ВСТРЕЧ!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610</Words>
  <Application>Microsoft Office PowerPoint</Application>
  <PresentationFormat>Экран (4:3)</PresentationFormat>
  <Paragraphs>38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ОПЕРАЦИОННАЯ СИСТЕМА КОМПЬЮТЕРА</vt:lpstr>
      <vt:lpstr>Возникновение операционных систем</vt:lpstr>
      <vt:lpstr>Слайд 3</vt:lpstr>
      <vt:lpstr>Слайд 4</vt:lpstr>
      <vt:lpstr>ПРИКЛАДНОЙ ПРОГРАММНЫЙ ИНТЕРФЕЙС</vt:lpstr>
      <vt:lpstr>Слайд 6</vt:lpstr>
      <vt:lpstr>ПРОГРАММНАЯ  КОНФИГУРАЦИЯ КОМПЬЮТЕРА</vt:lpstr>
      <vt:lpstr>СПАСИБО ЗА ВНИМАНИЕ! ДО СЛЕДУЮЩИХ ВСТРЕЧ!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ОПЕРАЦИОННАЯ СИСТЕМА КОМПЬЮТЕРА</dc:title>
  <dc:creator>ФАМ</dc:creator>
  <cp:lastModifiedBy>ФАМ</cp:lastModifiedBy>
  <cp:revision>29</cp:revision>
  <dcterms:created xsi:type="dcterms:W3CDTF">2010-02-23T06:56:39Z</dcterms:created>
  <dcterms:modified xsi:type="dcterms:W3CDTF">2010-02-25T12:03:44Z</dcterms:modified>
</cp:coreProperties>
</file>