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2" r:id="rId6"/>
    <p:sldId id="268" r:id="rId7"/>
    <p:sldId id="263" r:id="rId8"/>
    <p:sldId id="261" r:id="rId9"/>
    <p:sldId id="260" r:id="rId10"/>
    <p:sldId id="264" r:id="rId11"/>
    <p:sldId id="269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ajkarusijars.blogspot.com/" TargetMode="External"/><Relationship Id="rId7" Type="http://schemas.openxmlformats.org/officeDocument/2006/relationships/hyperlink" Target="http://ladyslife.com.ua/2011/04/25/letopis-drevnej-rusi-chto-skryto-mezhdu-strok.html" TargetMode="External"/><Relationship Id="rId2" Type="http://schemas.openxmlformats.org/officeDocument/2006/relationships/hyperlink" Target="http://4fc.ru/index.php?newsid=10728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jaicy.ucoz.ru/news/kultura_drevnej_rusi/2012-08-20-1780" TargetMode="External"/><Relationship Id="rId5" Type="http://schemas.openxmlformats.org/officeDocument/2006/relationships/hyperlink" Target="http://forum.forum.forum.wwww.netz.ru/tags/%EA%EE%EB%FB%E1%E5%EB%FC%ED%FB%E5/" TargetMode="External"/><Relationship Id="rId4" Type="http://schemas.openxmlformats.org/officeDocument/2006/relationships/hyperlink" Target="http://www.orljata.ru/skazki.php?type=0&amp;id=3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2420888"/>
            <a:ext cx="4013200" cy="1008112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</a:rPr>
              <a:t>Золотое наследие русской старины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Подготовила учитель    ГБОУ СОШ № 402                      Оксененко Н.Б.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488832" cy="1152128"/>
          </a:xfrm>
        </p:spPr>
        <p:txBody>
          <a:bodyPr>
            <a:noAutofit/>
          </a:bodyPr>
          <a:lstStyle/>
          <a:p>
            <a:r>
              <a:rPr lang="ru-RU" sz="4400" i="1" cap="none" dirty="0" smtClean="0">
                <a:solidFill>
                  <a:srgbClr val="C00000"/>
                </a:solidFill>
                <a:effectLst/>
              </a:rPr>
              <a:t>Устное народное творчество</a:t>
            </a:r>
            <a:endParaRPr lang="ru-RU" sz="4400" i="1" cap="none" dirty="0"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4659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1285860"/>
            <a:ext cx="8856984" cy="4810140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ru-RU" sz="2700" b="1" dirty="0" smtClean="0"/>
              <a:t>Предание</a:t>
            </a:r>
            <a:r>
              <a:rPr lang="ru-RU" sz="2700" dirty="0" smtClean="0"/>
              <a:t> - </a:t>
            </a:r>
            <a:r>
              <a:rPr lang="ru-RU" sz="2400" dirty="0" smtClean="0"/>
              <a:t>жанр устной несказочной прозы, рассказ об исторических лицах, событиях.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b="1" dirty="0" smtClean="0"/>
              <a:t>Историческая песня </a:t>
            </a:r>
            <a:r>
              <a:rPr lang="ru-RU" sz="2400" dirty="0" smtClean="0"/>
              <a:t>– своеобразная летопись, история народа, возникла в период борьбы с татарским игом: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2400" dirty="0" smtClean="0"/>
              <a:t>Историческое реальное событие, небольшой объем, отсутствие рифмы (речитативный стих-различное количество слогов и ударений)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2400" dirty="0" smtClean="0"/>
              <a:t>Первые песни о </a:t>
            </a:r>
            <a:r>
              <a:rPr lang="ru-RU" sz="2400" dirty="0" err="1" smtClean="0"/>
              <a:t>Щелкане</a:t>
            </a:r>
            <a:r>
              <a:rPr lang="ru-RU" sz="2400" dirty="0" smtClean="0"/>
              <a:t> (1327), из </a:t>
            </a:r>
            <a:r>
              <a:rPr lang="en-US" sz="2400" dirty="0" smtClean="0"/>
              <a:t>XVI </a:t>
            </a:r>
            <a:r>
              <a:rPr lang="ru-RU" sz="2400" dirty="0" smtClean="0"/>
              <a:t>в. – песни об Иване Грозном, </a:t>
            </a:r>
            <a:r>
              <a:rPr lang="en-US" sz="2400" dirty="0" smtClean="0"/>
              <a:t>XVII </a:t>
            </a:r>
            <a:r>
              <a:rPr lang="ru-RU" sz="2400" dirty="0" smtClean="0"/>
              <a:t>в. – отражение национально-освободительной борьбы против интервентов, песни о Степане Разине, в песнях </a:t>
            </a:r>
            <a:r>
              <a:rPr lang="en-US" sz="2400" dirty="0" smtClean="0"/>
              <a:t>XVII </a:t>
            </a:r>
            <a:r>
              <a:rPr lang="ru-RU" sz="2400" dirty="0" smtClean="0"/>
              <a:t>в. – Петр 1, восстание Булавина, Пугачева, последний цикл песен посвящен войне 1812 г.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422" y="142852"/>
            <a:ext cx="4680520" cy="91706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Исторические песни и Предание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599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cuments\Литература\8 Лит\Русские песни\letopi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12673"/>
            <a:ext cx="4284984" cy="58326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ocuments\Литература\8 Лит\Русские песни\cb62596c3be7f5e8a499a2135f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540" y="512674"/>
            <a:ext cx="4464496" cy="58326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67075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57200" y="1556792"/>
            <a:ext cx="8507288" cy="4539208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ru-RU" sz="2800" dirty="0" smtClean="0"/>
              <a:t>Что вы знаете о Пугачеве, о восстании под его предводительством?</a:t>
            </a:r>
          </a:p>
          <a:p>
            <a:pPr marL="457200" indent="-457200" algn="l">
              <a:buAutoNum type="arabicPeriod"/>
            </a:pPr>
            <a:r>
              <a:rPr lang="ru-RU" sz="2800" dirty="0" smtClean="0"/>
              <a:t>Что вы узнали нового о Пугачеве из предания?</a:t>
            </a:r>
          </a:p>
          <a:p>
            <a:pPr marL="457200" indent="-457200" algn="l">
              <a:buAutoNum type="arabicPeriod"/>
            </a:pPr>
            <a:r>
              <a:rPr lang="ru-RU" sz="2800" dirty="0" smtClean="0"/>
              <a:t>Каким народ представлял себе Пугачев?</a:t>
            </a:r>
          </a:p>
          <a:p>
            <a:pPr marL="457200" indent="-457200" algn="l">
              <a:buAutoNum type="arabicPeriod"/>
            </a:pPr>
            <a:r>
              <a:rPr lang="ru-RU" sz="2800" dirty="0" smtClean="0"/>
              <a:t>Что общего в исторических песнях и предании о Пугачеве?</a:t>
            </a:r>
          </a:p>
          <a:p>
            <a:pPr marL="457200" indent="-457200" algn="l">
              <a:buAutoNum type="arabicPeriod"/>
            </a:pPr>
            <a:r>
              <a:rPr lang="ru-RU" sz="2800" dirty="0" smtClean="0"/>
              <a:t>В чем вы заметили разницу между исторической песней и преданием о Пугачеве?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064896" cy="105571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Особенности исторических песен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и </a:t>
            </a:r>
            <a:r>
              <a:rPr lang="ru-RU" sz="2400" dirty="0" smtClean="0">
                <a:solidFill>
                  <a:schemeClr val="tx1"/>
                </a:solidFill>
              </a:rPr>
              <a:t>преданий о Пугачёве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059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1357298"/>
            <a:ext cx="4301049" cy="5286412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/>
              <a:t>Предание: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600" dirty="0" smtClean="0"/>
              <a:t>Обычный бытовой рассказ, без ритма, включает диалог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600" dirty="0" smtClean="0"/>
              <a:t>Вариативно -много дополнений, изменений (потеряна логика)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600" dirty="0" smtClean="0"/>
              <a:t>Набор отрывочных, часто противоречащих друг другу сведений.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600" dirty="0" smtClean="0"/>
              <a:t>Сочетание реальности и полусказочных образов.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600" dirty="0" smtClean="0"/>
              <a:t>Лексика – приземленная, наличие оборотов разговорной речи.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499992" y="1357298"/>
            <a:ext cx="4536504" cy="535785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Исторические песни: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Близки по форме к лирическим песням – ритмичны, напевны;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использованы постоянные эпитеты, повторы, анафоры (?), синонимы, характерен лирический параллелизм;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много уменьшительных суффиксов – народное сочувствие;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Напоминает жанр плача (устойчивые выражения)</a:t>
            </a:r>
          </a:p>
          <a:p>
            <a:pPr marL="342900" indent="-342900" algn="l">
              <a:buFont typeface="Wingdings" pitchFamily="2" charset="2"/>
              <a:buChar char="§"/>
            </a:pP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00298" y="142852"/>
            <a:ext cx="4114800" cy="93610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Общее и различное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2564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 algn="l">
              <a:buAutoNum type="arabicPeriod"/>
            </a:pPr>
            <a:r>
              <a:rPr lang="ru-RU" b="1" dirty="0" smtClean="0"/>
              <a:t>Чтение предания «О покорении Сибири Ермаком»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К какой эпохе относится это предание? Что вы знаете о покорении Сибири?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Как проявляется в предании отношение народа к Ермаку?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Как вы представляете себе эпизод покорения Сибири в сравнении с репродукцией?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Есть ли отличия в предании и в исторической справке?</a:t>
            </a:r>
          </a:p>
          <a:p>
            <a:pPr marL="457200" indent="-457200" algn="l">
              <a:buAutoNum type="arabicPeriod"/>
            </a:pPr>
            <a:r>
              <a:rPr lang="ru-RU" dirty="0" smtClean="0"/>
              <a:t>Чтение статьи стр. 17 «Из древнерусской литературы».</a:t>
            </a:r>
          </a:p>
          <a:p>
            <a:pPr marL="457200" indent="-457200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Домашнее задание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7012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Русские народные песни в картинках: </a:t>
            </a:r>
            <a:endParaRPr lang="en-US" dirty="0" smtClean="0"/>
          </a:p>
          <a:p>
            <a:pPr marL="457200" indent="-457200"/>
            <a:r>
              <a:rPr lang="en-US" dirty="0" smtClean="0">
                <a:hlinkClick r:id="rId2"/>
              </a:rPr>
              <a:t>4fc.ru</a:t>
            </a:r>
            <a:r>
              <a:rPr lang="en-US" dirty="0" smtClean="0"/>
              <a:t>. </a:t>
            </a:r>
          </a:p>
          <a:p>
            <a:pPr marL="457200" indent="-457200"/>
            <a:r>
              <a:rPr lang="en-US" dirty="0" smtClean="0">
                <a:hlinkClick r:id="rId3"/>
              </a:rPr>
              <a:t>majkarusijars.blogspot.com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orljata.ru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orum.forum.forum.wwww.netz.ru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ojaicy.ucoz.ru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ladyslife.com.ua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Ссылки на материал: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0" y="1340768"/>
            <a:ext cx="4932039" cy="4755232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В песнях отображен внешний и внутренний мир человека («простодушное излияние горя или радости сердца»)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b="1" dirty="0" smtClean="0"/>
              <a:t>Обрядовые</a:t>
            </a:r>
            <a:r>
              <a:rPr lang="ru-RU" sz="2400" dirty="0" smtClean="0"/>
              <a:t> (свадебные, проводы в армию, праздник «первой борозды»)и </a:t>
            </a:r>
            <a:r>
              <a:rPr lang="ru-RU" sz="2400" b="1" dirty="0" smtClean="0"/>
              <a:t>необрядовые</a:t>
            </a:r>
            <a:r>
              <a:rPr lang="ru-RU" sz="2400" dirty="0" smtClean="0"/>
              <a:t>. Исторические, любовные, бурлацкие, рекрутские, разбойничьи, ямщицкие.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Герои песен: Иван Грозный, Петр 1, Суворов, Кутузов, Ермак, Разин, Пугачев.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2657" y="116632"/>
            <a:ext cx="6696744" cy="93610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Русские народные песни: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user\Documents\Литература\8 Лит\Русские песни\f_169071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261" y="1628800"/>
            <a:ext cx="4185739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97940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44008" y="1412776"/>
            <a:ext cx="4392488" cy="5328592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ru-RU" sz="2800" dirty="0"/>
              <a:t>Создавались, когда чувства, переживания требовали выражения в словах и мелодии.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800" dirty="0"/>
              <a:t>Передавались из уст в уста, от поколения к </a:t>
            </a:r>
            <a:r>
              <a:rPr lang="ru-RU" sz="2800" dirty="0" smtClean="0"/>
              <a:t>поколению.</a:t>
            </a:r>
            <a:endParaRPr lang="ru-RU" sz="2800" dirty="0"/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800" dirty="0"/>
              <a:t>Первые записи народных песен относятся к </a:t>
            </a:r>
            <a:r>
              <a:rPr lang="en-US" sz="2800" dirty="0"/>
              <a:t>XVII</a:t>
            </a:r>
            <a:r>
              <a:rPr lang="ru-RU" sz="2800" dirty="0"/>
              <a:t> в.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800" dirty="0"/>
              <a:t>Собиратели: Пушкин, Гоголь, Чулков, Кольцов, Рыбникова, Путилов, Востоков, Веселовский, Пропп и др.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840760" cy="91706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Русские народные песни:</a:t>
            </a:r>
            <a:endParaRPr lang="ru-RU" sz="2800" dirty="0"/>
          </a:p>
        </p:txBody>
      </p:sp>
      <p:pic>
        <p:nvPicPr>
          <p:cNvPr id="2050" name="Picture 2" descr="C:\Users\user\Documents\Литература\8 Лит\Русские песни\s172183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4536504" cy="504056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6027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355976" y="1412776"/>
            <a:ext cx="4608512" cy="4613120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/>
              <a:t>Выразительное  чтение песни.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/>
              <a:t>Смысл названия песни.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Кто </a:t>
            </a:r>
            <a:r>
              <a:rPr lang="ru-RU" sz="2400" dirty="0"/>
              <a:t>и когда мог ее исполнять?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Каким </a:t>
            </a:r>
            <a:r>
              <a:rPr lang="ru-RU" sz="2400" dirty="0"/>
              <a:t>чувством проникнута песня?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Какие художественные приемы использованы в песне?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Из каких частей она состоит?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408712" cy="115212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План  анализа  лирической песни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user\Documents\Литература\8 Лит\Русские песни\57277280_kaschey_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" y="1412776"/>
            <a:ext cx="4300537" cy="2781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4509120"/>
            <a:ext cx="4248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buClr>
                <a:srgbClr val="6F6F74"/>
              </a:buClr>
              <a:buFont typeface="Wingdings" pitchFamily="2" charset="2"/>
              <a:buChar char="§"/>
            </a:pPr>
            <a:r>
              <a:rPr lang="ru-RU" sz="2400" spc="30" dirty="0">
                <a:solidFill>
                  <a:srgbClr val="000000"/>
                </a:solidFill>
                <a:cs typeface="Tahoma" pitchFamily="34" charset="0"/>
              </a:rPr>
              <a:t>Какие средства художественной выразительности использованы в ней?</a:t>
            </a:r>
          </a:p>
        </p:txBody>
      </p:sp>
    </p:spTree>
    <p:extLst>
      <p:ext uri="{BB962C8B-B14F-4D97-AF65-F5344CB8AC3E}">
        <p14:creationId xmlns="" xmlns:p14="http://schemas.microsoft.com/office/powerpoint/2010/main" val="4272796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8" y="1484784"/>
            <a:ext cx="8640960" cy="4611216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Лирический герой – простой человек, человек труда, солдат. Его глазами, умом, сердцем воспринимается жизнь.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b="1" dirty="0" smtClean="0"/>
              <a:t>Композиционно </a:t>
            </a:r>
            <a:r>
              <a:rPr lang="ru-RU" sz="2400" dirty="0" smtClean="0"/>
              <a:t>лирическая песня: </a:t>
            </a:r>
          </a:p>
          <a:p>
            <a:pPr marL="457200" indent="-457200" algn="l">
              <a:buAutoNum type="arabicParenR"/>
            </a:pPr>
            <a:r>
              <a:rPr lang="ru-RU" sz="2400" dirty="0" smtClean="0"/>
              <a:t>монолог - излияние чувств, размышление о судьбе, часто начинается с обращения;</a:t>
            </a:r>
          </a:p>
          <a:p>
            <a:pPr marL="457200" indent="-457200" algn="l">
              <a:buAutoNum type="arabicParenR"/>
            </a:pPr>
            <a:r>
              <a:rPr lang="ru-RU" sz="2400" dirty="0" smtClean="0"/>
              <a:t>диалог – разговор лирических героев.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Основной принцип внутренней организации л/п –</a:t>
            </a:r>
            <a:r>
              <a:rPr lang="ru-RU" sz="2400" b="1" dirty="0" smtClean="0"/>
              <a:t>поэтический параллелизм - </a:t>
            </a:r>
            <a:r>
              <a:rPr lang="ru-RU" sz="2400" dirty="0" smtClean="0"/>
              <a:t>вначале дается природная символическая картина, затем – картина-образ из человеческой жизни (селезень-молодец, уточка-девушка)</a:t>
            </a:r>
          </a:p>
          <a:p>
            <a:pPr algn="l"/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67744" y="476672"/>
            <a:ext cx="4608512" cy="84505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Лирическая песня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7444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cuments\Новая папка (2)\0_720d5_6c71a4ae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64896" cy="59046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3177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57200" y="1556792"/>
            <a:ext cx="8229600" cy="4539208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Месяц-отец</a:t>
            </a:r>
            <a:r>
              <a:rPr lang="ru-RU" sz="2400" dirty="0"/>
              <a:t>, муж; солнце-мать, звезды-дети, зорюшка – девушка (жена) </a:t>
            </a:r>
            <a:endParaRPr lang="ru-RU" sz="2400" dirty="0" smtClean="0"/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В роли символов выступают птицы (Соловей, селезень, сокол, голубь – молодец; лебедушка, утушка, пава, голубка – девушка; серая кукушка – печаль, горькая женская, девичья доля)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Символы растительного мира (девушка – белая береза, калина, малина, сладкая вишня; молодец – дуб, хмель, виноград)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Символично и состояние растения: цветенье- веселье, увядание – печаль, разлука.</a:t>
            </a:r>
          </a:p>
          <a:p>
            <a:pPr marL="342900" indent="-342900" algn="l">
              <a:buFont typeface="Wingdings" pitchFamily="2" charset="2"/>
              <a:buChar char="§"/>
            </a:pPr>
            <a:r>
              <a:rPr lang="ru-RU" sz="2400" dirty="0" smtClean="0"/>
              <a:t>Образные картины помогают создать постоянные эпитеты (буйный ветер, чисто поле, сыра земля, соколик ясный)</a:t>
            </a:r>
            <a:endParaRPr lang="ru-RU" sz="2400" dirty="0"/>
          </a:p>
          <a:p>
            <a:pPr algn="l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712" y="476672"/>
            <a:ext cx="4896544" cy="84505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Древние символы-образы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4644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57200" y="2348880"/>
            <a:ext cx="8219256" cy="3747120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ru-RU" sz="2800" dirty="0" smtClean="0"/>
              <a:t>Наизусть песню для чтения или пения.</a:t>
            </a:r>
          </a:p>
          <a:p>
            <a:pPr marL="457200" indent="-457200" algn="l">
              <a:buAutoNum type="arabicPeriod"/>
            </a:pPr>
            <a:r>
              <a:rPr lang="ru-RU" sz="2800" dirty="0" smtClean="0"/>
              <a:t>Подготовиться к анализу песни.</a:t>
            </a:r>
          </a:p>
          <a:p>
            <a:pPr marL="457200" indent="-457200" algn="l">
              <a:buAutoNum type="arabicPeriod"/>
            </a:pPr>
            <a:r>
              <a:rPr lang="ru-RU" sz="2800" dirty="0" smtClean="0"/>
              <a:t>Сделать иллюстрацию к песне.</a:t>
            </a:r>
          </a:p>
          <a:p>
            <a:pPr marL="457200" indent="-457200" algn="l">
              <a:buAutoNum type="arabicPeriod"/>
            </a:pPr>
            <a:r>
              <a:rPr lang="ru-RU" sz="2800" dirty="0" smtClean="0"/>
              <a:t>Прочитать песни и предания о Пугачеве.</a:t>
            </a:r>
          </a:p>
          <a:p>
            <a:pPr marL="457200" indent="-457200" algn="l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980728"/>
            <a:ext cx="4114800" cy="70104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Домашнее задание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145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051720" y="2060848"/>
            <a:ext cx="5400600" cy="1944216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Предания «О Пугачеве»,                      «О покорении Сибири Ермаком»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128792" cy="1368152"/>
          </a:xfrm>
        </p:spPr>
        <p:txBody>
          <a:bodyPr>
            <a:noAutofit/>
          </a:bodyPr>
          <a:lstStyle/>
          <a:p>
            <a:r>
              <a:rPr lang="ru-RU" sz="4000" i="1" cap="none" dirty="0" smtClean="0">
                <a:solidFill>
                  <a:srgbClr val="C00000"/>
                </a:solidFill>
                <a:effectLst/>
              </a:rPr>
              <a:t>Исторические песни и предания</a:t>
            </a:r>
            <a:endParaRPr lang="ru-RU" sz="4000" i="1" cap="none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3933056"/>
            <a:ext cx="5400600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452320" y="2060848"/>
            <a:ext cx="72008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5222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488</TotalTime>
  <Words>749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BlackTie</vt:lpstr>
      <vt:lpstr>Устное народное творчество</vt:lpstr>
      <vt:lpstr>Русские народные песни:</vt:lpstr>
      <vt:lpstr>Русские народные песни:</vt:lpstr>
      <vt:lpstr>План  анализа  лирической песни</vt:lpstr>
      <vt:lpstr>Лирическая песня</vt:lpstr>
      <vt:lpstr>Слайд 6</vt:lpstr>
      <vt:lpstr>Древние символы-образы</vt:lpstr>
      <vt:lpstr>Домашнее задание</vt:lpstr>
      <vt:lpstr>Исторические песни и предания</vt:lpstr>
      <vt:lpstr>Исторические песни и Предание</vt:lpstr>
      <vt:lpstr>Слайд 11</vt:lpstr>
      <vt:lpstr>Особенности исторических песен и преданий о Пугачёве</vt:lpstr>
      <vt:lpstr>Общее и различное </vt:lpstr>
      <vt:lpstr>Домашнее задание</vt:lpstr>
      <vt:lpstr>Ссылки на материал: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Олег</cp:lastModifiedBy>
  <cp:revision>33</cp:revision>
  <dcterms:created xsi:type="dcterms:W3CDTF">2012-07-29T07:08:40Z</dcterms:created>
  <dcterms:modified xsi:type="dcterms:W3CDTF">2012-09-26T15:55:17Z</dcterms:modified>
</cp:coreProperties>
</file>