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90" d="100"/>
          <a:sy n="90" d="100"/>
        </p:scale>
        <p:origin x="-510" y="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807B-14BF-4186-A524-6D5F0154258C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E9727-C9B6-46AA-B42B-4E1ABC8FC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807B-14BF-4186-A524-6D5F0154258C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E9727-C9B6-46AA-B42B-4E1ABC8FC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807B-14BF-4186-A524-6D5F0154258C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E9727-C9B6-46AA-B42B-4E1ABC8FC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807B-14BF-4186-A524-6D5F0154258C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E9727-C9B6-46AA-B42B-4E1ABC8FC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807B-14BF-4186-A524-6D5F0154258C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E9727-C9B6-46AA-B42B-4E1ABC8FC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807B-14BF-4186-A524-6D5F0154258C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E9727-C9B6-46AA-B42B-4E1ABC8FC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807B-14BF-4186-A524-6D5F0154258C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E9727-C9B6-46AA-B42B-4E1ABC8FC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807B-14BF-4186-A524-6D5F0154258C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E9727-C9B6-46AA-B42B-4E1ABC8FC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807B-14BF-4186-A524-6D5F0154258C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E9727-C9B6-46AA-B42B-4E1ABC8FC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807B-14BF-4186-A524-6D5F0154258C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E9727-C9B6-46AA-B42B-4E1ABC8FC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807B-14BF-4186-A524-6D5F0154258C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E9727-C9B6-46AA-B42B-4E1ABC8FC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20807B-14BF-4186-A524-6D5F0154258C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E9727-C9B6-46AA-B42B-4E1ABC8FC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b="1" dirty="0" err="1" smtClean="0">
                <a:solidFill>
                  <a:srgbClr val="0070C0"/>
                </a:solidFill>
                <a:latin typeface="Cambria" pitchFamily="18" charset="0"/>
              </a:rPr>
              <a:t>Росссийская</a:t>
            </a:r>
            <a:r>
              <a:rPr lang="ru-RU" sz="4800" b="1" dirty="0" smtClean="0">
                <a:solidFill>
                  <a:srgbClr val="0070C0"/>
                </a:solidFill>
                <a:latin typeface="Cambria" pitchFamily="18" charset="0"/>
              </a:rPr>
              <a:t> литература и искусство в </a:t>
            </a:r>
            <a:r>
              <a:rPr lang="en-US" sz="4800" b="1" dirty="0" smtClean="0">
                <a:solidFill>
                  <a:srgbClr val="0070C0"/>
                </a:solidFill>
                <a:latin typeface="Cambria" pitchFamily="18" charset="0"/>
              </a:rPr>
              <a:t>XVII </a:t>
            </a:r>
            <a:r>
              <a:rPr lang="ru-RU" sz="4800" b="1" dirty="0" smtClean="0">
                <a:solidFill>
                  <a:srgbClr val="0070C0"/>
                </a:solidFill>
                <a:latin typeface="Cambria" pitchFamily="18" charset="0"/>
              </a:rPr>
              <a:t>в.</a:t>
            </a:r>
            <a:endParaRPr lang="ru-RU" sz="4800" b="1" dirty="0">
              <a:solidFill>
                <a:srgbClr val="0070C0"/>
              </a:solidFill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pPr algn="r"/>
            <a:r>
              <a:rPr lang="ru-RU" sz="4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Подготовила:</a:t>
            </a:r>
          </a:p>
          <a:p>
            <a:pPr algn="r"/>
            <a:r>
              <a:rPr lang="ru-RU" sz="4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Учитель</a:t>
            </a:r>
          </a:p>
          <a:p>
            <a:pPr algn="r"/>
            <a:r>
              <a:rPr lang="ru-RU" sz="4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МОУ </a:t>
            </a:r>
            <a:r>
              <a:rPr lang="ru-RU" sz="440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Комбайновской ООШ</a:t>
            </a:r>
          </a:p>
          <a:p>
            <a:pPr algn="r"/>
            <a:r>
              <a:rPr lang="ru-RU" sz="440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Яшникова</a:t>
            </a:r>
            <a:r>
              <a:rPr lang="ru-RU" sz="4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4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Е. А.</a:t>
            </a:r>
            <a:endParaRPr lang="ru-RU" sz="4400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  <a:latin typeface="Cambria" pitchFamily="18" charset="0"/>
                <a:ea typeface="Cambria Math" pitchFamily="18" charset="0"/>
              </a:rPr>
              <a:t>Основные понятия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 lnSpcReduction="10000"/>
          </a:bodyPr>
          <a:lstStyle/>
          <a:p>
            <a:pPr marL="0" indent="0"/>
            <a:r>
              <a:rPr lang="ru-RU" sz="4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биографическая повесть,</a:t>
            </a:r>
          </a:p>
          <a:p>
            <a:pPr marL="0" indent="0"/>
            <a:r>
              <a:rPr lang="ru-RU" sz="4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сатирическая повесть,</a:t>
            </a:r>
          </a:p>
          <a:p>
            <a:pPr marL="0" indent="0"/>
            <a:r>
              <a:rPr lang="ru-RU" sz="4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автобиографическая повесть,</a:t>
            </a:r>
          </a:p>
          <a:p>
            <a:pPr marL="0" indent="0"/>
            <a:r>
              <a:rPr lang="ru-RU" sz="4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«дивное узорочье»,</a:t>
            </a:r>
          </a:p>
          <a:p>
            <a:pPr marL="0" indent="0"/>
            <a:r>
              <a:rPr lang="ru-RU" sz="4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«</a:t>
            </a:r>
            <a:r>
              <a:rPr lang="ru-RU" sz="44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нарышкинское</a:t>
            </a:r>
            <a:r>
              <a:rPr lang="ru-RU" sz="4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барокко»,</a:t>
            </a:r>
          </a:p>
          <a:p>
            <a:pPr marL="0" indent="0"/>
            <a:r>
              <a:rPr lang="ru-RU" sz="4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парсуна.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  <a:latin typeface="Cambria" pitchFamily="18" charset="0"/>
                <a:ea typeface="Cambria Math" pitchFamily="18" charset="0"/>
              </a:rPr>
              <a:t>Литература</a:t>
            </a:r>
            <a:endParaRPr lang="ru-RU" sz="4800" b="1" dirty="0">
              <a:solidFill>
                <a:srgbClr val="0070C0"/>
              </a:solidFill>
              <a:latin typeface="Cambria" pitchFamily="18" charset="0"/>
              <a:ea typeface="Cambria Math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214422"/>
            <a:ext cx="2857520" cy="914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Cambria Math" pitchFamily="18" charset="0"/>
                <a:ea typeface="Cambria Math" pitchFamily="18" charset="0"/>
              </a:rPr>
              <a:t>Церковная </a:t>
            </a:r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реформа</a:t>
            </a:r>
            <a:br>
              <a:rPr lang="ru-RU" sz="2000" dirty="0" smtClean="0">
                <a:latin typeface="Cambria Math" pitchFamily="18" charset="0"/>
                <a:ea typeface="Cambria Math" pitchFamily="18" charset="0"/>
              </a:rPr>
            </a:br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и </a:t>
            </a:r>
            <a:r>
              <a:rPr lang="ru-RU" sz="2000" dirty="0">
                <a:latin typeface="Cambria Math" pitchFamily="18" charset="0"/>
                <a:ea typeface="Cambria Math" pitchFamily="18" charset="0"/>
              </a:rPr>
              <a:t>раскол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143240" y="1214422"/>
            <a:ext cx="2857520" cy="914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Cambria Math" pitchFamily="18" charset="0"/>
                <a:ea typeface="Cambria Math" pitchFamily="18" charset="0"/>
              </a:rPr>
              <a:t>Закон о наказании за оскорбление царской семьи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143636" y="1214422"/>
            <a:ext cx="2857520" cy="914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Рост числа грамотных</a:t>
            </a:r>
            <a:endParaRPr lang="ru-RU" sz="2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143240" y="2228848"/>
            <a:ext cx="2857520" cy="914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Русская литература</a:t>
            </a:r>
            <a:endParaRPr lang="ru-RU" sz="2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143240" y="3300418"/>
            <a:ext cx="2857520" cy="914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Новые жанры</a:t>
            </a:r>
            <a:endParaRPr lang="ru-RU" sz="2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42844" y="4371988"/>
            <a:ext cx="2857520" cy="914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Биографическая повесть</a:t>
            </a:r>
            <a:endParaRPr lang="ru-RU" sz="2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143240" y="4371988"/>
            <a:ext cx="2857520" cy="914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Автобиографическая повесть</a:t>
            </a:r>
            <a:endParaRPr lang="ru-RU" sz="2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143636" y="4371988"/>
            <a:ext cx="2857520" cy="914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Сатирическая повесть</a:t>
            </a:r>
            <a:endParaRPr lang="ru-RU" sz="2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42844" y="5514996"/>
            <a:ext cx="2857520" cy="914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«Повесть об </a:t>
            </a:r>
            <a:r>
              <a:rPr lang="ru-RU" sz="2000" dirty="0" err="1" smtClean="0">
                <a:latin typeface="Cambria Math" pitchFamily="18" charset="0"/>
                <a:ea typeface="Cambria Math" pitchFamily="18" charset="0"/>
              </a:rPr>
              <a:t>Улиании</a:t>
            </a:r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2000" dirty="0" err="1" smtClean="0">
                <a:latin typeface="Cambria Math" pitchFamily="18" charset="0"/>
                <a:ea typeface="Cambria Math" pitchFamily="18" charset="0"/>
              </a:rPr>
              <a:t>Осорьиной</a:t>
            </a:r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»</a:t>
            </a:r>
            <a:endParaRPr lang="ru-RU" sz="2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143240" y="5514996"/>
            <a:ext cx="2857520" cy="914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«Житие» протопопа Аввакума</a:t>
            </a:r>
            <a:endParaRPr lang="ru-RU" sz="2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143636" y="5514996"/>
            <a:ext cx="2857520" cy="914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Повесть</a:t>
            </a:r>
            <a:br>
              <a:rPr lang="ru-RU" sz="2000" dirty="0" smtClean="0">
                <a:latin typeface="Cambria Math" pitchFamily="18" charset="0"/>
                <a:ea typeface="Cambria Math" pitchFamily="18" charset="0"/>
              </a:rPr>
            </a:br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«О Шемякином суде»</a:t>
            </a:r>
            <a:endParaRPr lang="ru-RU" sz="2000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24" name="Прямая со стрелкой 23"/>
          <p:cNvCxnSpPr>
            <a:stCxn id="4" idx="2"/>
            <a:endCxn id="14" idx="1"/>
          </p:cNvCxnSpPr>
          <p:nvPr/>
        </p:nvCxnSpPr>
        <p:spPr>
          <a:xfrm rot="16200000" flipH="1">
            <a:off x="2078809" y="1621617"/>
            <a:ext cx="557226" cy="15716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13" idx="2"/>
            <a:endCxn id="14" idx="3"/>
          </p:cNvCxnSpPr>
          <p:nvPr/>
        </p:nvCxnSpPr>
        <p:spPr>
          <a:xfrm rot="5400000">
            <a:off x="6507965" y="1621617"/>
            <a:ext cx="557226" cy="15716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12" idx="2"/>
            <a:endCxn id="14" idx="0"/>
          </p:cNvCxnSpPr>
          <p:nvPr/>
        </p:nvCxnSpPr>
        <p:spPr>
          <a:xfrm rot="5400000">
            <a:off x="4521987" y="2178835"/>
            <a:ext cx="10002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14" idx="2"/>
            <a:endCxn id="15" idx="0"/>
          </p:cNvCxnSpPr>
          <p:nvPr/>
        </p:nvCxnSpPr>
        <p:spPr>
          <a:xfrm rot="5400000">
            <a:off x="4493415" y="3221833"/>
            <a:ext cx="15717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15" idx="2"/>
            <a:endCxn id="18" idx="0"/>
          </p:cNvCxnSpPr>
          <p:nvPr/>
        </p:nvCxnSpPr>
        <p:spPr>
          <a:xfrm rot="5400000">
            <a:off x="4493415" y="4293403"/>
            <a:ext cx="15717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stCxn id="15" idx="1"/>
            <a:endCxn id="17" idx="0"/>
          </p:cNvCxnSpPr>
          <p:nvPr/>
        </p:nvCxnSpPr>
        <p:spPr>
          <a:xfrm rot="10800000" flipV="1">
            <a:off x="1571604" y="3757618"/>
            <a:ext cx="1571636" cy="6143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stCxn id="15" idx="3"/>
            <a:endCxn id="19" idx="0"/>
          </p:cNvCxnSpPr>
          <p:nvPr/>
        </p:nvCxnSpPr>
        <p:spPr>
          <a:xfrm>
            <a:off x="6000760" y="3757618"/>
            <a:ext cx="1571636" cy="6143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>
            <a:stCxn id="17" idx="2"/>
            <a:endCxn id="20" idx="0"/>
          </p:cNvCxnSpPr>
          <p:nvPr/>
        </p:nvCxnSpPr>
        <p:spPr>
          <a:xfrm rot="5400000">
            <a:off x="1457300" y="5400692"/>
            <a:ext cx="22860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5400000">
            <a:off x="4457696" y="5400692"/>
            <a:ext cx="22860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5400000">
            <a:off x="7458092" y="5400692"/>
            <a:ext cx="22860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ru-RU" sz="4800" b="1" dirty="0">
                <a:solidFill>
                  <a:srgbClr val="0070C0"/>
                </a:solidFill>
                <a:latin typeface="Cambria" pitchFamily="18" charset="0"/>
                <a:ea typeface="Cambria Math" pitchFamily="18" charset="0"/>
              </a:rPr>
              <a:t>Архитектура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3000372"/>
            <a:ext cx="6429420" cy="4857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Невиданный размах гражданского строительства</a:t>
            </a:r>
            <a:endParaRPr lang="ru-RU" sz="2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143240" y="3786190"/>
            <a:ext cx="2857520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Стили</a:t>
            </a:r>
            <a:endParaRPr lang="ru-RU" sz="2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2844" y="4371988"/>
            <a:ext cx="2857520" cy="914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Шаровое строительство</a:t>
            </a:r>
            <a:endParaRPr lang="ru-RU" sz="2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143240" y="4371988"/>
            <a:ext cx="2857520" cy="914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«</a:t>
            </a:r>
            <a:r>
              <a:rPr lang="ru-RU" sz="2000" dirty="0" err="1" smtClean="0">
                <a:latin typeface="Cambria Math" pitchFamily="18" charset="0"/>
                <a:ea typeface="Cambria Math" pitchFamily="18" charset="0"/>
              </a:rPr>
              <a:t>Нарышкинское</a:t>
            </a:r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 барокко»</a:t>
            </a:r>
            <a:endParaRPr lang="ru-RU" sz="2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43636" y="4371988"/>
            <a:ext cx="2857520" cy="914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«Дивное узорочье»</a:t>
            </a:r>
            <a:endParaRPr lang="ru-RU" sz="2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42844" y="5429264"/>
            <a:ext cx="2857520" cy="914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Спасская башня Московского Кремля</a:t>
            </a:r>
            <a:endParaRPr lang="ru-RU" sz="2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143240" y="5429264"/>
            <a:ext cx="2857520" cy="914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Церковь Покрова в Филях</a:t>
            </a:r>
            <a:endParaRPr lang="ru-RU" sz="2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143636" y="5429264"/>
            <a:ext cx="2857520" cy="13430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Теремной дворец царя Алексея Михайловича (арх. А. Константинов и др., 1635-1636</a:t>
            </a:r>
            <a:endParaRPr lang="ru-RU" sz="2000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18" name="Прямая со стрелкой 17"/>
          <p:cNvCxnSpPr>
            <a:stCxn id="35" idx="2"/>
            <a:endCxn id="8" idx="0"/>
          </p:cNvCxnSpPr>
          <p:nvPr/>
        </p:nvCxnSpPr>
        <p:spPr>
          <a:xfrm rot="5400000">
            <a:off x="4393405" y="2821777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8" idx="2"/>
            <a:endCxn id="9" idx="0"/>
          </p:cNvCxnSpPr>
          <p:nvPr/>
        </p:nvCxnSpPr>
        <p:spPr>
          <a:xfrm rot="5400000">
            <a:off x="4421977" y="3636167"/>
            <a:ext cx="30004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9" idx="2"/>
            <a:endCxn id="11" idx="0"/>
          </p:cNvCxnSpPr>
          <p:nvPr/>
        </p:nvCxnSpPr>
        <p:spPr>
          <a:xfrm rot="5400000">
            <a:off x="4493415" y="4293403"/>
            <a:ext cx="15717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9" idx="1"/>
            <a:endCxn id="10" idx="0"/>
          </p:cNvCxnSpPr>
          <p:nvPr/>
        </p:nvCxnSpPr>
        <p:spPr>
          <a:xfrm rot="10800000" flipV="1">
            <a:off x="1571604" y="4000504"/>
            <a:ext cx="1571636" cy="3714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9" idx="3"/>
            <a:endCxn id="12" idx="0"/>
          </p:cNvCxnSpPr>
          <p:nvPr/>
        </p:nvCxnSpPr>
        <p:spPr>
          <a:xfrm>
            <a:off x="6000760" y="4000504"/>
            <a:ext cx="1571636" cy="3714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10" idx="2"/>
            <a:endCxn id="13" idx="0"/>
          </p:cNvCxnSpPr>
          <p:nvPr/>
        </p:nvCxnSpPr>
        <p:spPr>
          <a:xfrm rot="5400000">
            <a:off x="1500166" y="5357826"/>
            <a:ext cx="14287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11" idx="2"/>
            <a:endCxn id="14" idx="0"/>
          </p:cNvCxnSpPr>
          <p:nvPr/>
        </p:nvCxnSpPr>
        <p:spPr>
          <a:xfrm rot="5400000">
            <a:off x="4500562" y="5357826"/>
            <a:ext cx="14287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12" idx="2"/>
            <a:endCxn id="15" idx="0"/>
          </p:cNvCxnSpPr>
          <p:nvPr/>
        </p:nvCxnSpPr>
        <p:spPr>
          <a:xfrm rot="5400000">
            <a:off x="7500958" y="5357826"/>
            <a:ext cx="14287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 33"/>
          <p:cNvSpPr/>
          <p:nvPr/>
        </p:nvSpPr>
        <p:spPr>
          <a:xfrm>
            <a:off x="3143240" y="1285860"/>
            <a:ext cx="2857520" cy="4857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Архитектура</a:t>
            </a:r>
            <a:endParaRPr lang="ru-RU" sz="2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786050" y="2214554"/>
            <a:ext cx="3571900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Обмирщение зодчества</a:t>
            </a:r>
            <a:endParaRPr lang="ru-RU" sz="2000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37" name="Прямая со стрелкой 36"/>
          <p:cNvCxnSpPr>
            <a:stCxn id="34" idx="2"/>
            <a:endCxn id="35" idx="0"/>
          </p:cNvCxnSpPr>
          <p:nvPr/>
        </p:nvCxnSpPr>
        <p:spPr>
          <a:xfrm rot="5400000">
            <a:off x="4350539" y="1993093"/>
            <a:ext cx="44292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357158" y="1428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mbria" pitchFamily="18" charset="0"/>
                <a:ea typeface="Cambria Math" pitchFamily="18" charset="0"/>
                <a:cs typeface="+mj-cs"/>
              </a:rPr>
              <a:t>Живопись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357290" y="4357694"/>
            <a:ext cx="6429420" cy="4857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Светский портрет (парсуна)</a:t>
            </a:r>
            <a:endParaRPr lang="ru-RU" sz="2000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17" name="Прямая со стрелкой 16"/>
          <p:cNvCxnSpPr>
            <a:stCxn id="26" idx="2"/>
            <a:endCxn id="9" idx="0"/>
          </p:cNvCxnSpPr>
          <p:nvPr/>
        </p:nvCxnSpPr>
        <p:spPr>
          <a:xfrm rot="5400000">
            <a:off x="4036215" y="3821909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2428860" y="1571612"/>
            <a:ext cx="4286280" cy="4857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Самоутверждение новой династии</a:t>
            </a:r>
            <a:endParaRPr lang="ru-RU" sz="2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786050" y="2857496"/>
            <a:ext cx="3571900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Живопись</a:t>
            </a:r>
            <a:endParaRPr lang="ru-RU" sz="2000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27" name="Прямая со стрелкой 26"/>
          <p:cNvCxnSpPr>
            <a:stCxn id="25" idx="2"/>
            <a:endCxn id="26" idx="0"/>
          </p:cNvCxnSpPr>
          <p:nvPr/>
        </p:nvCxnSpPr>
        <p:spPr>
          <a:xfrm rot="5400000">
            <a:off x="4171944" y="2457440"/>
            <a:ext cx="80011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57290" y="4357694"/>
            <a:ext cx="6429420" cy="4857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Придворный театр царя Алексея Михайловича</a:t>
            </a:r>
            <a:endParaRPr lang="ru-RU" sz="2000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6" name="Прямая со стрелкой 5"/>
          <p:cNvCxnSpPr>
            <a:stCxn id="8" idx="2"/>
            <a:endCxn id="5" idx="0"/>
          </p:cNvCxnSpPr>
          <p:nvPr/>
        </p:nvCxnSpPr>
        <p:spPr>
          <a:xfrm rot="5400000">
            <a:off x="4036215" y="3821909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1000100" y="1571612"/>
            <a:ext cx="7143800" cy="4857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Расширение связей  с западноевропейскими государствами</a:t>
            </a:r>
            <a:endParaRPr lang="ru-RU" sz="2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86050" y="2857496"/>
            <a:ext cx="3571900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Российское искусство</a:t>
            </a:r>
            <a:endParaRPr lang="ru-RU" sz="2000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9" name="Прямая со стрелкой 8"/>
          <p:cNvCxnSpPr>
            <a:stCxn id="7" idx="2"/>
            <a:endCxn id="8" idx="0"/>
          </p:cNvCxnSpPr>
          <p:nvPr/>
        </p:nvCxnSpPr>
        <p:spPr>
          <a:xfrm rot="5400000">
            <a:off x="4171944" y="2457440"/>
            <a:ext cx="80011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ru-RU" sz="4800" b="1" u="sng" dirty="0">
                <a:solidFill>
                  <a:srgbClr val="0070C0"/>
                </a:solidFill>
                <a:latin typeface="Cambria" pitchFamily="18" charset="0"/>
                <a:ea typeface="Cambria Math" pitchFamily="18" charset="0"/>
              </a:rPr>
              <a:t>Вывод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0" indent="446088" algn="just">
              <a:buNone/>
            </a:pPr>
            <a:r>
              <a:rPr lang="ru-RU" sz="4400" dirty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В </a:t>
            </a:r>
            <a:r>
              <a:rPr lang="en-US" sz="4400" dirty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XVII </a:t>
            </a:r>
            <a:r>
              <a:rPr lang="ru-RU" sz="4400" dirty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в. Русское </a:t>
            </a:r>
            <a:r>
              <a:rPr lang="ru-RU" sz="4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искусство</a:t>
            </a:r>
            <a:br>
              <a:rPr lang="ru-RU" sz="4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4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и </a:t>
            </a:r>
            <a:r>
              <a:rPr lang="ru-RU" sz="4400" dirty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литература все больше становятся светскими</a:t>
            </a:r>
            <a:r>
              <a:rPr lang="ru-RU" sz="4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,</a:t>
            </a:r>
            <a:br>
              <a:rPr lang="ru-RU" sz="4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4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т</a:t>
            </a:r>
            <a:r>
              <a:rPr lang="ru-RU" sz="4400" dirty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. е. обращёнными к </a:t>
            </a:r>
            <a:r>
              <a:rPr lang="ru-RU" sz="440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людям</a:t>
            </a:r>
            <a:r>
              <a:rPr lang="ru-RU" sz="440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,</a:t>
            </a:r>
            <a:br>
              <a:rPr lang="ru-RU" sz="440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440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а </a:t>
            </a:r>
            <a:r>
              <a:rPr lang="ru-RU" sz="4400" dirty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не к Богу.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146</Words>
  <Application>Microsoft Office PowerPoint</Application>
  <PresentationFormat>Экран 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Росссийская литература и искусство в XVII в.</vt:lpstr>
      <vt:lpstr>Основные понятия</vt:lpstr>
      <vt:lpstr>Литература</vt:lpstr>
      <vt:lpstr>Архитектура</vt:lpstr>
      <vt:lpstr>Слайд 5</vt:lpstr>
      <vt:lpstr>Слайд 6</vt:lpstr>
      <vt:lpstr>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Росссийская литература и искусство в XVII в.</dc:title>
  <dc:creator>Школа6</dc:creator>
  <cp:lastModifiedBy>Школа6</cp:lastModifiedBy>
  <cp:revision>6</cp:revision>
  <dcterms:created xsi:type="dcterms:W3CDTF">2011-10-21T12:19:27Z</dcterms:created>
  <dcterms:modified xsi:type="dcterms:W3CDTF">2012-01-31T16:43:34Z</dcterms:modified>
</cp:coreProperties>
</file>