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6" r:id="rId3"/>
    <p:sldId id="257" r:id="rId4"/>
    <p:sldId id="267" r:id="rId5"/>
    <p:sldId id="262" r:id="rId6"/>
    <p:sldId id="260" r:id="rId7"/>
    <p:sldId id="263" r:id="rId8"/>
    <p:sldId id="265" r:id="rId9"/>
    <p:sldId id="261" r:id="rId10"/>
    <p:sldId id="264" r:id="rId11"/>
    <p:sldId id="266" r:id="rId12"/>
    <p:sldId id="258" r:id="rId13"/>
    <p:sldId id="25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07" autoAdjust="0"/>
  </p:normalViewPr>
  <p:slideViewPr>
    <p:cSldViewPr>
      <p:cViewPr>
        <p:scale>
          <a:sx n="50" d="100"/>
          <a:sy n="50" d="100"/>
        </p:scale>
        <p:origin x="-1944" y="-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071678"/>
            <a:ext cx="81439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Урок литературы в 11 классе</a:t>
            </a:r>
          </a:p>
          <a:p>
            <a:pPr algn="ctr"/>
            <a:r>
              <a:rPr lang="ru-RU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 роману П. Романова «У парома».</a:t>
            </a:r>
          </a:p>
          <a:p>
            <a:pPr algn="ctr"/>
            <a:endParaRPr lang="ru-RU" sz="3200" b="1" i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3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Учитель: Никитина А. В.</a:t>
            </a:r>
          </a:p>
          <a:p>
            <a:pPr algn="ctr"/>
            <a:endParaRPr lang="ru-RU" sz="3200" b="1" i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357166"/>
            <a:ext cx="80724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ЧОУ «Школа Православной культуры»</a:t>
            </a:r>
            <a:endParaRPr lang="ru-RU" sz="2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57356" y="6000768"/>
            <a:ext cx="5572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Г. Кингисепп                     2011 год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mg-2003-10.photosight.ru/02/3136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rewalls.com/large/201101/190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5714968"/>
            <a:ext cx="8229600" cy="11430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solidFill>
                  <a:schemeClr val="tx1">
                    <a:lumMod val="75000"/>
                  </a:schemeClr>
                </a:solidFill>
                <a:latin typeface="Monotype Corsiva" pitchFamily="66" charset="0"/>
              </a:rPr>
              <a:t>«Если Царство Божие внутри нас, </a:t>
            </a:r>
          </a:p>
          <a:p>
            <a:pPr>
              <a:buNone/>
            </a:pPr>
            <a:r>
              <a:rPr lang="ru-RU" sz="3200" dirty="0" smtClean="0">
                <a:solidFill>
                  <a:schemeClr val="tx1">
                    <a:lumMod val="75000"/>
                  </a:schemeClr>
                </a:solidFill>
                <a:latin typeface="Monotype Corsiva" pitchFamily="66" charset="0"/>
              </a:rPr>
              <a:t>вне нас царство дьявола».                 В. Микушевич</a:t>
            </a:r>
            <a:endParaRPr lang="ru-RU" sz="3200" dirty="0">
              <a:solidFill>
                <a:schemeClr val="tx1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knmii.lg.kg/wp-content/uploads/2009/02/1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85184"/>
            <a:ext cx="8229600" cy="122417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zashita-azot.ru/images/2011-10/kmyaacooq33eggsuu77i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0"/>
            <a:ext cx="5643570" cy="485776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4400" dirty="0" smtClean="0">
                <a:solidFill>
                  <a:schemeClr val="bg2"/>
                </a:solidFill>
                <a:latin typeface="Monotype Corsiva" pitchFamily="66" charset="0"/>
              </a:rPr>
              <a:t>«И должен ни единой долькой</a:t>
            </a:r>
          </a:p>
          <a:p>
            <a:pPr>
              <a:buNone/>
            </a:pPr>
            <a:r>
              <a:rPr lang="ru-RU" sz="4400" dirty="0" smtClean="0">
                <a:solidFill>
                  <a:schemeClr val="bg2"/>
                </a:solidFill>
                <a:latin typeface="Monotype Corsiva" pitchFamily="66" charset="0"/>
              </a:rPr>
              <a:t>Не отступаться от лица,</a:t>
            </a:r>
          </a:p>
          <a:p>
            <a:pPr>
              <a:buNone/>
            </a:pPr>
            <a:r>
              <a:rPr lang="ru-RU" sz="4400" dirty="0" smtClean="0">
                <a:solidFill>
                  <a:schemeClr val="bg2"/>
                </a:solidFill>
                <a:latin typeface="Monotype Corsiva" pitchFamily="66" charset="0"/>
              </a:rPr>
              <a:t>Но быть живым, </a:t>
            </a:r>
          </a:p>
          <a:p>
            <a:pPr>
              <a:buNone/>
            </a:pPr>
            <a:r>
              <a:rPr lang="ru-RU" sz="4400" dirty="0" smtClean="0">
                <a:solidFill>
                  <a:schemeClr val="bg2"/>
                </a:solidFill>
                <a:latin typeface="Monotype Corsiva" pitchFamily="66" charset="0"/>
              </a:rPr>
              <a:t>Живым и только,</a:t>
            </a:r>
          </a:p>
          <a:p>
            <a:pPr>
              <a:buNone/>
            </a:pPr>
            <a:r>
              <a:rPr lang="ru-RU" sz="4400" dirty="0" smtClean="0">
                <a:solidFill>
                  <a:schemeClr val="bg2"/>
                </a:solidFill>
                <a:latin typeface="Monotype Corsiva" pitchFamily="66" charset="0"/>
              </a:rPr>
              <a:t>Живым и только </a:t>
            </a:r>
          </a:p>
          <a:p>
            <a:pPr>
              <a:buNone/>
            </a:pPr>
            <a:r>
              <a:rPr lang="ru-RU" sz="4400" dirty="0" smtClean="0">
                <a:solidFill>
                  <a:schemeClr val="bg2"/>
                </a:solidFill>
                <a:latin typeface="Monotype Corsiva" pitchFamily="66" charset="0"/>
              </a:rPr>
              <a:t>До конца».</a:t>
            </a:r>
          </a:p>
          <a:p>
            <a:pPr>
              <a:buNone/>
            </a:pPr>
            <a:endParaRPr lang="ru-RU" sz="4400" dirty="0" smtClean="0">
              <a:solidFill>
                <a:schemeClr val="bg2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4400" dirty="0" smtClean="0">
                <a:solidFill>
                  <a:schemeClr val="bg2"/>
                </a:solidFill>
                <a:latin typeface="Monotype Corsiva" pitchFamily="66" charset="0"/>
              </a:rPr>
              <a:t>Борис Пастернак</a:t>
            </a:r>
          </a:p>
          <a:p>
            <a:pPr algn="r">
              <a:buNone/>
            </a:pPr>
            <a:endParaRPr lang="ru-RU" sz="3200" dirty="0" smtClean="0">
              <a:solidFill>
                <a:schemeClr val="bg2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4071942"/>
            <a:ext cx="8229600" cy="995536"/>
          </a:xfrm>
        </p:spPr>
        <p:txBody>
          <a:bodyPr/>
          <a:lstStyle/>
          <a:p>
            <a:r>
              <a:rPr lang="ru-RU" b="0" i="1" dirty="0" smtClean="0">
                <a:latin typeface="Monotype Corsiva" pitchFamily="66" charset="0"/>
              </a:rPr>
              <a:t>Пантелеймон Романов</a:t>
            </a:r>
            <a:endParaRPr lang="ru-RU" b="0" i="1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9256" y="5643578"/>
            <a:ext cx="3714744" cy="1214422"/>
          </a:xfrm>
        </p:spPr>
        <p:txBody>
          <a:bodyPr/>
          <a:lstStyle/>
          <a:p>
            <a:r>
              <a:rPr lang="ru-RU" i="1" dirty="0" smtClean="0">
                <a:latin typeface="Monotype Corsiva" pitchFamily="66" charset="0"/>
              </a:rPr>
              <a:t>1884 год -1938 год</a:t>
            </a:r>
            <a:endParaRPr lang="ru-RU" i="1" dirty="0">
              <a:latin typeface="Monotype Corsiva" pitchFamily="66" charset="0"/>
            </a:endParaRPr>
          </a:p>
        </p:txBody>
      </p:sp>
      <p:pic>
        <p:nvPicPr>
          <p:cNvPr id="13314" name="Picture 2" descr="http://www.belousenko.com/books/Romanov/romanov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71800" y="332656"/>
            <a:ext cx="3240360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96952" y="6237312"/>
            <a:ext cx="6347048" cy="504096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 smtClean="0">
                <a:latin typeface="Monotype Corsiva" pitchFamily="66" charset="0"/>
              </a:rPr>
              <a:t>Книги Пантелеймона Романова</a:t>
            </a:r>
            <a:endParaRPr lang="ru-RU" sz="3600" i="1" dirty="0">
              <a:latin typeface="Monotype Corsiva" pitchFamily="66" charset="0"/>
            </a:endParaRPr>
          </a:p>
        </p:txBody>
      </p:sp>
      <p:pic>
        <p:nvPicPr>
          <p:cNvPr id="16386" name="Picture 2" descr="http://i31.tinypic.com/4tvq6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818061">
            <a:off x="276084" y="276910"/>
            <a:ext cx="2771800" cy="2765247"/>
          </a:xfrm>
          <a:prstGeom prst="rect">
            <a:avLst/>
          </a:prstGeom>
          <a:noFill/>
        </p:spPr>
      </p:pic>
      <p:pic>
        <p:nvPicPr>
          <p:cNvPr id="16392" name="Picture 8" descr="http://obuk.ru/uploads/posts/2011-02/1298305478_pan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3928" y="0"/>
            <a:ext cx="2381250" cy="3533776"/>
          </a:xfrm>
          <a:prstGeom prst="rect">
            <a:avLst/>
          </a:prstGeom>
          <a:noFill/>
        </p:spPr>
      </p:pic>
      <p:pic>
        <p:nvPicPr>
          <p:cNvPr id="16388" name="Picture 4" descr="http://www.sovpadenie.com/_media/sovpadenie/books/0340.jpg?id=sovpadenie%3Abooks%3A0340&amp;cache=cache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076617">
            <a:off x="4774053" y="2837124"/>
            <a:ext cx="1905000" cy="2809876"/>
          </a:xfrm>
          <a:prstGeom prst="rect">
            <a:avLst/>
          </a:prstGeom>
          <a:noFill/>
        </p:spPr>
      </p:pic>
      <p:pic>
        <p:nvPicPr>
          <p:cNvPr id="16396" name="Picture 12" descr="http://obuk.ru/uploads/posts/2010-06/1276688190_1loshadi-angl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535952">
            <a:off x="395536" y="3573016"/>
            <a:ext cx="2448272" cy="2680371"/>
          </a:xfrm>
          <a:prstGeom prst="rect">
            <a:avLst/>
          </a:prstGeom>
          <a:noFill/>
        </p:spPr>
      </p:pic>
      <p:pic>
        <p:nvPicPr>
          <p:cNvPr id="16394" name="Picture 10" descr="http://lib.mn/img/fb2-193823-199572/19559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216583">
            <a:off x="2393324" y="1357441"/>
            <a:ext cx="1905000" cy="3143250"/>
          </a:xfrm>
          <a:prstGeom prst="rect">
            <a:avLst/>
          </a:prstGeom>
          <a:noFill/>
        </p:spPr>
      </p:pic>
      <p:pic>
        <p:nvPicPr>
          <p:cNvPr id="16400" name="Picture 16" descr="http://cherdachok18.ru/_nw/0/80280938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977000">
            <a:off x="6881157" y="2159412"/>
            <a:ext cx="2146673" cy="2910236"/>
          </a:xfrm>
          <a:prstGeom prst="rect">
            <a:avLst/>
          </a:prstGeom>
          <a:noFill/>
        </p:spPr>
      </p:pic>
      <p:pic>
        <p:nvPicPr>
          <p:cNvPr id="16390" name="Picture 6" descr="http://static1.ozone.ru/multimedia/books_covers/c120/1000916423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1054563">
            <a:off x="6690695" y="259040"/>
            <a:ext cx="2016224" cy="1944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3143272"/>
          </a:xfrm>
        </p:spPr>
        <p:txBody>
          <a:bodyPr>
            <a:noAutofit/>
          </a:bodyPr>
          <a:lstStyle/>
          <a:p>
            <a:r>
              <a:rPr lang="ru-RU" sz="5400" dirty="0" smtClean="0">
                <a:latin typeface="Monotype Corsiva" pitchFamily="66" charset="0"/>
              </a:rPr>
              <a:t>Рассказ Пантелеймона Романова </a:t>
            </a:r>
            <a:br>
              <a:rPr lang="ru-RU" sz="5400" dirty="0" smtClean="0">
                <a:latin typeface="Monotype Corsiva" pitchFamily="66" charset="0"/>
              </a:rPr>
            </a:br>
            <a:r>
              <a:rPr lang="ru-RU" sz="5400" dirty="0" smtClean="0">
                <a:latin typeface="Monotype Corsiva" pitchFamily="66" charset="0"/>
              </a:rPr>
              <a:t>«У парома»</a:t>
            </a:r>
            <a:endParaRPr lang="ru-RU" sz="54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dorogami.ru/VOSTOK/ter2001_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42852"/>
            <a:ext cx="5972188" cy="18288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>
                    <a:lumMod val="75000"/>
                  </a:schemeClr>
                </a:solidFill>
                <a:latin typeface="Monotype Corsiva" pitchFamily="66" charset="0"/>
              </a:rPr>
              <a:t>«Душа озябла... </a:t>
            </a: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75000"/>
                  </a:schemeClr>
                </a:solidFill>
                <a:latin typeface="Monotype Corsiva" pitchFamily="66" charset="0"/>
              </a:rPr>
              <a:t>Страшно, когда наступает озноб души».</a:t>
            </a: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75000"/>
                  </a:schemeClr>
                </a:solidFill>
                <a:latin typeface="Monotype Corsiva" pitchFamily="66" charset="0"/>
              </a:rPr>
              <a:t>В. Розанов</a:t>
            </a:r>
            <a:endParaRPr lang="ru-RU" dirty="0">
              <a:solidFill>
                <a:schemeClr val="tx1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.i.ua/photo/images/pic/4/0/5550004_cf47d28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4290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500166" y="1600200"/>
            <a:ext cx="6357982" cy="218599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i="1" dirty="0" smtClean="0">
                <a:solidFill>
                  <a:srgbClr val="336600"/>
                </a:solidFill>
                <a:latin typeface="Monotype Corsiva" pitchFamily="66" charset="0"/>
              </a:rPr>
              <a:t>«</a:t>
            </a:r>
            <a:r>
              <a:rPr lang="ru-RU" sz="4000" i="1" dirty="0" smtClean="0">
                <a:solidFill>
                  <a:srgbClr val="336600"/>
                </a:solidFill>
                <a:latin typeface="Monotype Corsiva" pitchFamily="66" charset="0"/>
              </a:rPr>
              <a:t>Коль гореть,</a:t>
            </a:r>
          </a:p>
          <a:p>
            <a:pPr algn="ctr">
              <a:buNone/>
            </a:pPr>
            <a:r>
              <a:rPr lang="ru-RU" sz="4000" i="1" dirty="0" smtClean="0">
                <a:solidFill>
                  <a:srgbClr val="336600"/>
                </a:solidFill>
                <a:latin typeface="Monotype Corsiva" pitchFamily="66" charset="0"/>
              </a:rPr>
              <a:t>Так уж гореть сгорая!»</a:t>
            </a:r>
          </a:p>
          <a:p>
            <a:pPr algn="ctr">
              <a:buNone/>
            </a:pPr>
            <a:r>
              <a:rPr lang="ru-RU" sz="4000" i="1" dirty="0" smtClean="0">
                <a:solidFill>
                  <a:srgbClr val="336600"/>
                </a:solidFill>
                <a:latin typeface="Monotype Corsiva" pitchFamily="66" charset="0"/>
              </a:rPr>
              <a:t>С. Есенин</a:t>
            </a:r>
            <a:endParaRPr lang="ru-RU" sz="4000" i="1" dirty="0">
              <a:solidFill>
                <a:srgbClr val="3366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Голова женщины в черном платке. 1886 (539x700, 145Kb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429256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171812" y="357166"/>
            <a:ext cx="5972188" cy="5143536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ru-RU" sz="3200" dirty="0" smtClean="0">
                <a:latin typeface="Monotype Corsiva" pitchFamily="66" charset="0"/>
              </a:rPr>
              <a:t>«Чему бы жизнь нас ни учила,</a:t>
            </a:r>
          </a:p>
          <a:p>
            <a:pPr algn="r">
              <a:buNone/>
            </a:pPr>
            <a:r>
              <a:rPr lang="ru-RU" sz="3200" dirty="0" smtClean="0">
                <a:latin typeface="Monotype Corsiva" pitchFamily="66" charset="0"/>
              </a:rPr>
              <a:t>Но сердце верит в чудеса;</a:t>
            </a:r>
          </a:p>
          <a:p>
            <a:pPr algn="r">
              <a:buNone/>
            </a:pPr>
            <a:r>
              <a:rPr lang="ru-RU" sz="3200" dirty="0" smtClean="0">
                <a:latin typeface="Monotype Corsiva" pitchFamily="66" charset="0"/>
              </a:rPr>
              <a:t>Есть нескудеющая сила, </a:t>
            </a:r>
          </a:p>
          <a:p>
            <a:pPr algn="r">
              <a:buNone/>
            </a:pPr>
            <a:r>
              <a:rPr lang="ru-RU" sz="3200" dirty="0" smtClean="0">
                <a:latin typeface="Monotype Corsiva" pitchFamily="66" charset="0"/>
              </a:rPr>
              <a:t>Есть и нетленная краса.</a:t>
            </a:r>
          </a:p>
          <a:p>
            <a:pPr algn="r">
              <a:buNone/>
            </a:pPr>
            <a:r>
              <a:rPr lang="ru-RU" sz="3200" dirty="0" smtClean="0">
                <a:latin typeface="Monotype Corsiva" pitchFamily="66" charset="0"/>
              </a:rPr>
              <a:t>И эта вера не обманет</a:t>
            </a:r>
          </a:p>
          <a:p>
            <a:pPr algn="r">
              <a:buNone/>
            </a:pPr>
            <a:r>
              <a:rPr lang="ru-RU" sz="3200" dirty="0" smtClean="0">
                <a:latin typeface="Monotype Corsiva" pitchFamily="66" charset="0"/>
              </a:rPr>
              <a:t>Того, кто ею лишь живет,</a:t>
            </a:r>
          </a:p>
          <a:p>
            <a:pPr algn="r">
              <a:buNone/>
            </a:pPr>
            <a:r>
              <a:rPr lang="ru-RU" sz="3200" dirty="0" smtClean="0">
                <a:latin typeface="Monotype Corsiva" pitchFamily="66" charset="0"/>
              </a:rPr>
              <a:t>Не все, что здесь цвело, увянет,</a:t>
            </a:r>
          </a:p>
          <a:p>
            <a:pPr algn="r">
              <a:buNone/>
            </a:pPr>
            <a:r>
              <a:rPr lang="ru-RU" sz="3200" dirty="0" smtClean="0">
                <a:latin typeface="Monotype Corsiva" pitchFamily="66" charset="0"/>
              </a:rPr>
              <a:t>Не все, что было здесь, пройдет».</a:t>
            </a:r>
          </a:p>
          <a:p>
            <a:pPr algn="r">
              <a:buNone/>
            </a:pPr>
            <a:r>
              <a:rPr lang="ru-RU" sz="3200" dirty="0" smtClean="0">
                <a:latin typeface="Monotype Corsiva" pitchFamily="66" charset="0"/>
              </a:rPr>
              <a:t>Ф.И. Тютчев</a:t>
            </a:r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mg1.liveinternet.ru/images/attach/b/3/21/967/21967759_Thomas_Kinkade_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071770" y="285728"/>
            <a:ext cx="6072230" cy="12572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chemeClr val="bg2"/>
                </a:solidFill>
                <a:latin typeface="Monotype Corsiva" pitchFamily="66" charset="0"/>
              </a:rPr>
              <a:t>«Чтобы озарять светом других, </a:t>
            </a:r>
          </a:p>
          <a:p>
            <a:pPr algn="ctr">
              <a:buNone/>
            </a:pPr>
            <a:r>
              <a:rPr lang="ru-RU" sz="3200" dirty="0" smtClean="0">
                <a:solidFill>
                  <a:schemeClr val="bg2"/>
                </a:solidFill>
                <a:latin typeface="Monotype Corsiva" pitchFamily="66" charset="0"/>
              </a:rPr>
              <a:t>надо носить солнце в себе».</a:t>
            </a:r>
            <a:endParaRPr lang="ru-RU" sz="3200" dirty="0">
              <a:solidFill>
                <a:schemeClr val="bg2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static.diary.ru/userdir/9/7/4/8/974835/5697447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928794" y="214290"/>
            <a:ext cx="6900882" cy="197167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Monotype Corsiva" pitchFamily="66" charset="0"/>
              </a:rPr>
              <a:t>«Целому морю – нужно всё небо,</a:t>
            </a:r>
          </a:p>
          <a:p>
            <a:pPr algn="ctr">
              <a:buNone/>
            </a:pPr>
            <a:r>
              <a:rPr lang="ru-RU" sz="3200" dirty="0" smtClean="0">
                <a:latin typeface="Monotype Corsiva" pitchFamily="66" charset="0"/>
              </a:rPr>
              <a:t>Целому сердцу – нужен весь Бог».</a:t>
            </a:r>
          </a:p>
          <a:p>
            <a:pPr algn="r">
              <a:buNone/>
            </a:pPr>
            <a:r>
              <a:rPr lang="ru-RU" sz="3200" dirty="0" smtClean="0">
                <a:latin typeface="Monotype Corsiva" pitchFamily="66" charset="0"/>
              </a:rPr>
              <a:t>М.И. Цветаева</a:t>
            </a:r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115</TotalTime>
  <Words>199</Words>
  <Application>Microsoft Office PowerPoint</Application>
  <PresentationFormat>Экран (4:3)</PresentationFormat>
  <Paragraphs>43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Слайд 1</vt:lpstr>
      <vt:lpstr>Пантелеймон Романов</vt:lpstr>
      <vt:lpstr>Слайд 3</vt:lpstr>
      <vt:lpstr>Рассказ Пантелеймона Романова  «У парома»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Пантелеймон Романов</dc:title>
  <cp:lastModifiedBy>Олег</cp:lastModifiedBy>
  <cp:revision>18</cp:revision>
  <dcterms:modified xsi:type="dcterms:W3CDTF">2012-03-13T19:07:40Z</dcterms:modified>
</cp:coreProperties>
</file>