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57" r:id="rId9"/>
    <p:sldId id="272" r:id="rId10"/>
    <p:sldId id="273" r:id="rId11"/>
    <p:sldId id="258" r:id="rId12"/>
    <p:sldId id="259" r:id="rId13"/>
    <p:sldId id="260" r:id="rId14"/>
    <p:sldId id="261" r:id="rId15"/>
    <p:sldId id="262" r:id="rId16"/>
    <p:sldId id="263" r:id="rId17"/>
    <p:sldId id="270" r:id="rId18"/>
    <p:sldId id="264" r:id="rId19"/>
    <p:sldId id="269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5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6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  <p:grpSp>
            <p:nvGrpSpPr>
              <p:cNvPr id="7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A5F3E9D4-C241-4DED-BB11-BEC9E70E01C8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F991B5E-8666-432E-A4C1-F7FE1CD8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3%D1%81%D0%BF%D0%B5%D0%BD%D1%81%D0%BA%D0%B8%D0%B9_%D1%81%D0%BE%D0%B1%D0%BE%D1%80_(%D0%9C%D0%BE%D1%81%D0%BA%D0%B2%D0%B0)" TargetMode="External"/><Relationship Id="rId3" Type="http://schemas.openxmlformats.org/officeDocument/2006/relationships/hyperlink" Target="http://commons.wikimedia.org/wiki/%D0%98%D0%B2%D0%B0%D0%BD_III_%D0%92%D0%B0%D1%81%D0%B8%D0%BB%D1%8C%D0%B5%D0%B2%D0%B8%D1%87" TargetMode="External"/><Relationship Id="rId7" Type="http://schemas.openxmlformats.org/officeDocument/2006/relationships/hyperlink" Target="http://ru.wikipedia.org/wiki/%D0%A8%D1%83%D1%81%D1%82%D0%BE%D0%B2,_%D0%9D%D0%B8%D0%BA%D0%BE%D0%BB%D0%B0%D0%B9_%D0%A1%D0%B5%D0%BC%D1%91%D0%BD%D0%BE%D0%B2%D0%B8%D1%87" TargetMode="External"/><Relationship Id="rId2" Type="http://schemas.openxmlformats.org/officeDocument/2006/relationships/hyperlink" Target="http://kk.wikipedia.org/wiki/%D0%98%D0%B2%D0%B0%D0%BD_III_%D0%92%D0%B0%D1%81%D0%B8%D0%BB%D1%8C%D0%B5%D0%B2%D0%B8%D1%8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1%82%D0%BE%D1%8F%D0%BD%D0%B8%D0%B5_%D0%BD%D0%B0_%D1%80%D0%B5%D0%BA%D0%B5_%D0%A3%D0%B3%D1%80%D0%B5" TargetMode="External"/><Relationship Id="rId5" Type="http://schemas.openxmlformats.org/officeDocument/2006/relationships/hyperlink" Target="http://ru.wikipedia.org/wiki/%D0%9D%D0%BE%D0%B2%D0%B3%D0%BE%D1%80%D0%BE%D0%B4%D1%81%D0%BA%D0%BE%D0%B5_%D0%B2%D0%B5%D1%87%D0%B5" TargetMode="External"/><Relationship Id="rId10" Type="http://schemas.openxmlformats.org/officeDocument/2006/relationships/hyperlink" Target="http://www.rus-obr.ru/lj/13585" TargetMode="External"/><Relationship Id="rId4" Type="http://schemas.openxmlformats.org/officeDocument/2006/relationships/hyperlink" Target="http://ru.wikipedia.org/wiki/%D0%9C%D0%BE%D1%81%D0%BA%D0%BE%D0%B2%D1%81%D0%BA%D0%BE-%D0%BD%D0%BE%D0%B2%D0%B3%D0%BE%D1%80%D0%BE%D0%B4%D1%81%D0%BA%D0%B0%D1%8F_%D0%B2%D0%BE%D0%B9%D0%BD%D0%B0_(1477%E2%80%941478)" TargetMode="External"/><Relationship Id="rId9" Type="http://schemas.openxmlformats.org/officeDocument/2006/relationships/hyperlink" Target="http://ru.wikipedia.org/wiki/%D0%98%D1%81%D1%82%D0%BE%D1%80%D0%B8%D1%8F_%D0%B3%D0%B5%D1%80%D0%B1%D0%B0_%D0%A0%D0%BE%D1%81%D1%81%D0%B8%D0%B8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285984" y="142852"/>
            <a:ext cx="4286280" cy="6286544"/>
          </a:xfrm>
        </p:spPr>
        <p:txBody>
          <a:bodyPr/>
          <a:lstStyle/>
          <a:p>
            <a:r>
              <a:rPr lang="ru-RU" dirty="0" smtClean="0"/>
              <a:t>Личность Ивана</a:t>
            </a:r>
            <a:r>
              <a:rPr lang="el-GR" dirty="0" smtClean="0"/>
              <a:t>ΙΙΙ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Изменения в политическом, экономическом и социальном строе в </a:t>
            </a:r>
            <a:r>
              <a:rPr lang="en-US" dirty="0" err="1" smtClean="0"/>
              <a:t>x</a:t>
            </a:r>
            <a:r>
              <a:rPr lang="en-US" sz="3200" dirty="0" err="1" smtClean="0"/>
              <a:t>V</a:t>
            </a:r>
            <a:r>
              <a:rPr lang="ru-RU" dirty="0" smtClean="0"/>
              <a:t>- </a:t>
            </a:r>
            <a:r>
              <a:rPr lang="en-US" dirty="0" err="1" smtClean="0"/>
              <a:t>x</a:t>
            </a:r>
            <a:r>
              <a:rPr lang="en-US" sz="3200" b="1" dirty="0" err="1" smtClean="0"/>
              <a:t>V</a:t>
            </a:r>
            <a:r>
              <a:rPr lang="el-GR" sz="3200" b="1" dirty="0" smtClean="0"/>
              <a:t>Ι</a:t>
            </a:r>
            <a:r>
              <a:rPr lang="ru-RU" sz="3200" b="1" dirty="0" smtClean="0"/>
              <a:t> </a:t>
            </a:r>
            <a:r>
              <a:rPr lang="ru-RU" dirty="0" smtClean="0"/>
              <a:t>вв.</a:t>
            </a:r>
            <a:endParaRPr lang="ru-RU" dirty="0"/>
          </a:p>
        </p:txBody>
      </p:sp>
      <p:pic>
        <p:nvPicPr>
          <p:cNvPr id="29700" name="Picture 4" descr="http://upload.wikimedia.org/wikipedia/commons/thumb/0/05/1000_Ivan_III.jpg/180px-1000_Ivan_I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214422"/>
            <a:ext cx="2928926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 bwMode="auto">
          <a:xfrm>
            <a:off x="1214414" y="6072206"/>
            <a:ext cx="4357718" cy="5714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Фёдорова И.А. МАОУ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 «Лицей № 36»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Власть Ивана </a:t>
            </a:r>
            <a:r>
              <a:rPr lang="el-GR" dirty="0" smtClean="0"/>
              <a:t>ΙΙΙ</a:t>
            </a:r>
            <a:r>
              <a:rPr lang="ru-RU" dirty="0" smtClean="0"/>
              <a:t> приобретает самодержавный характер.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Появляется титул «государь».</a:t>
            </a:r>
          </a:p>
          <a:p>
            <a:r>
              <a:rPr lang="ru-RU" dirty="0" smtClean="0"/>
              <a:t>Скипетр, держава – символ верховного правления.</a:t>
            </a:r>
          </a:p>
          <a:p>
            <a:r>
              <a:rPr lang="ru-RU" dirty="0" smtClean="0"/>
              <a:t>Появляются придворные чины.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 государственной власти: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524000"/>
            <a:ext cx="4929200" cy="5191148"/>
          </a:xfrm>
        </p:spPr>
        <p:txBody>
          <a:bodyPr/>
          <a:lstStyle/>
          <a:p>
            <a:r>
              <a:rPr lang="ru-RU" sz="2400" dirty="0" smtClean="0"/>
              <a:t>Скипетр – жезл, посох.</a:t>
            </a:r>
          </a:p>
          <a:p>
            <a:r>
              <a:rPr lang="ru-RU" sz="2400" dirty="0" smtClean="0"/>
              <a:t>Держава –золотой шар с короной и крестом.</a:t>
            </a:r>
          </a:p>
          <a:p>
            <a:r>
              <a:rPr lang="ru-RU" sz="2400" dirty="0" smtClean="0"/>
              <a:t>«Шапка Мономаха» - подарена Ивану Калите ханом Золотой Орды Узбеком. По легенде подарена Владимиру Мономаху его дедом Константином Мономахом.</a:t>
            </a:r>
          </a:p>
          <a:p>
            <a:endParaRPr lang="ru-RU" dirty="0"/>
          </a:p>
        </p:txBody>
      </p:sp>
      <p:pic>
        <p:nvPicPr>
          <p:cNvPr id="4" name="Picture 2" descr="http://img-fotki.yandex.ru/get/37/129077255.0/0_5aa8f_8d5570fe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571612"/>
            <a:ext cx="3214710" cy="352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Органы управления.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428728" y="1357298"/>
            <a:ext cx="4429156" cy="12858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Боярская дума – высший совещательный орган при великом князе.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428728" y="2857496"/>
            <a:ext cx="4429156" cy="114300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Дворец –рассматривал земельные споры.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428728" y="4214818"/>
            <a:ext cx="4357718" cy="105727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Казна- финансовые вопросы, внешняя политика.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428728" y="5572140"/>
            <a:ext cx="4429156" cy="98583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1497 –Судебник – первый свод законов единого государства.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Местное управление.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571604" y="1428736"/>
            <a:ext cx="3643338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Уезды</a:t>
            </a:r>
          </a:p>
        </p:txBody>
      </p:sp>
      <p:sp>
        <p:nvSpPr>
          <p:cNvPr id="5" name="Стрелка вниз 4"/>
          <p:cNvSpPr/>
          <p:nvPr/>
        </p:nvSpPr>
        <p:spPr bwMode="auto">
          <a:xfrm>
            <a:off x="2143108" y="2357430"/>
            <a:ext cx="484632" cy="97840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43042" y="3357562"/>
            <a:ext cx="3643338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charset="0"/>
              </a:rPr>
              <a:t>Волости и станы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5214942" y="1643050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5286380" y="3571876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215074" y="1428736"/>
            <a:ext cx="2928926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charset="0"/>
              </a:rPr>
              <a:t>Наместники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215074" y="3286124"/>
            <a:ext cx="2928926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charset="0"/>
              </a:rPr>
              <a:t>Волостели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 bwMode="auto">
          <a:xfrm>
            <a:off x="1571572" y="357166"/>
            <a:ext cx="7572428" cy="2285992"/>
          </a:xfrm>
          <a:prstGeom prst="round2Diag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+mj-lt"/>
              </a:rPr>
              <a:t>Кормления - вид пожалования великих и удельных князей своим должностным лицам, по которому княжеская администрация содержалась за счёт местного населения в течение периода службы.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 bwMode="auto">
          <a:xfrm>
            <a:off x="1571604" y="2928934"/>
            <a:ext cx="7572396" cy="2286016"/>
          </a:xfrm>
          <a:prstGeom prst="round2Diag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 </a:t>
            </a:r>
            <a:r>
              <a:rPr lang="ru-RU" sz="2400" b="1" dirty="0" smtClean="0">
                <a:latin typeface="+mj-lt"/>
              </a:rPr>
              <a:t>Местничество - порядок распределения служебных мест с учётом происхождения и служебного положения предков лица.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14290"/>
          <a:ext cx="7334280" cy="6357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140"/>
                <a:gridCol w="3667140"/>
              </a:tblGrid>
              <a:tr h="1521568"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+mj-lt"/>
                        </a:rPr>
                        <a:t>Поместье</a:t>
                      </a:r>
                      <a:endParaRPr lang="ru-RU" sz="4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Вотчина</a:t>
                      </a:r>
                      <a:endParaRPr lang="ru-RU" sz="4400" dirty="0"/>
                    </a:p>
                  </a:txBody>
                  <a:tcPr/>
                </a:tc>
              </a:tr>
              <a:tr h="4836414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Разновидность земельного владения, дававшееся за воинскую службу в России в конце XV — начале XVIII веков.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 Наследственное земельное владение, (от слова «отец»), с правом продажи, залога, дарения. 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1412" cy="557194"/>
          </a:xfrm>
        </p:spPr>
        <p:txBody>
          <a:bodyPr/>
          <a:lstStyle/>
          <a:p>
            <a:r>
              <a:rPr lang="ru-RU" dirty="0" smtClean="0"/>
              <a:t>Закрепощение крестьян.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857232"/>
            <a:ext cx="7929586" cy="6000768"/>
          </a:xfrm>
        </p:spPr>
        <p:txBody>
          <a:bodyPr/>
          <a:lstStyle/>
          <a:p>
            <a:r>
              <a:rPr lang="ru-RU" sz="2400" dirty="0" smtClean="0"/>
              <a:t>1497 – Судебник – ограничение перехода крестьян от одного помещика к другому (неделя до  и после Юрьев дня -  26 ноября).</a:t>
            </a:r>
          </a:p>
          <a:p>
            <a:r>
              <a:rPr lang="ru-RU" sz="2400" dirty="0" smtClean="0"/>
              <a:t>Пожилое – право за проживание на земле.</a:t>
            </a:r>
          </a:p>
          <a:p>
            <a:r>
              <a:rPr lang="ru-RU" sz="2400" dirty="0" smtClean="0"/>
              <a:t>Владельческие крестьяне –проживавшие на землях помещиков и вотчинников.</a:t>
            </a:r>
          </a:p>
          <a:p>
            <a:r>
              <a:rPr lang="ru-RU" sz="2400" dirty="0" smtClean="0"/>
              <a:t>Черносошные –свободные крестьяне.</a:t>
            </a:r>
          </a:p>
          <a:p>
            <a:r>
              <a:rPr lang="ru-RU" sz="2400" dirty="0" smtClean="0"/>
              <a:t>Дворцовые – крестьяне лично принадлежащие великому князю.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142852"/>
            <a:ext cx="7491412" cy="642942"/>
          </a:xfrm>
        </p:spPr>
        <p:txBody>
          <a:bodyPr/>
          <a:lstStyle/>
          <a:p>
            <a:r>
              <a:rPr lang="ru-RU" sz="2800" b="1" dirty="0" smtClean="0"/>
              <a:t>Итоги деятельности </a:t>
            </a:r>
            <a:r>
              <a:rPr lang="ru-RU" sz="2800" b="1" dirty="0" smtClean="0">
                <a:solidFill>
                  <a:schemeClr val="tx1"/>
                </a:solidFill>
              </a:rPr>
              <a:t>Ивана </a:t>
            </a:r>
            <a:r>
              <a:rPr lang="el-GR" sz="2800" b="1" dirty="0" smtClean="0">
                <a:solidFill>
                  <a:schemeClr val="tx1"/>
                </a:solidFill>
              </a:rPr>
              <a:t>ΙΙΙ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785794"/>
            <a:ext cx="7491412" cy="6072206"/>
          </a:xfrm>
        </p:spPr>
        <p:txBody>
          <a:bodyPr/>
          <a:lstStyle/>
          <a:p>
            <a:r>
              <a:rPr lang="ru-RU" sz="2400" dirty="0" smtClean="0"/>
              <a:t>Главным итогом правления Ивана III стало объединение вокруг Москвы </a:t>
            </a:r>
            <a:r>
              <a:rPr lang="ru-RU" sz="2400" dirty="0" err="1" smtClean="0"/>
              <a:t>бо́льшей</a:t>
            </a:r>
            <a:r>
              <a:rPr lang="ru-RU" sz="2400" dirty="0" smtClean="0"/>
              <a:t> части русских земель. В состав России вошли: Новгородская земля, долгое время бывшее соперником Московского государства Тверское княжество, а также Ярославское, Ростовское, и частично Рязанское княжества.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ри великом князе Иване III Российское государство становится полностью независимым.</a:t>
            </a:r>
          </a:p>
          <a:p>
            <a:r>
              <a:rPr lang="ru-RU" sz="2400" dirty="0" smtClean="0"/>
              <a:t>Были продолжены централизация страны и ликвидация раздробленности.</a:t>
            </a:r>
          </a:p>
          <a:p>
            <a:r>
              <a:rPr lang="ru-RU" sz="2400" dirty="0" smtClean="0"/>
              <a:t>Эпоха правления Ивана III стала временем культурного подъёма.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628632"/>
          </a:xfrm>
        </p:spPr>
        <p:txBody>
          <a:bodyPr/>
          <a:lstStyle/>
          <a:p>
            <a:r>
              <a:rPr lang="ru-RU" dirty="0" smtClean="0"/>
              <a:t>Задания для закрепления.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857232"/>
            <a:ext cx="7562872" cy="5715040"/>
          </a:xfrm>
        </p:spPr>
        <p:txBody>
          <a:bodyPr/>
          <a:lstStyle/>
          <a:p>
            <a:r>
              <a:rPr lang="ru-RU" sz="2400" dirty="0" smtClean="0"/>
              <a:t>1) Сравните две формы землевладения  - вотчину и поместье конца 15 – начала 17 века. Укажите. Что было общим(2 черты), что было различным (3 различия).</a:t>
            </a:r>
          </a:p>
          <a:p>
            <a:r>
              <a:rPr lang="ru-RU" sz="2400" dirty="0" smtClean="0"/>
              <a:t>2) а)Гибель новгородской вольности явилась следствием грубого насилия извне, результатом московского завоевания, вследствие чего уникальная новгородская государственность была упразднена.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б) Иван </a:t>
            </a:r>
            <a:r>
              <a:rPr lang="el-GR" sz="2400" dirty="0" smtClean="0"/>
              <a:t>ΙΙΙ</a:t>
            </a:r>
            <a:r>
              <a:rPr lang="ru-RU" sz="2400" dirty="0" smtClean="0"/>
              <a:t> был достоин сокрушить «ушлую вольность новгородскую», ибо хотел благ для Руси.</a:t>
            </a:r>
          </a:p>
          <a:p>
            <a:pPr>
              <a:buNone/>
            </a:pPr>
            <a:r>
              <a:rPr lang="ru-RU" sz="2400" dirty="0" smtClean="0"/>
              <a:t>Приведите не менее 3 аргументов.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Данилов А.А., Косулина Л.Г.История России. М., 2001.</a:t>
            </a:r>
          </a:p>
          <a:p>
            <a:r>
              <a:rPr lang="ru-RU" sz="2800" dirty="0" err="1" smtClean="0"/>
              <a:t>Пазин</a:t>
            </a:r>
            <a:r>
              <a:rPr lang="ru-RU" sz="2800" dirty="0" smtClean="0"/>
              <a:t> Р.В. История </a:t>
            </a:r>
            <a:r>
              <a:rPr lang="ru-RU" sz="2800" dirty="0" err="1" smtClean="0"/>
              <a:t>РоссииРостов</a:t>
            </a:r>
            <a:r>
              <a:rPr lang="ru-RU" sz="2800" dirty="0" smtClean="0"/>
              <a:t> – на Дону, 2012.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4000528" cy="571480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00B050"/>
                </a:solidFill>
              </a:rPr>
              <a:t>Личность Ивана </a:t>
            </a:r>
            <a:r>
              <a:rPr lang="el-GR" sz="3200" b="1" u="sng" dirty="0" smtClean="0">
                <a:solidFill>
                  <a:srgbClr val="00B050"/>
                </a:solidFill>
              </a:rPr>
              <a:t>ΙΙΙ</a:t>
            </a:r>
            <a:r>
              <a:rPr lang="ru-RU" sz="3200" b="1" dirty="0" smtClean="0"/>
              <a:t>.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00042"/>
            <a:ext cx="5214974" cy="6357958"/>
          </a:xfrm>
        </p:spPr>
        <p:txBody>
          <a:bodyPr/>
          <a:lstStyle/>
          <a:p>
            <a:r>
              <a:rPr lang="ru-RU" sz="2400" dirty="0" smtClean="0"/>
              <a:t>Годы жизни:22 января 1440 — 27 октября 1505.</a:t>
            </a:r>
          </a:p>
          <a:p>
            <a:r>
              <a:rPr lang="ru-RU" sz="2400" dirty="0" smtClean="0"/>
              <a:t>Годы правления: 1462 по 1505.</a:t>
            </a:r>
          </a:p>
          <a:p>
            <a:r>
              <a:rPr lang="ru-RU" sz="2400" dirty="0" smtClean="0"/>
              <a:t>Направления деятельности:</a:t>
            </a:r>
          </a:p>
          <a:p>
            <a:r>
              <a:rPr lang="ru-RU" sz="2400" dirty="0" smtClean="0"/>
              <a:t>А) произошло объединение значительной части русских земель вокруг Москвы и её превращение в центр общерусского государства.</a:t>
            </a:r>
          </a:p>
          <a:p>
            <a:r>
              <a:rPr lang="ru-RU" sz="2400" dirty="0" smtClean="0"/>
              <a:t>Б) освобождение страны из-под власти ордынских ханов.</a:t>
            </a:r>
          </a:p>
          <a:p>
            <a:r>
              <a:rPr lang="ru-RU" sz="2400" dirty="0" smtClean="0"/>
              <a:t>В)принят Судебник.</a:t>
            </a:r>
          </a:p>
          <a:p>
            <a:r>
              <a:rPr lang="ru-RU" sz="2400" dirty="0" smtClean="0"/>
              <a:t>Г) заложил основы поместной системы землевладения.</a:t>
            </a:r>
          </a:p>
          <a:p>
            <a:r>
              <a:rPr lang="ru-RU" sz="2400" dirty="0" smtClean="0"/>
              <a:t>В) Успенский собор.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4" name="Picture 2" descr="&amp;Icy;&amp;vcy;&amp;acy;&amp;ncy; III &amp;Vcy;&amp;acy;&amp;scy;&amp;icy;&amp;lcy;&amp;softcy;&amp;ie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0"/>
            <a:ext cx="2571768" cy="3500438"/>
          </a:xfrm>
          <a:prstGeom prst="rect">
            <a:avLst/>
          </a:prstGeom>
          <a:noFill/>
        </p:spPr>
      </p:pic>
      <p:pic>
        <p:nvPicPr>
          <p:cNvPr id="30722" name="Picture 2" descr="http://upload.wikimedia.org/wikipedia/commons/thumb/5/52/Ivan_III_of_Russia.jpg/200px-Ivan_III_of_Russ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643314"/>
            <a:ext cx="2643206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628632"/>
          </a:xfrm>
        </p:spPr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928670"/>
            <a:ext cx="7705748" cy="5643602"/>
          </a:xfrm>
        </p:spPr>
        <p:txBody>
          <a:bodyPr/>
          <a:lstStyle/>
          <a:p>
            <a:r>
              <a:rPr lang="ru-RU" sz="1200" dirty="0" smtClean="0">
                <a:hlinkClick r:id="rId2"/>
              </a:rPr>
              <a:t>Иван </a:t>
            </a:r>
            <a:r>
              <a:rPr lang="en-US" sz="1200" dirty="0" smtClean="0">
                <a:hlinkClick r:id="rId2"/>
              </a:rPr>
              <a:t>III </a:t>
            </a:r>
            <a:r>
              <a:rPr lang="ru-RU" sz="1200" dirty="0" smtClean="0">
                <a:hlinkClick r:id="rId2"/>
              </a:rPr>
              <a:t>Васильевич </a:t>
            </a:r>
            <a:endParaRPr lang="ru-RU" sz="1200" dirty="0" smtClean="0"/>
          </a:p>
          <a:p>
            <a:r>
              <a:rPr lang="ru-RU" sz="1200" dirty="0" smtClean="0">
                <a:hlinkClick r:id="rId3" tooltip="Иван III Васильевич"/>
              </a:rPr>
              <a:t>Иван </a:t>
            </a:r>
            <a:r>
              <a:rPr lang="en-US" sz="1200" dirty="0" smtClean="0">
                <a:hlinkClick r:id="rId3" tooltip="Иван III Васильевич"/>
              </a:rPr>
              <a:t>III </a:t>
            </a:r>
            <a:r>
              <a:rPr lang="ru-RU" sz="1200" dirty="0" smtClean="0">
                <a:hlinkClick r:id="rId3" tooltip="Иван III Васильевич"/>
              </a:rPr>
              <a:t>Васильевич</a:t>
            </a:r>
            <a:endParaRPr lang="ru-RU" sz="1200" dirty="0" smtClean="0"/>
          </a:p>
          <a:p>
            <a:r>
              <a:rPr lang="ru-RU" sz="1200" dirty="0" smtClean="0">
                <a:hlinkClick r:id="rId3" tooltip="Иван III Васильевич"/>
              </a:rPr>
              <a:t>Иван </a:t>
            </a:r>
            <a:r>
              <a:rPr lang="en-US" sz="1200" dirty="0" smtClean="0">
                <a:hlinkClick r:id="rId3" tooltip="Иван III Васильевич"/>
              </a:rPr>
              <a:t>III </a:t>
            </a:r>
            <a:r>
              <a:rPr lang="ru-RU" sz="1200" dirty="0" smtClean="0">
                <a:hlinkClick r:id="rId3" tooltip="Иван III Васильевич"/>
              </a:rPr>
              <a:t>Васильевич</a:t>
            </a:r>
            <a:endParaRPr lang="ru-RU" sz="1200" dirty="0" smtClean="0"/>
          </a:p>
          <a:p>
            <a:r>
              <a:rPr lang="ru-RU" sz="1200" dirty="0" smtClean="0">
                <a:hlinkClick r:id="rId4"/>
              </a:rPr>
              <a:t>Московско-новгородская война (1477—1478)</a:t>
            </a:r>
            <a:endParaRPr lang="ru-RU" sz="1200" dirty="0" smtClean="0"/>
          </a:p>
          <a:p>
            <a:r>
              <a:rPr lang="ru-RU" sz="1200" dirty="0" smtClean="0">
                <a:hlinkClick r:id="rId5"/>
              </a:rPr>
              <a:t>Новгородское вече</a:t>
            </a:r>
            <a:endParaRPr lang="ru-RU" sz="1200" dirty="0" smtClean="0"/>
          </a:p>
          <a:p>
            <a:r>
              <a:rPr lang="ru-RU" sz="1200" dirty="0" smtClean="0">
                <a:hlinkClick r:id="rId6"/>
              </a:rPr>
              <a:t>Стояние на реке Угре</a:t>
            </a:r>
            <a:endParaRPr lang="ru-RU" sz="1200" dirty="0" smtClean="0"/>
          </a:p>
          <a:p>
            <a:r>
              <a:rPr lang="ru-RU" sz="1200" dirty="0" smtClean="0">
                <a:hlinkClick r:id="rId7"/>
              </a:rPr>
              <a:t>Шустов, Николай Семёнович</a:t>
            </a:r>
            <a:endParaRPr lang="ru-RU" sz="1200" dirty="0" smtClean="0"/>
          </a:p>
          <a:p>
            <a:r>
              <a:rPr lang="ru-RU" sz="1200" dirty="0" smtClean="0">
                <a:hlinkClick r:id="rId8"/>
              </a:rPr>
              <a:t>Успенский собор (Москва)</a:t>
            </a:r>
            <a:endParaRPr lang="ru-RU" sz="1200" dirty="0" smtClean="0"/>
          </a:p>
          <a:p>
            <a:r>
              <a:rPr lang="ru-RU" sz="1200" dirty="0" smtClean="0">
                <a:hlinkClick r:id="rId9"/>
              </a:rPr>
              <a:t>История герба России</a:t>
            </a:r>
            <a:endParaRPr lang="ru-RU" sz="1200" dirty="0" smtClean="0"/>
          </a:p>
          <a:p>
            <a:r>
              <a:rPr lang="ru-RU" sz="1200" dirty="0" smtClean="0">
                <a:hlinkClick r:id="rId10"/>
              </a:rPr>
              <a:t>Шапка Мономаха. http://www.rus-obr.ru/lj/13585</a:t>
            </a:r>
            <a:endParaRPr lang="ru-RU" sz="12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5857892"/>
            <a:ext cx="7929586" cy="1000108"/>
          </a:xfrm>
        </p:spPr>
        <p:txBody>
          <a:bodyPr/>
          <a:lstStyle/>
          <a:p>
            <a:r>
              <a:rPr lang="ru-RU" sz="2400" b="1" dirty="0" smtClean="0"/>
              <a:t>Картина К. В. Лебедева «Марфа Посадница. Уничтожение новгородского веча»</a:t>
            </a:r>
            <a:endParaRPr lang="ru-RU" sz="2400" b="1" dirty="0"/>
          </a:p>
        </p:txBody>
      </p:sp>
      <p:pic>
        <p:nvPicPr>
          <p:cNvPr id="35842" name="Picture 2" descr="File:&amp;Mcy;&amp;acy;&amp;rcy;&amp;fcy;&amp;acy; &amp;Pcy;&amp;ocy;&amp;scy;&amp;acy;&amp;dcy;&amp;ncy;&amp;icy;&amp;tscy;&amp;acy;. &amp;Ucy;&amp;ncy;&amp;icy;&amp;chcy;&amp;tcy;&amp;ocy;&amp;zhcy;&amp;iecy;&amp;ncy;&amp;icy;&amp;iecy; &amp;ncy;&amp;ocy;&amp;vcy;&amp;gcy;&amp;ocy;&amp;rcy;&amp;ocy;&amp;dcy;&amp;scy;&amp;kcy;&amp;ocy;&amp;gcy;&amp;ocy; &amp;vcy;&amp;iecy;&amp;chcy;&amp;acy;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7929586" cy="58578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3286124"/>
            <a:ext cx="3286116" cy="3357578"/>
          </a:xfrm>
        </p:spPr>
        <p:txBody>
          <a:bodyPr/>
          <a:lstStyle/>
          <a:p>
            <a:r>
              <a:rPr lang="ru-RU" sz="2800" b="1" dirty="0" smtClean="0"/>
              <a:t>Увоз вечевого колокола. Летописная миниатюра.</a:t>
            </a:r>
            <a:endParaRPr lang="ru-RU" sz="2800" b="1" dirty="0"/>
          </a:p>
        </p:txBody>
      </p:sp>
      <p:pic>
        <p:nvPicPr>
          <p:cNvPr id="34818" name="Picture 2" descr="File:Veche be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0"/>
            <a:ext cx="414340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714620"/>
            <a:ext cx="3429024" cy="3929082"/>
          </a:xfrm>
        </p:spPr>
        <p:txBody>
          <a:bodyPr/>
          <a:lstStyle/>
          <a:p>
            <a:r>
              <a:rPr lang="ru-RU" sz="3200" dirty="0" smtClean="0"/>
              <a:t>Стояние на Угре. Миниатюра летописного свода (XVI век)</a:t>
            </a:r>
            <a:endParaRPr lang="ru-RU" sz="3200" dirty="0"/>
          </a:p>
        </p:txBody>
      </p:sp>
      <p:pic>
        <p:nvPicPr>
          <p:cNvPr id="33794" name="Picture 2" descr="File:Great standing on the Ugra river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428628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072206"/>
            <a:ext cx="7929586" cy="785794"/>
          </a:xfrm>
        </p:spPr>
        <p:txBody>
          <a:bodyPr/>
          <a:lstStyle/>
          <a:p>
            <a:r>
              <a:rPr lang="ru-RU" sz="2400" dirty="0" smtClean="0"/>
              <a:t>Картина Н. С. Шустова «Иоанн III свергает татарское иго, разорвав изображение хана и приказав умертвить послов».</a:t>
            </a:r>
            <a:endParaRPr lang="ru-RU" sz="2400" dirty="0"/>
          </a:p>
        </p:txBody>
      </p:sp>
      <p:pic>
        <p:nvPicPr>
          <p:cNvPr id="32770" name="Picture 2" descr="File:Nikolay Shustov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7929586" cy="60722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3500438"/>
            <a:ext cx="3786182" cy="3357562"/>
          </a:xfrm>
        </p:spPr>
        <p:txBody>
          <a:bodyPr/>
          <a:lstStyle/>
          <a:p>
            <a:r>
              <a:rPr lang="ru-RU" sz="3200" dirty="0" smtClean="0"/>
              <a:t>Успенский собор Московского Кремля.</a:t>
            </a:r>
            <a:br>
              <a:rPr lang="ru-RU" sz="3200" dirty="0" smtClean="0"/>
            </a:br>
            <a:r>
              <a:rPr lang="ru-RU" sz="3200" dirty="0" smtClean="0"/>
              <a:t> Сооружён в 1475—1479.</a:t>
            </a:r>
            <a:endParaRPr lang="ru-RU" sz="3200" dirty="0"/>
          </a:p>
        </p:txBody>
      </p:sp>
      <p:pic>
        <p:nvPicPr>
          <p:cNvPr id="37890" name="Picture 2" descr="&amp;Ucy;&amp;scy;&amp;pcy;&amp;iecy;&amp;ncy;&amp;scy;&amp;kcy;&amp;icy;&amp;jcy; &amp;scy;&amp;ocy;&amp;bcy;&amp;ocy;&amp;rcy;, &amp;vcy;&amp;icy;&amp;dcy; &amp;scy; &amp;yucy;&amp;gcy;&amp;ocy;-&amp;vcy;&amp;ocy;&amp;scy;&amp;tcy;&amp;o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414340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705748" cy="771508"/>
          </a:xfrm>
        </p:spPr>
        <p:txBody>
          <a:bodyPr/>
          <a:lstStyle/>
          <a:p>
            <a:r>
              <a:rPr lang="ru-RU" sz="2800" b="1" u="sng" dirty="0" smtClean="0">
                <a:solidFill>
                  <a:srgbClr val="00B050"/>
                </a:solidFill>
              </a:rPr>
              <a:t>1472 – Иван </a:t>
            </a:r>
            <a:r>
              <a:rPr lang="el-GR" sz="2800" b="1" u="sng" dirty="0" smtClean="0">
                <a:solidFill>
                  <a:srgbClr val="00B050"/>
                </a:solidFill>
              </a:rPr>
              <a:t>ΙΙΙ</a:t>
            </a:r>
            <a:r>
              <a:rPr lang="ru-RU" sz="2800" b="1" u="sng" dirty="0" smtClean="0">
                <a:solidFill>
                  <a:srgbClr val="00B050"/>
                </a:solidFill>
              </a:rPr>
              <a:t> женился на Софье Палеолог.</a:t>
            </a:r>
            <a:endParaRPr lang="ru-RU" sz="2800" b="1" u="sng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857232"/>
            <a:ext cx="7777186" cy="5786478"/>
          </a:xfrm>
        </p:spPr>
        <p:txBody>
          <a:bodyPr/>
          <a:lstStyle/>
          <a:p>
            <a:r>
              <a:rPr lang="ru-RU" dirty="0" smtClean="0"/>
              <a:t>Передача наследственных прав от византийской династии к русскому великокняжескому дому.</a:t>
            </a:r>
          </a:p>
          <a:p>
            <a:r>
              <a:rPr lang="ru-RU" dirty="0" smtClean="0"/>
              <a:t>Пришли нормы византийской государственной власти.</a:t>
            </a:r>
          </a:p>
          <a:p>
            <a:r>
              <a:rPr lang="ru-RU" dirty="0" smtClean="0"/>
              <a:t>Принятие двуглавого орла – герб восточной Римской империи.</a:t>
            </a:r>
          </a:p>
          <a:p>
            <a:r>
              <a:rPr lang="ru-RU" dirty="0" smtClean="0"/>
              <a:t>В источниках появляется византийское название Руси – «Россия».</a:t>
            </a:r>
          </a:p>
          <a:p>
            <a:pPr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0"/>
            <a:ext cx="4071966" cy="6858000"/>
          </a:xfrm>
        </p:spPr>
        <p:txBody>
          <a:bodyPr/>
          <a:lstStyle/>
          <a:p>
            <a:r>
              <a:rPr lang="ru-RU" sz="2400" dirty="0" smtClean="0"/>
              <a:t>Впервые двуглавый орёл в роли государственного символа Русского государства встречается на оборотной стороне государственной печати Ивана III Васильевича в 1497 году.</a:t>
            </a:r>
            <a:endParaRPr lang="ru-RU" sz="2400" dirty="0"/>
          </a:p>
        </p:txBody>
      </p:sp>
      <p:pic>
        <p:nvPicPr>
          <p:cNvPr id="1028" name="Picture 4" descr="http://upload.wikimedia.org/wikipedia/commons/thumb/c/c3/Seal_of_Ivan_3.png/260px-Seal_of_Ivan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857628"/>
            <a:ext cx="5715040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porting Progress or Status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154</TotalTime>
  <Words>519</Words>
  <Application>Microsoft Office PowerPoint</Application>
  <PresentationFormat>Экран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Reporting Progress or Status</vt:lpstr>
      <vt:lpstr>Личность ИванаΙΙΙ. Изменения в политическом, экономическом и социальном строе в xV- xVΙ вв.</vt:lpstr>
      <vt:lpstr>Личность Ивана ΙΙΙ. </vt:lpstr>
      <vt:lpstr>Картина К. В. Лебедева «Марфа Посадница. Уничтожение новгородского веча»</vt:lpstr>
      <vt:lpstr>Увоз вечевого колокола. Летописная миниатюра.</vt:lpstr>
      <vt:lpstr>Стояние на Угре. Миниатюра летописного свода (XVI век)</vt:lpstr>
      <vt:lpstr>Картина Н. С. Шустова «Иоанн III свергает татарское иго, разорвав изображение хана и приказав умертвить послов».</vt:lpstr>
      <vt:lpstr>Успенский собор Московского Кремля.  Сооружён в 1475—1479.</vt:lpstr>
      <vt:lpstr>1472 – Иван ΙΙΙ женился на Софье Палеолог.</vt:lpstr>
      <vt:lpstr>Слайд 9</vt:lpstr>
      <vt:lpstr>Власть Ивана ΙΙΙ приобретает самодержавный характер.</vt:lpstr>
      <vt:lpstr>Символы государственной власти:</vt:lpstr>
      <vt:lpstr>Органы управления.</vt:lpstr>
      <vt:lpstr>Местное управление.</vt:lpstr>
      <vt:lpstr>Слайд 14</vt:lpstr>
      <vt:lpstr>Слайд 15</vt:lpstr>
      <vt:lpstr>Закрепощение крестьян.</vt:lpstr>
      <vt:lpstr>Итоги деятельности Ивана ΙΙΙ.</vt:lpstr>
      <vt:lpstr>Задания для закрепления.</vt:lpstr>
      <vt:lpstr>Литература.</vt:lpstr>
      <vt:lpstr>Ссылки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Личность ИванаΙΙΙ. Изменения в политическом, экономическом и социальном строе в xV- xVΙ вв.</dc:title>
  <dc:creator>WIN7XP</dc:creator>
  <cp:lastModifiedBy>WIN7XP</cp:lastModifiedBy>
  <cp:revision>2</cp:revision>
  <dcterms:created xsi:type="dcterms:W3CDTF">2013-01-29T18:04:00Z</dcterms:created>
  <dcterms:modified xsi:type="dcterms:W3CDTF">2013-01-29T20:44:16Z</dcterms:modified>
</cp:coreProperties>
</file>