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73" r:id="rId3"/>
    <p:sldId id="258" r:id="rId4"/>
    <p:sldId id="267" r:id="rId5"/>
    <p:sldId id="259" r:id="rId6"/>
    <p:sldId id="260" r:id="rId7"/>
    <p:sldId id="262" r:id="rId8"/>
    <p:sldId id="263" r:id="rId9"/>
    <p:sldId id="265" r:id="rId10"/>
    <p:sldId id="268" r:id="rId11"/>
    <p:sldId id="261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1784C-C9CB-4632-9727-BC18336B4C9A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262CB8E-258F-4BAE-BC75-77664287C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4D392-3028-4D72-AAF7-6934E321BC68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B75D7-88EB-4F29-9D85-DFFAE9D16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2EE11-5F9A-4E3C-81E6-7BC437477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2E097-1032-4F26-BA3F-5FE6992BAC02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DC61B-B30D-4458-854A-B7C8489FF8D4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279FB-CFC8-4B70-A871-A03531A67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65E6C-7E2D-41E1-90F1-CE4E182811BE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77A7177-B853-431D-ADCF-D9D2F460D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9E70B-7A46-4A00-AE50-F607D3863E43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8FC45-A596-4E73-AF48-2DE96BB16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D97A5-1DBF-4832-B554-DBD4FB9738B0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8FC92CEE-369C-450F-AF1F-1FD24BE69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0B8-8438-4CC2-B04D-CF4EEC78F4E8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5CE13-2AD1-4468-BB81-05ED6B858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23621-EB69-4AFE-BE0A-C2B731BF7379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BB47829-938E-4672-950A-D49D3F1F4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56B12F4-7B71-4A79-9CF1-B1B14B1BC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A399B-A260-4895-85D6-EF4FCCED9A9D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6A087-F19F-4BB9-8710-5B2477B5A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550E7-A65A-44C0-A1CC-103AE46F4AFF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938C7F5-BF90-4B10-BF88-3BC21F09ACBF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ECC56B-45B5-447F-BA00-C44CFA1F7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d/da/Albertus_Seba_Portrait_farbig.jpg?uselang=ru" TargetMode="External"/><Relationship Id="rId3" Type="http://schemas.openxmlformats.org/officeDocument/2006/relationships/hyperlink" Target="http://yourcity.spb.ru/datas/users/1-znb_15_1.jpg" TargetMode="External"/><Relationship Id="rId7" Type="http://schemas.openxmlformats.org/officeDocument/2006/relationships/hyperlink" Target="http://places.arch-grafika.ru/HOT_PEPPER/Kunstkamera/002.JPG" TargetMode="External"/><Relationship Id="rId2" Type="http://schemas.openxmlformats.org/officeDocument/2006/relationships/hyperlink" Target="http://ru.wikipedia.org/wik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igdal.ru/images/migdal-24242-23679.jpg" TargetMode="External"/><Relationship Id="rId11" Type="http://schemas.openxmlformats.org/officeDocument/2006/relationships/hyperlink" Target="http://bench.nsu.ru/?db=vp_art_history&amp;el=4875&amp;mmedia=CONTENT" TargetMode="External"/><Relationship Id="rId5" Type="http://schemas.openxmlformats.org/officeDocument/2006/relationships/hyperlink" Target="http://portal.lgo.ru/tz/img/shnizer27-big.jpg" TargetMode="External"/><Relationship Id="rId10" Type="http://schemas.openxmlformats.org/officeDocument/2006/relationships/hyperlink" Target="http://www.nedug.ru/common/data/pub/images/articles/76721/normal.jpg" TargetMode="External"/><Relationship Id="rId4" Type="http://schemas.openxmlformats.org/officeDocument/2006/relationships/hyperlink" Target="http://spb-familia.ru/wp-content/gallery/portretyi/petr1.jpg" TargetMode="External"/><Relationship Id="rId9" Type="http://schemas.openxmlformats.org/officeDocument/2006/relationships/hyperlink" Target="http://img-2.photosight.ru/de4/3210715_large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463" y="3141663"/>
            <a:ext cx="4427537" cy="34559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Выполнил: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err="1" smtClean="0"/>
              <a:t>Маиров</a:t>
            </a:r>
            <a:r>
              <a:rPr lang="ru-RU" sz="2000" dirty="0" smtClean="0"/>
              <a:t> </a:t>
            </a:r>
            <a:r>
              <a:rPr lang="ru-RU" sz="2000" dirty="0" err="1" smtClean="0"/>
              <a:t>Лиуан</a:t>
            </a:r>
            <a:r>
              <a:rPr lang="ru-RU" sz="2000" dirty="0" smtClean="0"/>
              <a:t> Русланович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/>
              <a:t>у</a:t>
            </a:r>
            <a:r>
              <a:rPr lang="ru-RU" sz="2000" dirty="0" smtClean="0"/>
              <a:t>читель истории и обществознания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ГБОУ СОШ №684 «</a:t>
            </a:r>
            <a:r>
              <a:rPr lang="ru-RU" sz="2000" dirty="0" err="1" smtClean="0"/>
              <a:t>Берегиня</a:t>
            </a:r>
            <a:r>
              <a:rPr lang="ru-RU" sz="2000" dirty="0" smtClean="0"/>
              <a:t>» </a:t>
            </a:r>
            <a:endParaRPr lang="ru-RU" sz="1400" dirty="0" smtClean="0"/>
          </a:p>
        </p:txBody>
      </p:sp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558800" y="188913"/>
            <a:ext cx="7974013" cy="2016125"/>
          </a:xfrm>
        </p:spPr>
        <p:txBody>
          <a:bodyPr/>
          <a:lstStyle/>
          <a:p>
            <a:r>
              <a:rPr lang="ru-RU" sz="3600" b="1" i="1" smtClean="0"/>
              <a:t>Развитие науки и образования в России в первой четверти </a:t>
            </a:r>
            <a:r>
              <a:rPr lang="en-US" sz="3600" b="1" i="1" smtClean="0"/>
              <a:t>XVIII</a:t>
            </a:r>
            <a:r>
              <a:rPr lang="ru-RU" sz="3600" b="1" i="1" smtClean="0"/>
              <a:t> века  </a:t>
            </a:r>
          </a:p>
        </p:txBody>
      </p:sp>
      <p:pic>
        <p:nvPicPr>
          <p:cNvPr id="1331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895600"/>
            <a:ext cx="4608513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7B9899"/>
                </a:solidFill>
              </a:rPr>
              <a:t>КОЛЛЕКЦИЯ ХИРУРГИЧЕСКИХ ИНСТРУМЕНТОВ ПЕТРА I</a:t>
            </a:r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9538" y="1539875"/>
            <a:ext cx="6350000" cy="4546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Академия наук 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sz="quarter" idx="1"/>
          </p:nvPr>
        </p:nvSpPr>
        <p:spPr>
          <a:xfrm>
            <a:off x="280988" y="1412875"/>
            <a:ext cx="8504237" cy="4572000"/>
          </a:xfrm>
        </p:spPr>
        <p:txBody>
          <a:bodyPr/>
          <a:lstStyle/>
          <a:p>
            <a:pPr marL="0" indent="0" algn="just">
              <a:buFont typeface="Wingdings 2" pitchFamily="18" charset="2"/>
              <a:buNone/>
            </a:pPr>
            <a:r>
              <a:rPr lang="ru-RU" smtClean="0"/>
              <a:t>    Венцом петровских преобразований в области науки и просвещения стал указ 1724 года об учреждении </a:t>
            </a:r>
            <a:r>
              <a:rPr lang="ru-RU" b="1" i="1" smtClean="0"/>
              <a:t>Академии наук и художеств</a:t>
            </a:r>
            <a:r>
              <a:rPr lang="ru-RU" smtClean="0"/>
              <a:t>. </a:t>
            </a:r>
          </a:p>
        </p:txBody>
      </p:sp>
      <p:pic>
        <p:nvPicPr>
          <p:cNvPr id="235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2781300"/>
            <a:ext cx="8891587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Подготовить самостоятельно сообщения по темам:</a:t>
            </a:r>
          </a:p>
        </p:txBody>
      </p:sp>
      <p:sp>
        <p:nvSpPr>
          <p:cNvPr id="24578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«Рудознатец» Григорий Капустин;</a:t>
            </a:r>
          </a:p>
          <a:p>
            <a:endParaRPr lang="ru-RU" smtClean="0"/>
          </a:p>
          <a:p>
            <a:r>
              <a:rPr lang="ru-RU" smtClean="0"/>
              <a:t>«Молотовой мастер» Рябов;</a:t>
            </a:r>
          </a:p>
          <a:p>
            <a:endParaRPr lang="ru-RU" smtClean="0"/>
          </a:p>
          <a:p>
            <a:r>
              <a:rPr lang="ru-RU" smtClean="0"/>
              <a:t>«Арифметик» Л.Ф. Магницкий.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76250"/>
            <a:ext cx="8534400" cy="5111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Закрепление нового </a:t>
            </a:r>
            <a:r>
              <a:rPr lang="ru-RU" dirty="0" smtClean="0"/>
              <a:t>материала: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91550" cy="4997450"/>
          </a:xfrm>
        </p:spPr>
        <p:txBody>
          <a:bodyPr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1. При каком российском царе складываются основы профессионального образования?  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/>
              <a:t> </a:t>
            </a:r>
            <a:r>
              <a:rPr lang="ru-RU" b="1" i="1" dirty="0" smtClean="0"/>
              <a:t>                                                   </a:t>
            </a:r>
            <a:r>
              <a:rPr lang="ru-RU" b="1" i="1" dirty="0" smtClean="0">
                <a:solidFill>
                  <a:schemeClr val="accent1"/>
                </a:solidFill>
              </a:rPr>
              <a:t>При Петре Первом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2. 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Какое сословие при Петре Первом должно было иметь образование? 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accent1"/>
                </a:solidFill>
              </a:rPr>
              <a:t>                                                                     Дворяне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3. Крупное научное учреждение основанное Петром </a:t>
            </a:r>
            <a:r>
              <a:rPr lang="ru-RU" smtClean="0"/>
              <a:t>в 1714 </a:t>
            </a:r>
            <a:r>
              <a:rPr lang="ru-RU" dirty="0" smtClean="0"/>
              <a:t>году: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                                                                 </a:t>
            </a:r>
            <a:r>
              <a:rPr lang="ru-RU" b="1" i="1" dirty="0" smtClean="0">
                <a:solidFill>
                  <a:schemeClr val="accent1"/>
                </a:solidFill>
              </a:rPr>
              <a:t>Кунсткамера</a:t>
            </a:r>
          </a:p>
          <a:p>
            <a:pPr marL="0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4. В каком году был издан указ об учреждении Академии наук?</a:t>
            </a:r>
          </a:p>
          <a:p>
            <a:pPr marL="0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                  </a:t>
            </a:r>
            <a:r>
              <a:rPr lang="ru-RU" b="1" i="1" dirty="0" smtClean="0">
                <a:solidFill>
                  <a:schemeClr val="accent1"/>
                </a:solidFill>
              </a:rPr>
              <a:t>В 1724 году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ru-RU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Источники и литература: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662988" cy="5070475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Данилов А.А., Косулина Л.Г. История России. Учебник для 7 класса. М., 2002.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Кунсткамера //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ru.wikipedia.org/wiki</a:t>
            </a:r>
            <a:r>
              <a:rPr lang="ru-RU" dirty="0" smtClean="0"/>
              <a:t>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Петербургская академия </a:t>
            </a:r>
            <a:r>
              <a:rPr lang="ru-RU" dirty="0" smtClean="0"/>
              <a:t>наук //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ru.wikipedia.org/wiki</a:t>
            </a:r>
            <a:r>
              <a:rPr lang="ru-RU" dirty="0" smtClean="0"/>
              <a:t>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Изображение здания Академии наук: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yourcity.spb.ru/datas/users/1-znb_15_1.jpg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Портрет Петра Первого: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spb-familia.ru/wp-content/gallery/portretyi/petr1.jpg</a:t>
            </a:r>
            <a:r>
              <a:rPr lang="ru-RU" dirty="0" smtClean="0"/>
              <a:t>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Изображение гражданской азбуки: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portal.lgo.ru/tz/img/shnizer27-big.jpg</a:t>
            </a:r>
            <a:r>
              <a:rPr lang="ru-RU" dirty="0" smtClean="0"/>
              <a:t>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Изображение книгопечатания: </a:t>
            </a: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www.migdal.ru/images/migdal-24242-23679.jpg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Изображение рисунка Кунсткамеры:  </a:t>
            </a:r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places.arch-grafika.ru/HOT_PEPPER/Kunstkamera/002.JPG</a:t>
            </a:r>
            <a:r>
              <a:rPr lang="ru-RU" dirty="0" smtClean="0"/>
              <a:t>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Портрет Альберта </a:t>
            </a:r>
            <a:r>
              <a:rPr lang="ru-RU" dirty="0" err="1" smtClean="0"/>
              <a:t>Себа</a:t>
            </a:r>
            <a:r>
              <a:rPr lang="ru-RU" dirty="0" smtClean="0"/>
              <a:t>: </a:t>
            </a:r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upload.wikimedia.org/wikipedia/commons/d/da/Albertus_Seba_Portrait_farbig.jpg?uselang=ru</a:t>
            </a:r>
            <a:r>
              <a:rPr lang="ru-RU" dirty="0" smtClean="0"/>
              <a:t>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Изображение Кунсткамеры: </a:t>
            </a:r>
            <a:r>
              <a:rPr lang="en-US" dirty="0" smtClean="0">
                <a:hlinkClick r:id="rId9"/>
              </a:rPr>
              <a:t>http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img-2.photosight.ru/de4/3210715_large.jpg</a:t>
            </a:r>
            <a:r>
              <a:rPr lang="ru-RU" dirty="0" smtClean="0"/>
              <a:t>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КОЛЛЕКЦИЯ ХИРУРГИЧЕСКИХ ИНСТРУМЕНТОВ ПЕТРА </a:t>
            </a:r>
            <a:r>
              <a:rPr lang="ru-RU" dirty="0" smtClean="0"/>
              <a:t>I:  </a:t>
            </a:r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www.nedug.ru/common/data/pub/images/articles/76721/normal.jpg</a:t>
            </a:r>
            <a:r>
              <a:rPr lang="ru-RU" dirty="0" smtClean="0"/>
              <a:t>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Изображение Академии наук (11-й слайд):  </a:t>
            </a:r>
            <a:r>
              <a:rPr lang="en-US" dirty="0">
                <a:hlinkClick r:id="rId11"/>
              </a:rPr>
              <a:t>http://bench.nsu.ru/?</a:t>
            </a:r>
            <a:r>
              <a:rPr lang="en-US" dirty="0" smtClean="0">
                <a:hlinkClick r:id="rId11"/>
              </a:rPr>
              <a:t>db=vp_art_history&amp;el=4875&amp;mmedia=CONTENT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План изучения темы: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1. Состояние образования </a:t>
            </a:r>
          </a:p>
          <a:p>
            <a:r>
              <a:rPr lang="ru-RU" smtClean="0"/>
              <a:t>2. Кунсткамера  </a:t>
            </a:r>
          </a:p>
          <a:p>
            <a:r>
              <a:rPr lang="ru-RU" smtClean="0"/>
              <a:t>3. Развитие науки </a:t>
            </a:r>
          </a:p>
          <a:p>
            <a:r>
              <a:rPr lang="ru-RU" smtClean="0"/>
              <a:t>Закрепление нового материала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1. Состояние образования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4991100" cy="4781550"/>
          </a:xfrm>
        </p:spPr>
        <p:txBody>
          <a:bodyPr>
            <a:normAutofit fontScale="92500"/>
          </a:bodyPr>
          <a:lstStyle/>
          <a:p>
            <a:pPr marL="0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В первой четверти </a:t>
            </a:r>
            <a:r>
              <a:rPr lang="en-US" dirty="0" smtClean="0"/>
              <a:t>XVIII</a:t>
            </a:r>
            <a:r>
              <a:rPr lang="ru-RU" dirty="0" smtClean="0"/>
              <a:t> века, при Петре </a:t>
            </a:r>
            <a:r>
              <a:rPr lang="en-US" dirty="0" smtClean="0"/>
              <a:t>I</a:t>
            </a:r>
            <a:r>
              <a:rPr lang="ru-RU" dirty="0" smtClean="0"/>
              <a:t>, начала формироваться государственная политика в области образования. Царь понимал, что школа, основанная лишь на церковном знании, не может дать хорошего результата. В стране начала формироваться система </a:t>
            </a:r>
            <a:r>
              <a:rPr lang="ru-RU" b="1" i="1" dirty="0" smtClean="0"/>
              <a:t>профессионального образования.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536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557338"/>
            <a:ext cx="3509962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Образование при Петре Первом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388" y="1412875"/>
            <a:ext cx="5256212" cy="4968875"/>
          </a:xfrm>
        </p:spPr>
        <p:txBody>
          <a:bodyPr>
            <a:normAutofit fontScale="850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По началу в школах могли учиться дети из разных слоев населения. Однако вскоре учебные заведения стали принимать только детей дворян. Дети крепостных обучаться в государственных школах не могли. </a:t>
            </a:r>
            <a:endParaRPr lang="ru-RU" dirty="0" smtClean="0"/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Петр запретил священникам давать разрешение на заключение брака дворянам, не имеющим свидетельства об образовании.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Большое значение для повышения уровня грамотности населения имело </a:t>
            </a:r>
            <a:r>
              <a:rPr lang="ru-RU" b="1" i="1" dirty="0" smtClean="0"/>
              <a:t>введение в 1710 году гражданской азбуки. </a:t>
            </a:r>
            <a:endParaRPr lang="ru-RU" b="1" i="1" dirty="0"/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7050" y="1412875"/>
            <a:ext cx="3240088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Книгопечатание      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4775200" cy="4638675"/>
          </a:xfrm>
        </p:spPr>
        <p:txBody>
          <a:bodyPr/>
          <a:lstStyle/>
          <a:p>
            <a:pPr marL="0" indent="0" algn="just">
              <a:buFont typeface="Wingdings 2" pitchFamily="18" charset="2"/>
              <a:buNone/>
            </a:pPr>
            <a:r>
              <a:rPr lang="ru-RU" smtClean="0"/>
              <a:t>              Создание системы образования потребовало </a:t>
            </a:r>
            <a:r>
              <a:rPr lang="ru-RU" b="1" i="1" smtClean="0"/>
              <a:t>издания множества книг </a:t>
            </a:r>
            <a:r>
              <a:rPr lang="ru-RU" smtClean="0"/>
              <a:t>- учебников, справочников, наглядных пособий. Только за первую четверть </a:t>
            </a:r>
            <a:r>
              <a:rPr lang="en-US" smtClean="0"/>
              <a:t>XVIII</a:t>
            </a:r>
            <a:r>
              <a:rPr lang="ru-RU" smtClean="0"/>
              <a:t> века в России было издано больше книг, чем за все 150 лет, прошедшие с начала русского книгопечатания.</a:t>
            </a:r>
          </a:p>
        </p:txBody>
      </p:sp>
      <p:pic>
        <p:nvPicPr>
          <p:cNvPr id="1741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9850" y="1557338"/>
            <a:ext cx="37433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2. Кунсткамера  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sz="quarter" idx="1"/>
          </p:nvPr>
        </p:nvSpPr>
        <p:spPr>
          <a:xfrm>
            <a:off x="179388" y="1341438"/>
            <a:ext cx="8856662" cy="4757737"/>
          </a:xfrm>
        </p:spPr>
        <p:txBody>
          <a:bodyPr/>
          <a:lstStyle/>
          <a:p>
            <a:pPr marL="0" indent="0" algn="just">
              <a:buFont typeface="Wingdings 2" pitchFamily="18" charset="2"/>
              <a:buNone/>
            </a:pPr>
            <a:r>
              <a:rPr lang="ru-RU" sz="2400" smtClean="0"/>
              <a:t>    Крупным научным учреждением стала основанная Петром в Петербурге в 1714 году Кунсткамера. В ней хранились собрания минералов, медицинских препаратов, древних монет, находились зоологический кабинет, этнографическая коллекция, несколько земных и небесных глобусов. Это был </a:t>
            </a:r>
            <a:r>
              <a:rPr lang="ru-RU" sz="2400" b="1" i="1" smtClean="0"/>
              <a:t>первый русский музей</a:t>
            </a:r>
            <a:r>
              <a:rPr lang="ru-RU" sz="2400" smtClean="0"/>
              <a:t>.  </a:t>
            </a:r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598863"/>
            <a:ext cx="42481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Альберт Себ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484313"/>
            <a:ext cx="5494338" cy="4968875"/>
          </a:xfrm>
        </p:spPr>
        <p:txBody>
          <a:bodyPr>
            <a:normAutofit fontScale="92500" lnSpcReduction="10000"/>
          </a:bodyPr>
          <a:lstStyle/>
          <a:p>
            <a:pPr marL="0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Во </a:t>
            </a:r>
            <a:r>
              <a:rPr lang="ru-RU" dirty="0"/>
              <a:t>время своего второго посещения Голландии в 1716—1717 годах Петр посетил музей Альберта </a:t>
            </a:r>
            <a:r>
              <a:rPr lang="ru-RU" dirty="0" err="1"/>
              <a:t>Себа</a:t>
            </a:r>
            <a:r>
              <a:rPr lang="ru-RU" dirty="0"/>
              <a:t>, К этому времени у </a:t>
            </a:r>
            <a:r>
              <a:rPr lang="ru-RU" dirty="0" err="1"/>
              <a:t>Себа</a:t>
            </a:r>
            <a:r>
              <a:rPr lang="ru-RU" dirty="0"/>
              <a:t> возникла мысль продать свое собрание русскому царю, о чем он уже вел с ним переписку. Личный осмотр кабинета </a:t>
            </a:r>
            <a:r>
              <a:rPr lang="ru-RU" dirty="0" err="1"/>
              <a:t>Себа</a:t>
            </a:r>
            <a:r>
              <a:rPr lang="ru-RU" dirty="0"/>
              <a:t> Петром I, по-видимому, окончательно решил дело, и все собрание было куплено за 15000 голландских гульденов и перевезено в Петербург для «Кунсткамеры».</a:t>
            </a:r>
          </a:p>
        </p:txBody>
      </p:sp>
      <p:pic>
        <p:nvPicPr>
          <p:cNvPr id="1945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1484313"/>
            <a:ext cx="3321050" cy="47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Кунсткамера сегодня 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0" indent="0" algn="just">
              <a:buFont typeface="Wingdings 2" pitchFamily="18" charset="2"/>
              <a:buNone/>
            </a:pPr>
            <a:r>
              <a:rPr lang="ru-RU" smtClean="0"/>
              <a:t>Сегодня Кунсткамера является одним из самых известных музеев страны, а так же важнейшей достопримечательностью г. Санкт-Петербурга.      </a:t>
            </a:r>
          </a:p>
        </p:txBody>
      </p:sp>
      <p:pic>
        <p:nvPicPr>
          <p:cNvPr id="2048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852738"/>
            <a:ext cx="702627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3. Развитие науки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91550" cy="4854575"/>
          </a:xfrm>
        </p:spPr>
        <p:txBody>
          <a:bodyPr>
            <a:normAutofit lnSpcReduction="10000"/>
          </a:bodyPr>
          <a:lstStyle/>
          <a:p>
            <a:pPr marL="0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При Петре складываются основы для развития российской науки. Необходимость научных знаний объяснялась практическими потребностями государства.  </a:t>
            </a:r>
          </a:p>
          <a:p>
            <a:pPr marL="0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В 1706 году в Москве был основан аптекарский огород, ставший основой будущего </a:t>
            </a:r>
            <a:r>
              <a:rPr lang="ru-RU" b="1" i="1" dirty="0" smtClean="0"/>
              <a:t>ботанического сада. </a:t>
            </a:r>
          </a:p>
          <a:p>
            <a:pPr marL="0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В 1707 году был открыт </a:t>
            </a:r>
            <a:r>
              <a:rPr lang="ru-RU" b="1" i="1" dirty="0" smtClean="0"/>
              <a:t>первый в России госпиталь</a:t>
            </a:r>
            <a:r>
              <a:rPr lang="ru-RU" dirty="0" smtClean="0"/>
              <a:t> и при нем врачебная школа. </a:t>
            </a:r>
          </a:p>
          <a:p>
            <a:pPr marL="0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С 1718 года в Петербурге стали изготавливать первые отечественные </a:t>
            </a:r>
            <a:r>
              <a:rPr lang="ru-RU" b="1" i="1" dirty="0" smtClean="0"/>
              <a:t>хирургические инструменты</a:t>
            </a:r>
            <a:r>
              <a:rPr lang="ru-RU" dirty="0" smtClean="0"/>
              <a:t>. </a:t>
            </a:r>
          </a:p>
          <a:p>
            <a:pPr marL="0" indent="0" algn="just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188</TotalTime>
  <Words>505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14</vt:i4>
      </vt:variant>
    </vt:vector>
  </HeadingPairs>
  <TitlesOfParts>
    <vt:vector size="31" baseType="lpstr">
      <vt:lpstr>Georgia</vt:lpstr>
      <vt:lpstr>Arial</vt:lpstr>
      <vt:lpstr>Wingdings 2</vt:lpstr>
      <vt:lpstr>Wingdings</vt:lpstr>
      <vt:lpstr>Calibri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Развитие науки и образования в России в первой четверти XVIII века  </vt:lpstr>
      <vt:lpstr>План изучения темы:</vt:lpstr>
      <vt:lpstr>1. Состояние образования </vt:lpstr>
      <vt:lpstr>Образование при Петре Первом</vt:lpstr>
      <vt:lpstr>Книгопечатание      </vt:lpstr>
      <vt:lpstr>2. Кунсткамера  </vt:lpstr>
      <vt:lpstr>Альберт Себ</vt:lpstr>
      <vt:lpstr>Кунсткамера сегодня </vt:lpstr>
      <vt:lpstr>3. Развитие науки </vt:lpstr>
      <vt:lpstr>КОЛЛЕКЦИЯ ХИРУРГИЧЕСКИХ ИНСТРУМЕНТОВ ПЕТРА I</vt:lpstr>
      <vt:lpstr>Академия наук </vt:lpstr>
      <vt:lpstr>Подготовить самостоятельно сообщения по темам:</vt:lpstr>
      <vt:lpstr> Закрепление нового материала:  </vt:lpstr>
      <vt:lpstr>Источники и 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Изменения в культуре и быте в первой четверти XVII века </dc:title>
  <dc:creator>Лена</dc:creator>
  <cp:lastModifiedBy>Мама</cp:lastModifiedBy>
  <cp:revision>32</cp:revision>
  <dcterms:created xsi:type="dcterms:W3CDTF">2013-03-16T15:57:27Z</dcterms:created>
  <dcterms:modified xsi:type="dcterms:W3CDTF">2013-03-19T02:06:25Z</dcterms:modified>
</cp:coreProperties>
</file>