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9.jpeg"/><Relationship Id="rId4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miga.info/" TargetMode="External"/><Relationship Id="rId2" Type="http://schemas.openxmlformats.org/officeDocument/2006/relationships/hyperlink" Target="http://ru.wikipedia.org/wiki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523784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FF0000"/>
                </a:solidFill>
              </a:rPr>
              <a:t>«Отмена крепостного права»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8 класс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7772400" cy="15087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                                          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Выполнил: Учитель истории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                                                             МОУ   </a:t>
            </a:r>
            <a:r>
              <a:rPr lang="ru-RU" sz="2400" dirty="0" err="1" smtClean="0">
                <a:solidFill>
                  <a:srgbClr val="FF0000"/>
                </a:solidFill>
              </a:rPr>
              <a:t>Акбашевская</a:t>
            </a:r>
            <a:r>
              <a:rPr lang="ru-RU" sz="2400" dirty="0" smtClean="0">
                <a:solidFill>
                  <a:srgbClr val="FF0000"/>
                </a:solidFill>
              </a:rPr>
              <a:t> СОШ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                                                              </a:t>
            </a:r>
            <a:r>
              <a:rPr lang="ru-RU" sz="2400" dirty="0" err="1" smtClean="0">
                <a:solidFill>
                  <a:srgbClr val="FF0000"/>
                </a:solidFill>
              </a:rPr>
              <a:t>Бикмухаметов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                                                                Рустам </a:t>
            </a:r>
            <a:r>
              <a:rPr lang="ru-RU" sz="2400" dirty="0" err="1" smtClean="0">
                <a:solidFill>
                  <a:srgbClr val="FF0000"/>
                </a:solidFill>
              </a:rPr>
              <a:t>Галиахметович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Picture 3" descr="C:\Users\anzor\Desktop\123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76425"/>
            <a:ext cx="411480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5000" fill="hold"/>
                                        <p:tgtEl>
                                          <p:spTgt spid="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357166"/>
            <a:ext cx="8229600" cy="1500198"/>
          </a:xfrm>
          <a:prstGeom prst="rect">
            <a:avLst/>
          </a:prstGeom>
          <a:solidFill>
            <a:schemeClr val="accent4">
              <a:lumMod val="50000"/>
            </a:schemeClr>
          </a:solidFill>
          <a:ln w="57150">
            <a:noFill/>
          </a:ln>
        </p:spPr>
        <p:txBody>
          <a:bodyPr>
            <a:normAutofit fontScale="6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Кто какую выгоду получил от отмены крепостного права? Заполните: </a:t>
            </a:r>
            <a:r>
              <a:rPr kumimoji="0" lang="ru-RU" sz="4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2000241"/>
          <a:ext cx="8501122" cy="4643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/>
                <a:gridCol w="3357586"/>
                <a:gridCol w="2714644"/>
              </a:tblGrid>
              <a:tr h="1351833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err="1" smtClean="0"/>
                        <a:t>Кр?ес</a:t>
                      </a:r>
                      <a:endParaRPr lang="ru-RU" sz="3600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/>
                        <a:t>помещики </a:t>
                      </a:r>
                    </a:p>
                    <a:p>
                      <a:pPr algn="ctr"/>
                      <a:endParaRPr lang="ru-RU" sz="3600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государство</a:t>
                      </a:r>
                      <a:endParaRPr lang="ru-RU" sz="3600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3291637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Получали личную</a:t>
                      </a:r>
                      <a:r>
                        <a:rPr lang="ru-RU" sz="2400" b="1" baseline="0" dirty="0" smtClean="0"/>
                        <a:t> свободу (гражданские права)</a:t>
                      </a:r>
                      <a:endParaRPr lang="ru-RU" sz="2400" b="1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Сохраняли собственность на землю. 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Отрезки 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</a:t>
                      </a:r>
                      <a:r>
                        <a:rPr kumimoji="0" lang="ru-RU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Временнообязанные</a:t>
                      </a:r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отношения. </a:t>
                      </a:r>
                    </a:p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Выкупные платежи. </a:t>
                      </a:r>
                    </a:p>
                    <a:p>
                      <a:endParaRPr lang="ru-RU" sz="2400" b="1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Крестьянский банк выдавал ссуды под 6% годовых </a:t>
                      </a:r>
                    </a:p>
                    <a:p>
                      <a:endParaRPr lang="ru-RU" sz="2400" b="1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2529" name="Picture 1" descr="D:\8 класс\картинки\aleksandr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88640"/>
            <a:ext cx="2177819" cy="1633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8092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5.</a:t>
            </a:r>
          </a:p>
          <a:p>
            <a:r>
              <a:rPr lang="ru-RU" sz="2400" b="1" dirty="0" smtClean="0">
                <a:solidFill>
                  <a:srgbClr val="FFC000"/>
                </a:solidFill>
              </a:rPr>
              <a:t>Недостатки реформы.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а) сохранилось помещичье землевладение.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б) сохранилась община.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в) высокие выкупные платежи. 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г) крестьянство осталось самым бесправным сословием.</a:t>
            </a:r>
          </a:p>
          <a:p>
            <a:r>
              <a:rPr lang="ru-RU" sz="2400" dirty="0" err="1" smtClean="0">
                <a:solidFill>
                  <a:srgbClr val="FFC000"/>
                </a:solidFill>
              </a:rPr>
              <a:t>д</a:t>
            </a:r>
            <a:r>
              <a:rPr lang="ru-RU" sz="2400" dirty="0" smtClean="0">
                <a:solidFill>
                  <a:srgbClr val="FFC000"/>
                </a:solidFill>
              </a:rPr>
              <a:t>) малоземелье крестьян. 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Стоимость крестьянской земли была оценена 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в 500 млн. рублей, заплатили же крестьяне 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1.5 млрд. рублей 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Вывод?</a:t>
            </a:r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866224"/>
            <a:ext cx="3996987" cy="2991776"/>
          </a:xfrm>
          <a:prstGeom prst="rect">
            <a:avLst/>
          </a:prstGeom>
          <a:noFill/>
          <a:ln w="57150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611560" y="1628800"/>
            <a:ext cx="8229600" cy="4429156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4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Крестьяне </a:t>
            </a: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так как пришлось выплачивать выкупные платежи, нести </a:t>
            </a:r>
            <a:r>
              <a:rPr kumimoji="0" lang="ru-RU" sz="3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временнообязанные</a:t>
            </a: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отношения, потерять часть земли в виде отрезков.</a:t>
            </a: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Помещики</a:t>
            </a: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из-за потери контроля над крестьянами</a:t>
            </a: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Интеллигенция </a:t>
            </a: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ее не устраивали условия освобождения крестьян (понимали последствия)</a:t>
            </a: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3" descr="C:\Users\anzor\Desktop\123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804802" cy="11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1500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7904" y="188640"/>
            <a:ext cx="52383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C000"/>
                </a:solidFill>
              </a:rPr>
              <a:t>6.</a:t>
            </a:r>
          </a:p>
          <a:p>
            <a:r>
              <a:rPr lang="ru-RU" sz="2800" b="1" i="1" dirty="0" smtClean="0">
                <a:solidFill>
                  <a:srgbClr val="FFC000"/>
                </a:solidFill>
              </a:rPr>
              <a:t>Проблема:</a:t>
            </a:r>
          </a:p>
          <a:p>
            <a:r>
              <a:rPr lang="ru-RU" sz="2800" b="1" i="1" dirty="0" smtClean="0">
                <a:solidFill>
                  <a:srgbClr val="FFC000"/>
                </a:solidFill>
              </a:rPr>
              <a:t>С одной стороны, отмена крепостного права устранила главное препятствие на пути модернизации России, но с другой – условия освобождения вызвали резкое недовольство крестьян и значительной части образованного общества России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4455" r="14107"/>
          <a:stretch>
            <a:fillRect/>
          </a:stretch>
        </p:blipFill>
        <p:spPr bwMode="auto">
          <a:xfrm>
            <a:off x="251520" y="4149080"/>
            <a:ext cx="3481107" cy="2492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860032" y="5301208"/>
          <a:ext cx="838200" cy="1112838"/>
        </p:xfrm>
        <a:graphic>
          <a:graphicData uri="http://schemas.openxmlformats.org/presentationml/2006/ole">
            <p:oleObj spid="_x0000_s2050" name="Clip" r:id="rId4" imgW="1857600" imgH="3995640" progId="">
              <p:embed/>
            </p:oleObj>
          </a:graphicData>
        </a:graphic>
      </p:graphicFrame>
      <p:pic>
        <p:nvPicPr>
          <p:cNvPr id="2051" name="Picture 3" descr="D:\8 класс\картинки\280px-Alexandre_2_phot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620688"/>
            <a:ext cx="1845574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nzor\Desktop\123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411480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4139952" y="332656"/>
            <a:ext cx="4680520" cy="2448272"/>
          </a:xfrm>
          <a:prstGeom prst="wedgeRoundRectCallout">
            <a:avLst>
              <a:gd name="adj1" fmla="val -67622"/>
              <a:gd name="adj2" fmla="val 9242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Домашнее задание: параграф 16,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выучить понятия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5000" fill="hold"/>
                                        <p:tgtEl>
                                          <p:spTgt spid="2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P10802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3063534" cy="4084712"/>
          </a:xfrm>
          <a:prstGeom prst="rect">
            <a:avLst/>
          </a:prstGeom>
          <a:noFill/>
        </p:spPr>
      </p:pic>
      <p:sp>
        <p:nvSpPr>
          <p:cNvPr id="3" name="Прямоугольная выноска 2"/>
          <p:cNvSpPr/>
          <p:nvPr/>
        </p:nvSpPr>
        <p:spPr>
          <a:xfrm>
            <a:off x="4860032" y="620688"/>
            <a:ext cx="3600400" cy="2736304"/>
          </a:xfrm>
          <a:prstGeom prst="wedgeRectCallout">
            <a:avLst>
              <a:gd name="adj1" fmla="val -66240"/>
              <a:gd name="adj2" fmla="val 751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Спасибо за урок!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556792"/>
            <a:ext cx="50924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Интернет ресурсы</a:t>
            </a:r>
            <a:r>
              <a:rPr lang="ru-RU" dirty="0" smtClean="0">
                <a:solidFill>
                  <a:srgbClr val="FFC000"/>
                </a:solidFill>
              </a:rPr>
              <a:t>:        </a:t>
            </a:r>
            <a:r>
              <a:rPr lang="en-US" dirty="0" smtClean="0">
                <a:solidFill>
                  <a:srgbClr val="FFC000"/>
                </a:solidFill>
                <a:hlinkClick r:id="rId2"/>
              </a:rPr>
              <a:t>http://</a:t>
            </a:r>
            <a:r>
              <a:rPr lang="en-US" dirty="0" smtClean="0">
                <a:solidFill>
                  <a:srgbClr val="FFC000"/>
                </a:solidFill>
                <a:hlinkClick r:id="rId2"/>
              </a:rPr>
              <a:t>ru.wikipedia.org/wiki/</a:t>
            </a:r>
            <a:endParaRPr lang="ru-RU" dirty="0" smtClean="0">
              <a:solidFill>
                <a:srgbClr val="FFC000"/>
              </a:solidFill>
            </a:endParaRPr>
          </a:p>
          <a:p>
            <a:endParaRPr lang="ru-RU" dirty="0" smtClean="0">
              <a:solidFill>
                <a:srgbClr val="FFC000"/>
              </a:solidFill>
            </a:endParaRPr>
          </a:p>
          <a:p>
            <a:r>
              <a:rPr lang="ru-RU" dirty="0" smtClean="0">
                <a:solidFill>
                  <a:srgbClr val="FFC000"/>
                </a:solidFill>
              </a:rPr>
              <a:t>                                  </a:t>
            </a:r>
          </a:p>
          <a:p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67744" y="19888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www.nemiga.info</a:t>
            </a:r>
            <a:r>
              <a:rPr lang="en-US" dirty="0" smtClean="0"/>
              <a:t>..</a:t>
            </a:r>
            <a:endParaRPr lang="ru-RU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xn</a:t>
            </a:r>
            <a:r>
              <a:rPr lang="en-US" dirty="0" smtClean="0"/>
              <a:t>--</a:t>
            </a:r>
            <a:r>
              <a:rPr lang="en-US" dirty="0" smtClean="0"/>
              <a:t>www-5cd3cf5ba4g.uer.varvar.ru</a:t>
            </a:r>
            <a:endParaRPr lang="ru-RU" dirty="0" smtClean="0"/>
          </a:p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27655" name="Picture 7" descr="D:\8 класс\картинки\sverchkov_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852936"/>
            <a:ext cx="2451386" cy="3771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548680"/>
            <a:ext cx="63184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План.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1.Личность Александра </a:t>
            </a:r>
            <a:r>
              <a:rPr lang="en-US" sz="2800" dirty="0" smtClean="0">
                <a:solidFill>
                  <a:srgbClr val="FFC000"/>
                </a:solidFill>
              </a:rPr>
              <a:t>II</a:t>
            </a:r>
            <a:r>
              <a:rPr lang="ru-RU" sz="2800" dirty="0" smtClean="0">
                <a:solidFill>
                  <a:srgbClr val="FFC000"/>
                </a:solidFill>
              </a:rPr>
              <a:t>.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2. Причины отмены крепостного права.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3.Проекты крестьянской реформы.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4.Основные положения крестьянской реформы.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5. Недостатки реформы.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6.Значение отмены крепостного права.</a:t>
            </a:r>
            <a:endParaRPr lang="ru-RU" sz="2800" dirty="0">
              <a:solidFill>
                <a:srgbClr val="FFC000"/>
              </a:solidFill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149080"/>
            <a:ext cx="3413621" cy="2362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жу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188640"/>
            <a:ext cx="2293464" cy="2492896"/>
          </a:xfrm>
          <a:prstGeom prst="rect">
            <a:avLst/>
          </a:prstGeom>
        </p:spPr>
      </p:pic>
      <p:pic>
        <p:nvPicPr>
          <p:cNvPr id="3" name="Picture 3" descr="C:\Users\anzor\Desktop\1231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2120259"/>
            <a:ext cx="3869659" cy="4737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николай 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0"/>
            <a:ext cx="2235128" cy="28803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260648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C000"/>
                </a:solidFill>
              </a:rPr>
              <a:t>1.</a:t>
            </a:r>
          </a:p>
          <a:p>
            <a:pPr algn="ctr"/>
            <a:r>
              <a:rPr lang="ru-RU" sz="2400" dirty="0" smtClean="0">
                <a:solidFill>
                  <a:srgbClr val="FFC000"/>
                </a:solidFill>
              </a:rPr>
              <a:t>Как, эти люди повлияли</a:t>
            </a:r>
          </a:p>
          <a:p>
            <a:pPr algn="ctr"/>
            <a:r>
              <a:rPr lang="ru-RU" sz="2400" dirty="0" smtClean="0">
                <a:solidFill>
                  <a:srgbClr val="FFC000"/>
                </a:solidFill>
              </a:rPr>
              <a:t> на формирование</a:t>
            </a:r>
          </a:p>
          <a:p>
            <a:pPr algn="ctr"/>
            <a:r>
              <a:rPr lang="ru-RU" sz="2400" dirty="0" smtClean="0">
                <a:solidFill>
                  <a:srgbClr val="FFC000"/>
                </a:solidFill>
              </a:rPr>
              <a:t> личности  Александра </a:t>
            </a:r>
            <a:r>
              <a:rPr lang="en-US" sz="2400" dirty="0" smtClean="0">
                <a:solidFill>
                  <a:srgbClr val="FFC000"/>
                </a:solidFill>
              </a:rPr>
              <a:t>II</a:t>
            </a:r>
            <a:r>
              <a:rPr lang="ru-RU" sz="2400" dirty="0">
                <a:solidFill>
                  <a:srgbClr val="FFC000"/>
                </a:solidFill>
              </a:rPr>
              <a:t>?</a:t>
            </a: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683568" y="5085184"/>
          <a:ext cx="838200" cy="1112838"/>
        </p:xfrm>
        <a:graphic>
          <a:graphicData uri="http://schemas.openxmlformats.org/presentationml/2006/ole">
            <p:oleObj spid="_x0000_s4098" name="Clip" r:id="rId6" imgW="1857600" imgH="3995640" progId="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7236296" y="4941168"/>
          <a:ext cx="838200" cy="1112838"/>
        </p:xfrm>
        <a:graphic>
          <a:graphicData uri="http://schemas.openxmlformats.org/presentationml/2006/ole">
            <p:oleObj spid="_x0000_s4099" name="Clip" r:id="rId7" imgW="1857600" imgH="39956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500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54006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C000"/>
                </a:solidFill>
              </a:rPr>
              <a:t>2.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Причины отмены крепостного права.</a:t>
            </a:r>
          </a:p>
          <a:p>
            <a:pPr marL="571500" indent="-571500">
              <a:buAutoNum type="romanUcPeriod"/>
            </a:pPr>
            <a:r>
              <a:rPr lang="ru-RU" sz="2400" dirty="0" smtClean="0">
                <a:solidFill>
                  <a:srgbClr val="FFC000"/>
                </a:solidFill>
              </a:rPr>
              <a:t>Кризис </a:t>
            </a:r>
            <a:r>
              <a:rPr lang="ru-RU" sz="2400" dirty="0" err="1" smtClean="0">
                <a:solidFill>
                  <a:srgbClr val="FFC000"/>
                </a:solidFill>
              </a:rPr>
              <a:t>феодально</a:t>
            </a:r>
            <a:r>
              <a:rPr lang="ru-RU" sz="2400" dirty="0" smtClean="0">
                <a:solidFill>
                  <a:srgbClr val="FFC000"/>
                </a:solidFill>
              </a:rPr>
              <a:t> – крепостнической системы </a:t>
            </a:r>
            <a:r>
              <a:rPr lang="ru-RU" sz="2400" dirty="0" err="1" smtClean="0">
                <a:solidFill>
                  <a:srgbClr val="FFC000"/>
                </a:solidFill>
              </a:rPr>
              <a:t>хозяствования</a:t>
            </a:r>
            <a:r>
              <a:rPr lang="ru-RU" sz="2400" dirty="0" smtClean="0">
                <a:solidFill>
                  <a:srgbClr val="FFC000"/>
                </a:solidFill>
              </a:rPr>
              <a:t>.</a:t>
            </a:r>
          </a:p>
          <a:p>
            <a:pPr marL="571500" indent="-571500"/>
            <a:r>
              <a:rPr lang="ru-RU" sz="2400" dirty="0" smtClean="0">
                <a:solidFill>
                  <a:srgbClr val="FFC000"/>
                </a:solidFill>
              </a:rPr>
              <a:t>      а) сокращение экспорта хлеба;</a:t>
            </a:r>
          </a:p>
          <a:p>
            <a:pPr marL="571500" indent="-571500"/>
            <a:r>
              <a:rPr lang="ru-RU" sz="2400" dirty="0" smtClean="0">
                <a:solidFill>
                  <a:srgbClr val="FFC000"/>
                </a:solidFill>
              </a:rPr>
              <a:t>      б) рост крестьянских повинностей;</a:t>
            </a:r>
          </a:p>
          <a:p>
            <a:pPr marL="571500" indent="-571500"/>
            <a:r>
              <a:rPr lang="ru-RU" sz="2400" dirty="0" smtClean="0">
                <a:solidFill>
                  <a:srgbClr val="FFC000"/>
                </a:solidFill>
              </a:rPr>
              <a:t>       в) 50 % дворян имели менее 20 душ крепостных.</a:t>
            </a:r>
          </a:p>
          <a:p>
            <a:pPr marL="571500" indent="-571500"/>
            <a:r>
              <a:rPr lang="en-US" sz="2400" dirty="0" smtClean="0">
                <a:solidFill>
                  <a:srgbClr val="FFC000"/>
                </a:solidFill>
              </a:rPr>
              <a:t>II</a:t>
            </a:r>
            <a:r>
              <a:rPr lang="ru-RU" sz="2400" dirty="0" smtClean="0">
                <a:solidFill>
                  <a:srgbClr val="FFC000"/>
                </a:solidFill>
              </a:rPr>
              <a:t>. Рост крестьянских выступлений, возможность новой «пугачевщины».</a:t>
            </a:r>
          </a:p>
          <a:p>
            <a:pPr marL="571500" indent="-571500"/>
            <a:r>
              <a:rPr lang="en-US" sz="2400" dirty="0" smtClean="0">
                <a:solidFill>
                  <a:srgbClr val="FFC000"/>
                </a:solidFill>
              </a:rPr>
              <a:t>III</a:t>
            </a:r>
            <a:r>
              <a:rPr lang="ru-RU" sz="2400" dirty="0" smtClean="0">
                <a:solidFill>
                  <a:srgbClr val="FFC000"/>
                </a:solidFill>
              </a:rPr>
              <a:t>. </a:t>
            </a:r>
            <a:r>
              <a:rPr lang="ru-RU" sz="2400" dirty="0" err="1" smtClean="0">
                <a:solidFill>
                  <a:srgbClr val="FFC000"/>
                </a:solidFill>
              </a:rPr>
              <a:t>Военно</a:t>
            </a:r>
            <a:r>
              <a:rPr lang="ru-RU" sz="2400" dirty="0" smtClean="0">
                <a:solidFill>
                  <a:srgbClr val="FFC000"/>
                </a:solidFill>
              </a:rPr>
              <a:t> – экономическая отсталость России, что показала Крымская война.</a:t>
            </a:r>
          </a:p>
          <a:p>
            <a:pPr marL="571500" indent="-571500"/>
            <a:r>
              <a:rPr lang="en-US" sz="2400" dirty="0" smtClean="0">
                <a:solidFill>
                  <a:srgbClr val="FFC000"/>
                </a:solidFill>
              </a:rPr>
              <a:t>IV</a:t>
            </a:r>
            <a:r>
              <a:rPr lang="ru-RU" sz="2400" dirty="0" smtClean="0">
                <a:solidFill>
                  <a:srgbClr val="FFC000"/>
                </a:solidFill>
              </a:rPr>
              <a:t>. Крепостное право, слишком похожее на рабство, было безнравственно. </a:t>
            </a:r>
            <a:r>
              <a:rPr lang="en-US" sz="2400" dirty="0" smtClean="0">
                <a:solidFill>
                  <a:srgbClr val="FFC000"/>
                </a:solidFill>
              </a:rPr>
              <a:t> </a:t>
            </a:r>
            <a:r>
              <a:rPr lang="ru-RU" sz="2400" dirty="0" smtClean="0">
                <a:solidFill>
                  <a:srgbClr val="FFC000"/>
                </a:solidFill>
              </a:rPr>
              <a:t>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6188" y="3429000"/>
            <a:ext cx="3667812" cy="3240360"/>
          </a:xfrm>
          <a:prstGeom prst="rect">
            <a:avLst/>
          </a:prstGeom>
          <a:noFill/>
          <a:ln w="57150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967287" y="0"/>
            <a:ext cx="4176713" cy="23488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 …Я думаю, что и вы одного мнения со мною, следовательно, гораздо лучше, чтобы это произошло свыше, нежели снизу»</a:t>
            </a: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Tx/>
              <a:buNone/>
              <a:tabLst/>
              <a:defRPr/>
            </a:pPr>
            <a:endParaRPr kumimoji="0" lang="ru-RU" sz="30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571736" y="2428868"/>
            <a:ext cx="3500462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Проекты крестьянской реформы.</a:t>
            </a:r>
            <a:endParaRPr lang="ru-RU" sz="2800" dirty="0">
              <a:solidFill>
                <a:srgbClr val="FF0000"/>
              </a:solidFill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rot="5400000" flipH="1" flipV="1">
            <a:off x="5707861" y="2150263"/>
            <a:ext cx="657236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215074" y="1571612"/>
            <a:ext cx="2571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C000"/>
                </a:solidFill>
              </a:rPr>
              <a:t>Дать землю крестьянам без выкупа.</a:t>
            </a:r>
            <a:endParaRPr lang="ru-RU" sz="2400" dirty="0">
              <a:solidFill>
                <a:srgbClr val="FFC000"/>
              </a:solidFill>
            </a:endParaRPr>
          </a:p>
        </p:txBody>
      </p:sp>
      <p:cxnSp>
        <p:nvCxnSpPr>
          <p:cNvPr id="5" name="Прямая со стрелкой 4"/>
          <p:cNvCxnSpPr>
            <a:stCxn id="2" idx="0"/>
          </p:cNvCxnSpPr>
          <p:nvPr/>
        </p:nvCxnSpPr>
        <p:spPr>
          <a:xfrm rot="5400000" flipH="1" flipV="1">
            <a:off x="3911198" y="1982381"/>
            <a:ext cx="857256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214678" y="642918"/>
            <a:ext cx="25003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C000"/>
                </a:solidFill>
              </a:rPr>
              <a:t>Освободить крестьян и дать им землю за выкуп.</a:t>
            </a:r>
            <a:endParaRPr lang="ru-RU" sz="2400" dirty="0">
              <a:solidFill>
                <a:srgbClr val="FFC0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>
            <a:off x="2000232" y="2285992"/>
            <a:ext cx="78581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8596" y="1857364"/>
            <a:ext cx="214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C000"/>
                </a:solidFill>
              </a:rPr>
              <a:t>Ничего не менять.</a:t>
            </a:r>
            <a:endParaRPr lang="ru-RU" sz="2400" dirty="0">
              <a:solidFill>
                <a:srgbClr val="FFC00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786446" y="4071942"/>
            <a:ext cx="78581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72198" y="4714884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C000"/>
                </a:solidFill>
              </a:rPr>
              <a:t>Дать землю ,но не освобождать.</a:t>
            </a:r>
            <a:endParaRPr lang="ru-RU" sz="2400" dirty="0">
              <a:solidFill>
                <a:srgbClr val="FFC000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000232" y="4000504"/>
            <a:ext cx="78581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5720" y="4714884"/>
            <a:ext cx="20002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C000"/>
                </a:solidFill>
              </a:rPr>
              <a:t>Сохранить помещичье землевладение.</a:t>
            </a:r>
            <a:endParaRPr lang="ru-RU" sz="2400" dirty="0">
              <a:solidFill>
                <a:srgbClr val="FFC000"/>
              </a:solidFill>
            </a:endParaRPr>
          </a:p>
        </p:txBody>
      </p:sp>
      <p:cxnSp>
        <p:nvCxnSpPr>
          <p:cNvPr id="13" name="Прямая со стрелкой 12"/>
          <p:cNvCxnSpPr>
            <a:stCxn id="2" idx="4"/>
          </p:cNvCxnSpPr>
          <p:nvPr/>
        </p:nvCxnSpPr>
        <p:spPr>
          <a:xfrm rot="16200000" flipH="1">
            <a:off x="4018355" y="4804181"/>
            <a:ext cx="642942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428992" y="5286388"/>
            <a:ext cx="235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C000"/>
                </a:solidFill>
              </a:rPr>
              <a:t>Отпустить без земли.</a:t>
            </a:r>
            <a:endParaRPr lang="ru-RU" sz="2400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332656"/>
            <a:ext cx="28803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Какой вариант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выбрал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Александр </a:t>
            </a:r>
            <a:r>
              <a:rPr lang="en-US" sz="2400" dirty="0" smtClean="0">
                <a:solidFill>
                  <a:srgbClr val="FF0000"/>
                </a:solidFill>
              </a:rPr>
              <a:t>II</a:t>
            </a:r>
            <a:r>
              <a:rPr lang="ru-RU" sz="2400" dirty="0" smtClean="0">
                <a:solidFill>
                  <a:srgbClr val="FF0000"/>
                </a:solidFill>
              </a:rPr>
              <a:t>?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 Почему?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6" name="Picture 10" descr="C:\Users\anzor\Desktop\в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0"/>
            <a:ext cx="1417225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339752" y="5301208"/>
          <a:ext cx="838200" cy="1112838"/>
        </p:xfrm>
        <a:graphic>
          <a:graphicData uri="http://schemas.openxmlformats.org/presentationml/2006/ole">
            <p:oleObj spid="_x0000_s3074" name="Clip" r:id="rId4" imgW="1857600" imgH="39956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nzor\Desktop\Безимени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332656"/>
            <a:ext cx="440055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76056" y="980728"/>
            <a:ext cx="367240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Calibri" pitchFamily="34" charset="0"/>
              </a:rPr>
              <a:t>Придерживаясь в 1857-58 годах «остзейского варианта» безземельного освобождения крестьян, он в конце 1858 года согласился на выкуп крестьянами надельной земли в собственность, то есть на программу реформы, разработанную либералами, совместно с единомышленниками из среды общественных деятелей (Н. А. </a:t>
            </a:r>
            <a:r>
              <a:rPr lang="ru-RU" sz="2000" dirty="0" err="1" smtClean="0">
                <a:solidFill>
                  <a:srgbClr val="FF0000"/>
                </a:solidFill>
                <a:latin typeface="Calibri" pitchFamily="34" charset="0"/>
              </a:rPr>
              <a:t>Милютин</a:t>
            </a:r>
            <a:r>
              <a:rPr lang="ru-RU" sz="2000" dirty="0" smtClean="0">
                <a:solidFill>
                  <a:srgbClr val="FF0000"/>
                </a:solidFill>
                <a:latin typeface="Calibri" pitchFamily="34" charset="0"/>
              </a:rPr>
              <a:t>, Я. И. Ростовцев, Ю. Ф. Самарин, В. А. Черкасский; Вел. кн. Елена Павловна и др.).</a:t>
            </a:r>
            <a:endParaRPr lang="ru-RU" sz="2000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836712"/>
            <a:ext cx="3888431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5469"/>
            <a:ext cx="4338648" cy="652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 descr="C:\Users\anzor\Desktop\Безимени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3450" y="332656"/>
            <a:ext cx="440055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788024" y="1196752"/>
            <a:ext cx="37338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FFC000"/>
                </a:solidFill>
                <a:latin typeface="Calibri" pitchFamily="34" charset="0"/>
              </a:rPr>
              <a:t>        </a:t>
            </a:r>
            <a:r>
              <a:rPr lang="ru-RU" sz="2400" dirty="0" smtClean="0">
                <a:solidFill>
                  <a:srgbClr val="FFC000"/>
                </a:solidFill>
                <a:latin typeface="Calibri" pitchFamily="34" charset="0"/>
              </a:rPr>
              <a:t>Запись в тетради:</a:t>
            </a:r>
            <a:r>
              <a:rPr lang="ru-RU" sz="1600" dirty="0">
                <a:latin typeface="Calibri" pitchFamily="34" charset="0"/>
              </a:rPr>
              <a:t>	</a:t>
            </a:r>
            <a:r>
              <a:rPr lang="ru-RU" sz="4800" dirty="0" smtClean="0">
                <a:solidFill>
                  <a:srgbClr val="FF0000"/>
                </a:solidFill>
                <a:latin typeface="Calibri" pitchFamily="34" charset="0"/>
              </a:rPr>
              <a:t>19 февраля подписан Манифест об освобождении крестьян.</a:t>
            </a:r>
            <a:endParaRPr lang="ru-RU" sz="4800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2493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Основные положения крестьянской реформы. 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а) Крестьяне получали личную свободу.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б) Землю крестьяне должны были выкупать у помещика, 20% внести сразу, 80% выплачивать государству в течение 49 лет под 6% (выкупные платежи).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в) Крестьянин в течение 9 лет до 1870 года не мог отказаться от своего земельного надела и покинуть общину (</a:t>
            </a:r>
            <a:r>
              <a:rPr lang="ru-RU" sz="2400" dirty="0" err="1" smtClean="0">
                <a:solidFill>
                  <a:srgbClr val="FFC000"/>
                </a:solidFill>
              </a:rPr>
              <a:t>временнообязанные</a:t>
            </a:r>
            <a:r>
              <a:rPr lang="ru-RU" sz="2400" dirty="0" smtClean="0">
                <a:solidFill>
                  <a:srgbClr val="FFC000"/>
                </a:solidFill>
              </a:rPr>
              <a:t> крестьяне).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г) Крестьяне, в пользовании которых было больше земли, должны были вернуть излишки помещику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(отрезки).</a:t>
            </a:r>
          </a:p>
          <a:p>
            <a:r>
              <a:rPr lang="ru-RU" sz="2400" dirty="0" err="1" smtClean="0">
                <a:solidFill>
                  <a:srgbClr val="FFC000"/>
                </a:solidFill>
              </a:rPr>
              <a:t>д</a:t>
            </a:r>
            <a:r>
              <a:rPr lang="ru-RU" sz="2400" dirty="0" smtClean="0">
                <a:solidFill>
                  <a:srgbClr val="FFC000"/>
                </a:solidFill>
              </a:rPr>
              <a:t>) земля выкупалась крестьянской общиной, выход из общины с землей был запрещен. </a:t>
            </a:r>
          </a:p>
        </p:txBody>
      </p:sp>
      <p:pic>
        <p:nvPicPr>
          <p:cNvPr id="3" name="Picture 3" descr="C:\Users\anzor\Desktop\123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4653136"/>
            <a:ext cx="1475656" cy="2031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500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188640"/>
            <a:ext cx="646246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Основные положения.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Крестьяне освобождались с землей, размер которой в зависимости от региона (черноземные, нечерноземные, степные районы) колебался от 3 до  12 десятин.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Размер выкупа устанавливался в зависимости от величины оброка.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10 рублей в год .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                                               10р. -  6</a:t>
            </a:r>
            <a:r>
              <a:rPr lang="en-US" sz="2400" dirty="0" smtClean="0">
                <a:solidFill>
                  <a:srgbClr val="FFC000"/>
                </a:solidFill>
              </a:rPr>
              <a:t>%</a:t>
            </a:r>
          </a:p>
          <a:p>
            <a:r>
              <a:rPr lang="en-US" sz="2400" dirty="0" smtClean="0">
                <a:solidFill>
                  <a:srgbClr val="FFC000"/>
                </a:solidFill>
              </a:rPr>
              <a:t>                          </a:t>
            </a:r>
            <a:r>
              <a:rPr lang="ru-RU" sz="2400" dirty="0" smtClean="0">
                <a:solidFill>
                  <a:srgbClr val="FFC000"/>
                </a:solidFill>
              </a:rPr>
              <a:t>                     </a:t>
            </a:r>
            <a:r>
              <a:rPr lang="en-US" sz="2400" dirty="0" smtClean="0">
                <a:solidFill>
                  <a:srgbClr val="FFC000"/>
                </a:solidFill>
              </a:rPr>
              <a:t>x</a:t>
            </a:r>
            <a:r>
              <a:rPr lang="ru-RU" sz="2400" dirty="0" smtClean="0">
                <a:solidFill>
                  <a:srgbClr val="FFC000"/>
                </a:solidFill>
              </a:rPr>
              <a:t>р.  -  100%           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                                  </a:t>
            </a:r>
            <a:r>
              <a:rPr lang="en-US" sz="2400" dirty="0" smtClean="0">
                <a:solidFill>
                  <a:srgbClr val="FFC000"/>
                </a:solidFill>
              </a:rPr>
              <a:t>x= 10 x 100 </a:t>
            </a:r>
            <a:r>
              <a:rPr lang="ru-RU" sz="2400" dirty="0" smtClean="0">
                <a:solidFill>
                  <a:srgbClr val="FFC000"/>
                </a:solidFill>
              </a:rPr>
              <a:t>: 6 = 166р. 66коп. </a:t>
            </a:r>
          </a:p>
          <a:p>
            <a:endParaRPr lang="ru-RU" sz="2400" dirty="0" smtClean="0">
              <a:solidFill>
                <a:srgbClr val="FFC000"/>
              </a:solidFill>
            </a:endParaRPr>
          </a:p>
          <a:p>
            <a:r>
              <a:rPr lang="ru-RU" sz="2400" dirty="0" smtClean="0">
                <a:solidFill>
                  <a:srgbClr val="FFC000"/>
                </a:solidFill>
              </a:rPr>
              <a:t>Изба стоила 30 – 40 рублей, лошадь 15 – 20 рублей.</a:t>
            </a:r>
          </a:p>
          <a:p>
            <a:r>
              <a:rPr lang="en-US" dirty="0" smtClean="0"/>
              <a:t> </a:t>
            </a:r>
            <a:endParaRPr lang="ru-RU" dirty="0" smtClean="0"/>
          </a:p>
        </p:txBody>
      </p:sp>
      <p:pic>
        <p:nvPicPr>
          <p:cNvPr id="3" name="Picture 3" descr="C:\Users\anzor\Desktop\123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4944"/>
            <a:ext cx="2434952" cy="3377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5000" fill="hold"/>
                                        <p:tgtEl>
                                          <p:spTgt spid="3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55</TotalTime>
  <Words>674</Words>
  <Application>Microsoft Office PowerPoint</Application>
  <PresentationFormat>Экран (4:3)</PresentationFormat>
  <Paragraphs>93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Метро</vt:lpstr>
      <vt:lpstr>Clip</vt:lpstr>
      <vt:lpstr>«Отмена крепостного права» 8 класс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«Отмена крепостного права» 8 класс</dc:title>
  <dc:creator>Рустам Галиахметович</dc:creator>
  <cp:lastModifiedBy>днс</cp:lastModifiedBy>
  <cp:revision>9</cp:revision>
  <dcterms:created xsi:type="dcterms:W3CDTF">2012-12-19T05:50:18Z</dcterms:created>
  <dcterms:modified xsi:type="dcterms:W3CDTF">2012-12-19T10:25:00Z</dcterms:modified>
</cp:coreProperties>
</file>