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064C0-0ADF-44AD-9B93-71ABE215644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33CE1-30F1-4340-86CC-7D655F4E64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ommons.wikimedia.org/wiki/Category:Grigoriy_Myasoyedov?uselang=ru" TargetMode="External"/><Relationship Id="rId5" Type="http://schemas.openxmlformats.org/officeDocument/2006/relationships/hyperlink" Target="http://ru.wikipedia.org/wiki/" TargetMode="External"/><Relationship Id="rId4" Type="http://schemas.openxmlformats.org/officeDocument/2006/relationships/hyperlink" Target="http://www.nemiga.inf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4412"/>
            <a:ext cx="9149892" cy="6853587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1F67-1057-492F-A0DF-EC0727F29F03}" type="datetime1">
              <a:rPr lang="ru-RU" smtClean="0"/>
              <a:t>23.12.2012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5656" y="836712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  <a:latin typeface="Segoe Script" pitchFamily="34" charset="0"/>
              </a:rPr>
              <a:t>Тема: «Либеральные реформы 60 – 70 –</a:t>
            </a:r>
            <a:r>
              <a:rPr lang="ru-RU" sz="4000" i="1" dirty="0" err="1" smtClean="0">
                <a:solidFill>
                  <a:schemeClr val="bg1"/>
                </a:solidFill>
                <a:latin typeface="Segoe Script" pitchFamily="34" charset="0"/>
              </a:rPr>
              <a:t>х</a:t>
            </a:r>
            <a:r>
              <a:rPr lang="ru-RU" sz="4000" i="1" dirty="0" smtClean="0">
                <a:solidFill>
                  <a:schemeClr val="bg1"/>
                </a:solidFill>
                <a:latin typeface="Segoe Script" pitchFamily="34" charset="0"/>
              </a:rPr>
              <a:t> годов»</a:t>
            </a:r>
            <a:endParaRPr lang="ru-RU" sz="4000" i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386104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Выполнил: учитель МОУ </a:t>
            </a:r>
            <a:r>
              <a:rPr lang="ru-RU" sz="2400" dirty="0" err="1" smtClean="0">
                <a:solidFill>
                  <a:schemeClr val="bg1"/>
                </a:solidFill>
                <a:latin typeface="Segoe Print" pitchFamily="2" charset="0"/>
              </a:rPr>
              <a:t>Акбашевской</a:t>
            </a:r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 СОШ</a:t>
            </a:r>
          </a:p>
          <a:p>
            <a:r>
              <a:rPr lang="ru-RU" sz="2400" dirty="0" err="1" smtClean="0">
                <a:solidFill>
                  <a:schemeClr val="bg1"/>
                </a:solidFill>
                <a:latin typeface="Segoe Print" pitchFamily="2" charset="0"/>
              </a:rPr>
              <a:t>Аргаяшского</a:t>
            </a:r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 района</a:t>
            </a:r>
          </a:p>
          <a:p>
            <a:r>
              <a:rPr lang="ru-RU" sz="2400" dirty="0" err="1" smtClean="0">
                <a:solidFill>
                  <a:schemeClr val="bg1"/>
                </a:solidFill>
                <a:latin typeface="Segoe Print" pitchFamily="2" charset="0"/>
              </a:rPr>
              <a:t>Бикмухаметов</a:t>
            </a:r>
            <a:endParaRPr lang="ru-RU" sz="2400" dirty="0" smtClean="0">
              <a:solidFill>
                <a:schemeClr val="bg1"/>
              </a:solidFill>
              <a:latin typeface="Segoe Print" pitchFamily="2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Рустам </a:t>
            </a:r>
            <a:r>
              <a:rPr lang="ru-RU" sz="2400" dirty="0" err="1" smtClean="0">
                <a:solidFill>
                  <a:schemeClr val="bg1"/>
                </a:solidFill>
                <a:latin typeface="Segoe Print" pitchFamily="2" charset="0"/>
              </a:rPr>
              <a:t>Галиахметович</a:t>
            </a:r>
            <a:endParaRPr lang="ru-RU" sz="24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7" descr="Рисунок7"/>
          <p:cNvPicPr>
            <a:picLocks noChangeAspect="1" noChangeArrowheads="1"/>
          </p:cNvPicPr>
          <p:nvPr/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 bwMode="auto">
          <a:xfrm>
            <a:off x="323528" y="332656"/>
            <a:ext cx="1938432" cy="39604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60034" y="4581128"/>
            <a:ext cx="1864357" cy="40011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 err="1"/>
              <a:t>Мировой</a:t>
            </a:r>
            <a:r>
              <a:rPr lang="en-US" sz="2000" dirty="0"/>
              <a:t> </a:t>
            </a:r>
            <a:r>
              <a:rPr lang="en-US" sz="2000" dirty="0" err="1"/>
              <a:t>судья</a:t>
            </a:r>
            <a:endParaRPr lang="en-US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620688"/>
            <a:ext cx="480628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 ноябре 1864 г. были приняты новые судебные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уставы. Суд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стал равным для всех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сословий,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гласным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 Провозглашались независимость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судей, состязательность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 выборность ряда судебных органов.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Суды делились на мировые(мелкие уголовные и гражданские дела) и общие(крупные 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</a:rPr>
              <a:t>преступле-ния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).Мировые судьи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выбирались(образовательный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 имущественный цензы) и решали дела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единолично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714356"/>
            <a:ext cx="357186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Задание: Определите, что значит </a:t>
            </a:r>
            <a:endParaRPr lang="ru-RU" sz="2400" b="1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785926"/>
            <a:ext cx="285752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независимость</a:t>
            </a:r>
            <a:endParaRPr lang="ru-RU" sz="2800" b="1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500430" y="1785926"/>
            <a:ext cx="128588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714356"/>
            <a:ext cx="38576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Судебная власть была отделена от административной и законодательной и поставлена совершенно независимо от той и другой.</a:t>
            </a:r>
            <a:endParaRPr lang="ru-RU" sz="1600" b="1" i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143504" y="1928802"/>
            <a:ext cx="3357586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929190" y="2071678"/>
            <a:ext cx="4000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уголовных делах власть судебная отделена от обвинительной (прокурорского надзора), чем устранялось влияние последней на решение судей.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3786190"/>
            <a:ext cx="285752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гласность</a:t>
            </a:r>
            <a:endParaRPr lang="ru-RU" sz="2800" b="1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500430" y="3857628"/>
            <a:ext cx="128588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214942" y="3500438"/>
            <a:ext cx="3357586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929190" y="3643314"/>
            <a:ext cx="42148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 (судоговорение) происходил гласно, при открытых дверях, доступно для всякого желающего следить за ходом дела.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429256" y="4572008"/>
            <a:ext cx="3357586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5357826"/>
            <a:ext cx="328611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состязательность</a:t>
            </a:r>
            <a:endParaRPr lang="ru-RU" sz="2800" b="1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4857760"/>
            <a:ext cx="41433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Были учреждены: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прокурорский надзор (обвинительная власть)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институт присяжных поверенных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адвокатура, которой не существовало в старых судах.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3286116" y="5429264"/>
            <a:ext cx="1285884" cy="42862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" name="Picture 4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0"/>
            <a:ext cx="1309365" cy="1681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9" grpId="0"/>
      <p:bldP spid="10" grpId="0"/>
      <p:bldP spid="11" grpId="0" animBg="1"/>
      <p:bldP spid="13" grpId="0"/>
      <p:bldP spid="15" grpId="0"/>
      <p:bldP spid="1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764704"/>
          <a:ext cx="763284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2911"/>
                <a:gridCol w="3426147"/>
                <a:gridCol w="258379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Реформы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Содержание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Значение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Земская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Городская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Судебная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Самостоятельно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Самостоятельно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Военная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12976"/>
            <a:ext cx="1584176" cy="1256340"/>
          </a:xfrm>
          <a:prstGeom prst="rect">
            <a:avLst/>
          </a:prstGeom>
          <a:noFill/>
        </p:spPr>
      </p:pic>
      <p:pic>
        <p:nvPicPr>
          <p:cNvPr id="6" name="Picture 6" descr="Рисунок5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755576" y="3356992"/>
            <a:ext cx="4895850" cy="28829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535072" y="5877272"/>
            <a:ext cx="1859548" cy="40011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 err="1"/>
              <a:t>Суд</a:t>
            </a:r>
            <a:r>
              <a:rPr lang="en-US" sz="2000" dirty="0"/>
              <a:t> </a:t>
            </a:r>
            <a:r>
              <a:rPr lang="en-US" sz="2000" dirty="0" err="1"/>
              <a:t>присяжных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6012" y="4869160"/>
            <a:ext cx="2632452" cy="830997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i="1" dirty="0" err="1"/>
              <a:t>Военный</a:t>
            </a:r>
            <a:r>
              <a:rPr lang="en-US" sz="2400" i="1" dirty="0"/>
              <a:t> </a:t>
            </a:r>
            <a:r>
              <a:rPr lang="en-US" sz="2400" i="1" dirty="0" err="1"/>
              <a:t>министр</a:t>
            </a:r>
            <a:endParaRPr lang="en-US" sz="2400" i="1" dirty="0"/>
          </a:p>
          <a:p>
            <a:pPr algn="ctr"/>
            <a:r>
              <a:rPr lang="en-US" sz="2400" i="1" dirty="0" err="1"/>
              <a:t>Д.А.Милютин</a:t>
            </a:r>
            <a:endParaRPr lang="en-US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476672"/>
            <a:ext cx="475252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 1874 г.была проведена военная реформа по инициативе Д.А.Милю тина.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Рекрутский набор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заменялся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всеобщей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воинской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повинностью с 20-летнего возраста.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Служба продолжалась в армии 6 лет на флоте 7,затем запас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: в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армии-9 лет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, во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флоте-3 года. Для лиц получивших образование срок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службы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сокращался.(выс-шее-6 мес.,начальное-4 года). 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220px-Milutin_Dmitry_Alexeevi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4664"/>
            <a:ext cx="2430688" cy="378966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1920" y="404664"/>
            <a:ext cx="50405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 армии отменялись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телесные наказания, улучшался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быт и обучение солдат.</a:t>
            </a:r>
          </a:p>
          <a:p>
            <a:pPr>
              <a:buFontTx/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 к.60-н.70-х годов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произошло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перевооружение армии на вооружение поступили нарезные орудия и винтовки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Бердана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Были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введены новые уставы.</a:t>
            </a:r>
          </a:p>
          <a:p>
            <a:pPr>
              <a:buFontTx/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Подготовка кадров </a:t>
            </a:r>
            <a:endParaRPr lang="ru-RU" sz="28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осуществлялась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юнкерских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и военных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училищах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и академиях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436" r="7593"/>
          <a:stretch>
            <a:fillRect/>
          </a:stretch>
        </p:blipFill>
        <p:spPr bwMode="auto">
          <a:xfrm>
            <a:off x="323528" y="692696"/>
            <a:ext cx="2560450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764704"/>
          <a:ext cx="763284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2911"/>
                <a:gridCol w="3426147"/>
                <a:gridCol w="258379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Реформы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Содержание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Значение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Земская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Городская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Судебная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Военная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Самостоятельно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Самостоятельно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12976"/>
            <a:ext cx="1584176" cy="125634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t="2108"/>
          <a:stretch>
            <a:fillRect/>
          </a:stretch>
        </p:blipFill>
        <p:spPr bwMode="auto">
          <a:xfrm>
            <a:off x="1115616" y="3501008"/>
            <a:ext cx="370142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783" y="0"/>
            <a:ext cx="9155783" cy="6858000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39552" y="620688"/>
            <a:ext cx="4104456" cy="3456384"/>
          </a:xfrm>
          <a:prstGeom prst="wedgeRoundRectCallout">
            <a:avLst>
              <a:gd name="adj1" fmla="val 98698"/>
              <a:gd name="adj2" fmla="val 314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Вывод: </a:t>
            </a:r>
            <a:r>
              <a:rPr lang="ru-RU" sz="2400" b="1" i="1" dirty="0" smtClean="0">
                <a:solidFill>
                  <a:schemeClr val="bg1"/>
                </a:solidFill>
              </a:rPr>
              <a:t>Выделите </a:t>
            </a:r>
            <a:r>
              <a:rPr lang="ru-RU" sz="2400" b="1" i="1" dirty="0" smtClean="0">
                <a:solidFill>
                  <a:schemeClr val="bg1"/>
                </a:solidFill>
              </a:rPr>
              <a:t>положительные и отрицательные стороны проведенных реформ</a:t>
            </a:r>
            <a:r>
              <a:rPr lang="ru-RU" sz="2400" b="1" i="1" dirty="0" smtClean="0">
                <a:solidFill>
                  <a:schemeClr val="bg1"/>
                </a:solidFill>
              </a:rPr>
              <a:t>?</a:t>
            </a:r>
            <a:endParaRPr lang="ru-RU" sz="2400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Сдаем тетради.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Домашнее задание: параграф 21-22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IMG_43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73016"/>
            <a:ext cx="3923928" cy="2617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783" y="0"/>
            <a:ext cx="9155783" cy="6858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068960"/>
            <a:ext cx="2376264" cy="31450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419872" y="1340768"/>
            <a:ext cx="3407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Интернет ресурс:</a:t>
            </a:r>
            <a:r>
              <a:rPr lang="en-US" dirty="0" smtClean="0"/>
              <a:t> afisha.altune.ru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18448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pedsovet.su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234888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www.nemiga.info</a:t>
            </a:r>
            <a:r>
              <a:rPr lang="en-US" dirty="0" smtClean="0"/>
              <a:t>..</a:t>
            </a: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491880" y="278092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:        </a:t>
            </a:r>
            <a:r>
              <a:rPr lang="en-US" dirty="0" smtClean="0">
                <a:solidFill>
                  <a:srgbClr val="FFC000"/>
                </a:solidFill>
                <a:hlinkClick r:id="rId5"/>
              </a:rPr>
              <a:t>http://ru.wikipedia.org/wiki/</a:t>
            </a:r>
            <a:endParaRPr lang="ru-RU" dirty="0" smtClean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3789040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http://commons.wikimedia.org/wiki/Category:Grigoriy_Myasoyedov?uselang=ru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4412"/>
            <a:ext cx="9149892" cy="68535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764704"/>
            <a:ext cx="54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Segoe Script" pitchFamily="34" charset="0"/>
              </a:rPr>
              <a:t>План урока: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Segoe Script" pitchFamily="34" charset="0"/>
              </a:rPr>
              <a:t>Земская реформа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Segoe Script" pitchFamily="34" charset="0"/>
              </a:rPr>
              <a:t>Городская реформа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Segoe Script" pitchFamily="34" charset="0"/>
              </a:rPr>
              <a:t>Судебная реформа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Segoe Script" pitchFamily="34" charset="0"/>
              </a:rPr>
              <a:t>Военная реформа</a:t>
            </a:r>
            <a:endParaRPr lang="ru-RU" sz="32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280px-Alexandre_2_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3" y="2780928"/>
            <a:ext cx="2462653" cy="36500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47667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Задание на урок: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Выделите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положительные и отрицательные стороны проведенных реформ?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4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97151"/>
            <a:ext cx="1309365" cy="1681593"/>
          </a:xfrm>
          <a:prstGeom prst="rect">
            <a:avLst/>
          </a:prstGeom>
          <a:noFill/>
        </p:spPr>
      </p:pic>
      <p:pic>
        <p:nvPicPr>
          <p:cNvPr id="5" name="Рисунок 4" descr="280px-Alexandre_2_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8139" y="548680"/>
            <a:ext cx="2332018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941168"/>
            <a:ext cx="1584176" cy="12563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79912" y="764704"/>
            <a:ext cx="4680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Реформа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– преобразование, изменение, переустройство какой-либо стороны общественной жизни ( порядков, институтов, учреждений), не уничтожающее основ существующей социальной структуры.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20688"/>
            <a:ext cx="2376264" cy="31450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764704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312368"/>
                <a:gridCol w="14874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Земская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Судебная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Военная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79912" y="342900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заполняется в ходе урока по мере объяснения и работы с учебником.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2376264" cy="31450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6" descr="Рисунок1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 bwMode="auto">
          <a:xfrm>
            <a:off x="4355976" y="332657"/>
            <a:ext cx="4212159" cy="239767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59832" y="260648"/>
            <a:ext cx="2160240" cy="648072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err="1"/>
              <a:t>Г.Мясоедов</a:t>
            </a:r>
            <a:endParaRPr lang="en-US" dirty="0"/>
          </a:p>
          <a:p>
            <a:r>
              <a:rPr lang="en-US" dirty="0" err="1"/>
              <a:t>Земство</a:t>
            </a:r>
            <a:r>
              <a:rPr lang="en-US" dirty="0"/>
              <a:t> </a:t>
            </a:r>
            <a:r>
              <a:rPr lang="en-US" dirty="0" err="1"/>
              <a:t>обедает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780928"/>
            <a:ext cx="57606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.1864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г.было введено «Положение о земских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учреждениях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».В уездах и губерниях создавались органы местного самоуправления-земства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 Депутатов избирали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по 3 куриям – землевладельцы, городские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избиратели, сельские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общества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 В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1 и 2 куриях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выборы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проводились на основе имущественного ценза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, а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 3 они были многоступенчатыми.  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280px-Alexandre_2_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8139" y="548680"/>
            <a:ext cx="2332018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518221"/>
          <a:ext cx="7848872" cy="4972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844"/>
                <a:gridCol w="3910474"/>
                <a:gridCol w="2269554"/>
              </a:tblGrid>
              <a:tr h="328096"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Содержание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</a:tr>
              <a:tr h="347871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Земская</a:t>
                      </a:r>
                      <a:endParaRPr lang="ru-RU" sz="2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1864г.Распорядительными органами были- земские собрания, </a:t>
                      </a:r>
                      <a:r>
                        <a:rPr lang="ru-RU" sz="20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исполнительными-земские</a:t>
                      </a: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управы. </a:t>
                      </a:r>
                      <a:r>
                        <a:rPr lang="ru-RU" sz="20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Председа-телем</a:t>
                      </a: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земства был предводитель дворянства. Земства ведали строительством дорог, содержанием больниц, школ и т.д.</a:t>
                      </a:r>
                      <a:endParaRPr lang="ru-RU" sz="2000" i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Хотя Земства формировались по сословному признаку, они улучшили положение народных масс и стали центрами либеральной оппозиции.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28096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096">
                <a:tc>
                  <a:txBody>
                    <a:bodyPr/>
                    <a:lstStyle/>
                    <a:p>
                      <a:r>
                        <a:rPr lang="ru-RU" dirty="0" smtClean="0"/>
                        <a:t>Судебная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096">
                <a:tc>
                  <a:txBody>
                    <a:bodyPr/>
                    <a:lstStyle/>
                    <a:p>
                      <a:r>
                        <a:rPr lang="ru-RU" dirty="0" smtClean="0"/>
                        <a:t>Военная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9592" y="62068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Учебник: А.А.Данилова, Л.Г. Косулина «История </a:t>
            </a:r>
            <a:r>
              <a:rPr lang="ru-RU" dirty="0" err="1" smtClean="0"/>
              <a:t>Росии</a:t>
            </a:r>
            <a:r>
              <a:rPr lang="ru-RU" dirty="0" smtClean="0"/>
              <a:t>», 8 класс, М. :Просвещение, 2003. Параграф 21-22,стр. 130-131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7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54868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1870 г. была проведена городская реформа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соз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-давшая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всесословные городские думы 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управы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Избирателями были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лица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достигшие 25 лет и платившие городские налоги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 Они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зависимости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 доходов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делились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 3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курии, избиравшие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городскую думу равное число гласных.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Новые органы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занимались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решение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хозяйственных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вопросов.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280px-Alexandre_2_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139" y="548680"/>
            <a:ext cx="2332018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764704"/>
          <a:ext cx="7848872" cy="523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843"/>
                <a:gridCol w="4264821"/>
                <a:gridCol w="19152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Земская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Городская</a:t>
                      </a:r>
                    </a:p>
                    <a:p>
                      <a:r>
                        <a:rPr lang="ru-RU" dirty="0" smtClean="0"/>
                        <a:t>1870г.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Новые органы занимались решение хозяйственных вопросов.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Они отвечали за благоустройство </a:t>
                      </a:r>
                      <a:r>
                        <a:rPr lang="ru-RU" sz="20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города,развитие</a:t>
                      </a: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торговли </a:t>
                      </a:r>
                      <a:r>
                        <a:rPr lang="ru-RU" sz="20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промышленности,здравоохранения,образования,содержание</a:t>
                      </a: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20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полиции,тюрем</a:t>
                      </a: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и т.д.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Руководил всей работой городской </a:t>
                      </a:r>
                      <a:r>
                        <a:rPr lang="ru-RU" sz="2000" b="1" i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голова.Губернатор</a:t>
                      </a:r>
                      <a:r>
                        <a:rPr lang="ru-RU" sz="20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и Министерство внутренних дел могли наложить запрет на любое решение Думы.</a:t>
                      </a:r>
                      <a:endParaRPr lang="ru-RU" sz="2000" i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Судебная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Военная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620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Рустам Галиахметович</dc:creator>
  <cp:lastModifiedBy>днс</cp:lastModifiedBy>
  <cp:revision>12</cp:revision>
  <dcterms:created xsi:type="dcterms:W3CDTF">2012-12-23T15:46:20Z</dcterms:created>
  <dcterms:modified xsi:type="dcterms:W3CDTF">2012-12-23T17:43:44Z</dcterms:modified>
</cp:coreProperties>
</file>