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79" d="100"/>
          <a:sy n="79" d="100"/>
        </p:scale>
        <p:origin x="-8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5E09EB4-D9FB-4EF0-8DC8-5EA25122A04A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BA7CAB-7398-4374-B93E-59CFF40FB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53B3F1-342A-46D1-9099-01F70F1D2E5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3F358B-0B60-4BB2-98B0-189B9242982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6CD1CB-FA9D-4559-99ED-8A1538A6AE6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EE1B83-4C29-4720-A6BA-219A875918A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9526A3-2C57-43A0-A55A-52305FF9AB4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348DDA-5A8B-471C-A9A4-5FB67296943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EBFE4B-0884-47F5-AD84-B141E971D31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FC8E06-D25B-45FE-BAA6-90FD1EC6855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9A1292-BE97-4D1B-91B8-A40DEC1BA07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128805-F0B7-487B-A111-89F91FADBEA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5B2C72-09BF-4443-96DA-E2BE8946037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14A13C-0BAF-4AEB-8D6F-8290F03622D7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2436FAB-8000-498C-8903-787CB4911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D7E4F46-F38C-4A8F-93F3-B67B57269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4551C8E-6E18-4BDB-86FA-C93365D38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B483-8478-422F-B4FA-7105CE831888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3AAF7-0CF0-44A2-8B6F-5F568D28E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91A8-6BA9-4A03-8EBA-1470BE8B5895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A4851-30AD-436D-BB39-7782AB686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72C8F-9F39-4763-9001-529255D67623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883C-562C-43E7-BBB7-CC9BFD8D7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70AA-CEE6-45AA-AFA2-648283893284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AD81-2D1F-4C57-8DFB-9AE18D3BB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144BF-A3D9-4BF6-A292-9BD3E1A81CE9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980D-0442-4679-8D55-80CFF967B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56A1C-EE8D-485F-AF39-C936F6DE25E0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DD8F9-703F-4FF4-898A-88161C5FE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B4268-C1A9-48F9-BDB0-8C6CF32C816D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442D9-65B8-42C9-A8AC-0C60DCBE4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0A03C-88C0-4D3F-A7F9-E505E84E6D32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CA2AB-5CC7-4472-919B-2D21910C0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3D5A07D-CED1-49EF-84BC-FFA24E7D1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BA72-D80E-46D4-A8E3-3935DAC15247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98CBD-C462-43FE-A75C-D1E29F3E7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3BE66-07C4-4D05-8A97-547D03B5C57E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80DAD-37D3-4E43-A235-5621929ED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152CE-FACE-4DBA-8508-023797CAE0D4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0F3E6-E394-4670-82E6-087999D5A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9DCEFA-77F0-40DC-93D5-4A5693152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8155F2D-9441-4FDF-BC62-6925338E7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3CBD10-6AF8-4C81-A594-A5E3DABE5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921741-56A8-4D6F-865D-07E60F403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B1A442D-6108-4E15-A582-460C62546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274B20-D05C-44AE-AE31-D8FD0E407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8452AB-AF8A-44EE-921F-749EF83B4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05CBF67-2C99-476A-9F26-485FE01E8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C7C705A-C9FB-4C1F-A136-27BA6FF38C42}" type="datetimeFigureOut">
              <a:rPr lang="ru-RU"/>
              <a:pPr>
                <a:defRPr/>
              </a:pPr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9976116-0AFE-4E41-A777-411E3BBC4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ransition spd="med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0" y="1122363"/>
            <a:ext cx="8723313" cy="38941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524625"/>
            <a:ext cx="9144000" cy="333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200" b="1">
                <a:solidFill>
                  <a:srgbClr val="FF0000"/>
                </a:solidFill>
              </a:rPr>
              <a:t>Чупров Л.А. МКОУ СОШ №3 с. Камень-Рыболов Ханкайского района Приморского края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4095750"/>
            <a:ext cx="32400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663" y="188913"/>
            <a:ext cx="249713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79900" y="4243388"/>
            <a:ext cx="3724275" cy="2627312"/>
          </a:xfrm>
          <a:prstGeom prst="rect">
            <a:avLst/>
          </a:prstGeom>
          <a:noFill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0763" y="133350"/>
            <a:ext cx="2492375" cy="1695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Прямоугольник 1"/>
          <p:cNvGrpSpPr>
            <a:grpSpLocks/>
          </p:cNvGrpSpPr>
          <p:nvPr/>
        </p:nvGrpSpPr>
        <p:grpSpPr bwMode="auto">
          <a:xfrm>
            <a:off x="158750" y="1951038"/>
            <a:ext cx="4608513" cy="2114550"/>
            <a:chOff x="100" y="1229"/>
            <a:chExt cx="2903" cy="1332"/>
          </a:xfrm>
        </p:grpSpPr>
        <p:pic>
          <p:nvPicPr>
            <p:cNvPr id="45057" name="Прямоугольни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" y="1229"/>
              <a:ext cx="2903" cy="1332"/>
            </a:xfrm>
            <a:prstGeom prst="rect">
              <a:avLst/>
            </a:prstGeom>
            <a:noFill/>
          </p:spPr>
        </p:pic>
        <p:sp>
          <p:nvSpPr>
            <p:cNvPr id="45058" name="Text Box 2"/>
            <p:cNvSpPr txBox="1">
              <a:spLocks noChangeArrowheads="1"/>
            </p:cNvSpPr>
            <p:nvPr/>
          </p:nvSpPr>
          <p:spPr bwMode="auto">
            <a:xfrm>
              <a:off x="140" y="1253"/>
              <a:ext cx="2785" cy="1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2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Всю вину за создавшееся положение он возложил на исполнителей, местных работников, заявив, что «нельзя насаждать колхозы силой» 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839347" y="0"/>
            <a:ext cx="5149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«Головокружение от успехов». </a:t>
            </a:r>
          </a:p>
        </p:txBody>
      </p:sp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60325" y="658813"/>
            <a:ext cx="8961438" cy="1193800"/>
            <a:chOff x="38" y="415"/>
            <a:chExt cx="5645" cy="752"/>
          </a:xfrm>
        </p:grpSpPr>
        <p:pic>
          <p:nvPicPr>
            <p:cNvPr id="45061" name="Прямоугольник 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" y="415"/>
              <a:ext cx="5645" cy="752"/>
            </a:xfrm>
            <a:prstGeom prst="rect">
              <a:avLst/>
            </a:prstGeom>
            <a:noFill/>
          </p:spPr>
        </p:pic>
        <p:sp>
          <p:nvSpPr>
            <p:cNvPr id="45062" name="Text Box 6"/>
            <p:cNvSpPr txBox="1">
              <a:spLocks noChangeArrowheads="1"/>
            </p:cNvSpPr>
            <p:nvPr/>
          </p:nvSpPr>
          <p:spPr bwMode="auto">
            <a:xfrm>
              <a:off x="78" y="436"/>
              <a:ext cx="5569" cy="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2 марта в «Правде» была опубликована статья Сталина «Головокружение от успехов». </a:t>
              </a:r>
            </a:p>
          </p:txBody>
        </p:sp>
      </p:grpSp>
      <p:grpSp>
        <p:nvGrpSpPr>
          <p:cNvPr id="5" name="Прямоугольник 4"/>
          <p:cNvGrpSpPr>
            <a:grpSpLocks/>
          </p:cNvGrpSpPr>
          <p:nvPr/>
        </p:nvGrpSpPr>
        <p:grpSpPr bwMode="auto">
          <a:xfrm>
            <a:off x="4773613" y="1852613"/>
            <a:ext cx="4351337" cy="2206625"/>
            <a:chOff x="3007" y="1167"/>
            <a:chExt cx="2741" cy="1390"/>
          </a:xfrm>
        </p:grpSpPr>
        <p:pic>
          <p:nvPicPr>
            <p:cNvPr id="45064" name="Прямоугольник 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07" y="1167"/>
              <a:ext cx="2741" cy="1390"/>
            </a:xfrm>
            <a:prstGeom prst="rect">
              <a:avLst/>
            </a:prstGeom>
            <a:noFill/>
          </p:spPr>
        </p:pic>
        <p:sp>
          <p:nvSpPr>
            <p:cNvPr id="45065" name="Text Box 9"/>
            <p:cNvSpPr txBox="1">
              <a:spLocks noChangeArrowheads="1"/>
            </p:cNvSpPr>
            <p:nvPr/>
          </p:nvSpPr>
          <p:spPr bwMode="auto">
            <a:xfrm>
              <a:off x="3061" y="1253"/>
              <a:ext cx="2586" cy="1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2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После этой статьи Сталин стал восприниматься большинством крестьян как народный заступник. Начался массовый выход крестьян из колхозов.</a:t>
              </a:r>
            </a:p>
          </p:txBody>
        </p:sp>
      </p:grpSp>
      <p:pic>
        <p:nvPicPr>
          <p:cNvPr id="4506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6688" y="4076700"/>
            <a:ext cx="4321175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1263" y="4056063"/>
            <a:ext cx="3783012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7988" y="817563"/>
            <a:ext cx="4687887" cy="682625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1957388"/>
            <a:ext cx="2730500" cy="1846262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>
            <a:off x="5219700" y="1412875"/>
            <a:ext cx="0" cy="595313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0" idx="0"/>
          </p:cNvCxnSpPr>
          <p:nvPr/>
        </p:nvCxnSpPr>
        <p:spPr>
          <a:xfrm>
            <a:off x="7751763" y="1362075"/>
            <a:ext cx="0" cy="595313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92875" y="1957388"/>
            <a:ext cx="2517775" cy="1846262"/>
          </a:xfrm>
          <a:prstGeom prst="rect">
            <a:avLst/>
          </a:prstGeom>
          <a:noFill/>
        </p:spPr>
      </p:pic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5188" y="36513"/>
            <a:ext cx="7192962" cy="682625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3635896" y="4221088"/>
            <a:ext cx="5202530" cy="24842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Властью была достигнута цель ликвидации враждебного ей класса – кулачества, уничтожена частная собственность в деревне.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91886" y="3421439"/>
            <a:ext cx="2895938" cy="30963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Появилась возможность перекачивания финансов из аграрного сектора в промышленность.</a:t>
            </a:r>
          </a:p>
        </p:txBody>
      </p:sp>
      <p:pic>
        <p:nvPicPr>
          <p:cNvPr id="27" name="Прямоугольник 26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563" y="2419350"/>
            <a:ext cx="3022600" cy="890588"/>
          </a:xfrm>
          <a:prstGeom prst="rect">
            <a:avLst/>
          </a:prstGeom>
          <a:noFill/>
        </p:spPr>
      </p:pic>
      <p:pic>
        <p:nvPicPr>
          <p:cNvPr id="34" name="Прямоугольник 33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563" y="871538"/>
            <a:ext cx="2986087" cy="1481137"/>
          </a:xfrm>
          <a:prstGeom prst="rect">
            <a:avLst/>
          </a:prstGeom>
          <a:noFill/>
        </p:spPr>
      </p:pic>
      <p:sp>
        <p:nvSpPr>
          <p:cNvPr id="40" name="Выгнутая вправо стрелка 39"/>
          <p:cNvSpPr/>
          <p:nvPr/>
        </p:nvSpPr>
        <p:spPr>
          <a:xfrm>
            <a:off x="2987675" y="1773238"/>
            <a:ext cx="288925" cy="1092200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1" name="Выгнутая вправо стрелка 40"/>
          <p:cNvSpPr/>
          <p:nvPr/>
        </p:nvSpPr>
        <p:spPr>
          <a:xfrm>
            <a:off x="2995613" y="1773238"/>
            <a:ext cx="496887" cy="2519362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рямоугольник 1"/>
          <p:cNvSpPr>
            <a:spLocks noChangeArrowheads="1"/>
          </p:cNvSpPr>
          <p:nvPr/>
        </p:nvSpPr>
        <p:spPr bwMode="auto">
          <a:xfrm>
            <a:off x="744538" y="1268413"/>
            <a:ext cx="6672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50825">
              <a:spcBef>
                <a:spcPts val="1200"/>
              </a:spcBef>
              <a:spcAft>
                <a:spcPts val="300"/>
              </a:spcAf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§ 25. Экономическая система в 30-е гг.</a:t>
            </a:r>
          </a:p>
        </p:txBody>
      </p:sp>
      <p:sp>
        <p:nvSpPr>
          <p:cNvPr id="49154" name="Прямоугольник 2"/>
          <p:cNvSpPr>
            <a:spLocks noChangeArrowheads="1"/>
          </p:cNvSpPr>
          <p:nvPr/>
        </p:nvSpPr>
        <p:spPr bwMode="auto">
          <a:xfrm>
            <a:off x="900113" y="285750"/>
            <a:ext cx="14001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50825">
              <a:spcBef>
                <a:spcPts val="1200"/>
              </a:spcBef>
              <a:spcAft>
                <a:spcPts val="300"/>
              </a:spcAf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Дома:</a:t>
            </a:r>
          </a:p>
        </p:txBody>
      </p:sp>
      <p:sp>
        <p:nvSpPr>
          <p:cNvPr id="49155" name="Прямоугольник 3"/>
          <p:cNvSpPr>
            <a:spLocks noChangeArrowheads="1"/>
          </p:cNvSpPr>
          <p:nvPr/>
        </p:nvSpPr>
        <p:spPr bwMode="auto">
          <a:xfrm>
            <a:off x="882650" y="2420938"/>
            <a:ext cx="683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50825">
              <a:spcBef>
                <a:spcPts val="1200"/>
              </a:spcBef>
              <a:spcAft>
                <a:spcPts val="300"/>
              </a:spcAf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Выполнить задания в рабочей тетради.</a:t>
            </a:r>
          </a:p>
        </p:txBody>
      </p:sp>
      <p:sp>
        <p:nvSpPr>
          <p:cNvPr id="49156" name="Прямоугольник 4"/>
          <p:cNvSpPr>
            <a:spLocks noChangeArrowheads="1"/>
          </p:cNvSpPr>
          <p:nvPr/>
        </p:nvSpPr>
        <p:spPr bwMode="auto">
          <a:xfrm>
            <a:off x="962025" y="3644900"/>
            <a:ext cx="6530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50825">
              <a:spcBef>
                <a:spcPts val="1200"/>
              </a:spcBef>
              <a:spcAft>
                <a:spcPts val="300"/>
              </a:spcAft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Документы, вопросы и задания с 106.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8763" y="268288"/>
            <a:ext cx="1938337" cy="749300"/>
          </a:xfrm>
          <a:prstGeom prst="rect">
            <a:avLst/>
          </a:prstGeom>
          <a:noFill/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4013" y="1530350"/>
            <a:ext cx="8472487" cy="1304925"/>
          </a:xfrm>
          <a:prstGeom prst="rect">
            <a:avLst/>
          </a:prstGeom>
          <a:noFill/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013" y="2882900"/>
            <a:ext cx="8588375" cy="750888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7663" y="3833813"/>
            <a:ext cx="8740775" cy="750887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988" y="4840288"/>
            <a:ext cx="8742362" cy="7556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1485" y="5805264"/>
            <a:ext cx="85441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 Итоги форсированного развития.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25" y="1341438"/>
            <a:ext cx="9036050" cy="18002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Коллективизация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процесс производственного кооперирования мелких индивидуальных крестьянских  хозяйств, основное звено социалистического преобразования деревни, осуществленного на протяжении переходного периода от капитализма к социализму (1917- сер. 30-х гг.).</a:t>
            </a: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7475" y="-55563"/>
            <a:ext cx="2481263" cy="7508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4950" y="3754438"/>
            <a:ext cx="8785225" cy="8985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Эксплуатация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извлечение выгоды, прибыли из кого чего - </a:t>
            </a:r>
            <a:r>
              <a:rPr lang="ru-RU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присвоение чужого труда. 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3049"/>
            <a:ext cx="7803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Коллективизация и раскулачивание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836613"/>
            <a:ext cx="9144000" cy="1368425"/>
          </a:xfrm>
          <a:prstGeom prst="rect">
            <a:avLst/>
          </a:prstGeom>
          <a:gradFill rotWithShape="1">
            <a:gsLst>
              <a:gs pos="0">
                <a:srgbClr val="FFFFFF">
                  <a:tint val="50000"/>
                  <a:satMod val="300000"/>
                </a:srgbClr>
              </a:gs>
              <a:gs pos="35000">
                <a:srgbClr val="FFFFFF">
                  <a:tint val="37000"/>
                  <a:satMod val="300000"/>
                </a:srgbClr>
              </a:gs>
              <a:gs pos="100000">
                <a:srgbClr val="FFFFF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FFF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u="sng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Коллективизация</a:t>
            </a: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процесс производственного кооперирования мелких индивидуальных крестьянских  хозяйств, основное звено социалистического преобразования деревни, осуществленного на протяжении переходного периода от капитализма к социализму (1917- сер. 30-х гг.).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749550" y="2420938"/>
            <a:ext cx="3527425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Предпосылки коллективизации: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9863" y="3716338"/>
            <a:ext cx="8434387" cy="8651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Идеи большевиков о создании однородного,  в социальном и экономическом отношении, общества.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95288" y="5445125"/>
            <a:ext cx="2160587" cy="10080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Всеобщее равенство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49550" y="5445125"/>
            <a:ext cx="2160588" cy="100806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Отсутствие эксплуатации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148263" y="5418138"/>
            <a:ext cx="3816350" cy="103505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«От каждого по способностям – каждому по потребностям».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476375" y="4605338"/>
            <a:ext cx="0" cy="8636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7046913" y="4605338"/>
            <a:ext cx="0" cy="83026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924300" y="4605338"/>
            <a:ext cx="0" cy="8128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402138" y="3284538"/>
            <a:ext cx="0" cy="4318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088" y="168275"/>
            <a:ext cx="7058025" cy="5048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Причины коллективизации</a:t>
            </a:r>
          </a:p>
        </p:txBody>
      </p:sp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55563" y="1231900"/>
            <a:ext cx="1846262" cy="1487488"/>
            <a:chOff x="35" y="776"/>
            <a:chExt cx="1163" cy="937"/>
          </a:xfrm>
        </p:grpSpPr>
        <p:pic>
          <p:nvPicPr>
            <p:cNvPr id="34818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" y="776"/>
              <a:ext cx="1163" cy="937"/>
            </a:xfrm>
            <a:prstGeom prst="rect">
              <a:avLst/>
            </a:prstGeom>
            <a:noFill/>
          </p:spPr>
        </p:pic>
        <p:sp>
          <p:nvSpPr>
            <p:cNvPr id="34819" name="Text Box 3"/>
            <p:cNvSpPr txBox="1">
              <a:spLocks noChangeArrowheads="1"/>
            </p:cNvSpPr>
            <p:nvPr/>
          </p:nvSpPr>
          <p:spPr bwMode="auto">
            <a:xfrm>
              <a:off x="73" y="799"/>
              <a:ext cx="1089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низкий уровень товарности </a:t>
              </a:r>
            </a:p>
          </p:txBody>
        </p:sp>
      </p:grpSp>
      <p:grpSp>
        <p:nvGrpSpPr>
          <p:cNvPr id="12" name="Прямоугольник 11"/>
          <p:cNvGrpSpPr>
            <a:grpSpLocks/>
          </p:cNvGrpSpPr>
          <p:nvPr/>
        </p:nvGrpSpPr>
        <p:grpSpPr bwMode="auto">
          <a:xfrm>
            <a:off x="5992813" y="1231900"/>
            <a:ext cx="3095625" cy="1492250"/>
            <a:chOff x="3775" y="776"/>
            <a:chExt cx="1950" cy="940"/>
          </a:xfrm>
        </p:grpSpPr>
        <p:pic>
          <p:nvPicPr>
            <p:cNvPr id="34821" name="Прямоугольник 1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75" y="776"/>
              <a:ext cx="1950" cy="940"/>
            </a:xfrm>
            <a:prstGeom prst="rect">
              <a:avLst/>
            </a:prstGeom>
            <a:noFill/>
          </p:spPr>
        </p:pic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3819" y="799"/>
              <a:ext cx="1815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хлебозаготовительный кризис 1927-1929 гг </a:t>
              </a:r>
            </a:p>
          </p:txBody>
        </p:sp>
      </p:grpSp>
      <p:cxnSp>
        <p:nvCxnSpPr>
          <p:cNvPr id="14" name="Прямая со стрелкой 13"/>
          <p:cNvCxnSpPr/>
          <p:nvPr/>
        </p:nvCxnSpPr>
        <p:spPr>
          <a:xfrm>
            <a:off x="1116013" y="673100"/>
            <a:ext cx="0" cy="887413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0" idx="0"/>
          </p:cNvCxnSpPr>
          <p:nvPr/>
        </p:nvCxnSpPr>
        <p:spPr>
          <a:xfrm>
            <a:off x="2589213" y="633413"/>
            <a:ext cx="11112" cy="1792287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0" idx="0"/>
          </p:cNvCxnSpPr>
          <p:nvPr/>
        </p:nvCxnSpPr>
        <p:spPr>
          <a:xfrm>
            <a:off x="4211638" y="636588"/>
            <a:ext cx="0" cy="595312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Прямоугольник 16"/>
          <p:cNvGrpSpPr>
            <a:grpSpLocks/>
          </p:cNvGrpSpPr>
          <p:nvPr/>
        </p:nvGrpSpPr>
        <p:grpSpPr bwMode="auto">
          <a:xfrm>
            <a:off x="3108325" y="1231900"/>
            <a:ext cx="2206625" cy="1487488"/>
            <a:chOff x="1958" y="776"/>
            <a:chExt cx="1390" cy="937"/>
          </a:xfrm>
        </p:grpSpPr>
        <p:pic>
          <p:nvPicPr>
            <p:cNvPr id="34827" name="Прямоугольник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58" y="776"/>
              <a:ext cx="1390" cy="937"/>
            </a:xfrm>
            <a:prstGeom prst="rect">
              <a:avLst/>
            </a:prstGeom>
            <a:noFill/>
          </p:spPr>
        </p:pic>
        <p:sp>
          <p:nvSpPr>
            <p:cNvPr id="34828" name="Text Box 12"/>
            <p:cNvSpPr txBox="1">
              <a:spLocks noChangeArrowheads="1"/>
            </p:cNvSpPr>
            <p:nvPr/>
          </p:nvSpPr>
          <p:spPr bwMode="auto">
            <a:xfrm>
              <a:off x="2018" y="799"/>
              <a:ext cx="1225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Необходимость ликвидации эксплуатации</a:t>
              </a:r>
            </a:p>
          </p:txBody>
        </p:sp>
      </p:grpSp>
      <p:cxnSp>
        <p:nvCxnSpPr>
          <p:cNvPr id="18" name="Прямая со стрелкой 17"/>
          <p:cNvCxnSpPr>
            <a:endCxn id="0" idx="0"/>
          </p:cNvCxnSpPr>
          <p:nvPr/>
        </p:nvCxnSpPr>
        <p:spPr>
          <a:xfrm>
            <a:off x="7540625" y="636588"/>
            <a:ext cx="0" cy="595312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Прямоугольник 18"/>
          <p:cNvGrpSpPr>
            <a:grpSpLocks/>
          </p:cNvGrpSpPr>
          <p:nvPr/>
        </p:nvGrpSpPr>
        <p:grpSpPr bwMode="auto">
          <a:xfrm>
            <a:off x="4297363" y="2462213"/>
            <a:ext cx="2994025" cy="1457325"/>
            <a:chOff x="2707" y="1551"/>
            <a:chExt cx="1886" cy="918"/>
          </a:xfrm>
        </p:grpSpPr>
        <p:pic>
          <p:nvPicPr>
            <p:cNvPr id="34831" name="Прямоугольник 18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07" y="1551"/>
              <a:ext cx="1886" cy="918"/>
            </a:xfrm>
            <a:prstGeom prst="rect">
              <a:avLst/>
            </a:prstGeom>
            <a:noFill/>
          </p:spPr>
        </p:pic>
        <p:sp>
          <p:nvSpPr>
            <p:cNvPr id="34832" name="Text Box 16"/>
            <p:cNvSpPr txBox="1">
              <a:spLocks noChangeArrowheads="1"/>
            </p:cNvSpPr>
            <p:nvPr/>
          </p:nvSpPr>
          <p:spPr bwMode="auto">
            <a:xfrm>
              <a:off x="2744" y="1573"/>
              <a:ext cx="1814" cy="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Поиск источников финансирования индустриализации</a:t>
              </a:r>
            </a:p>
          </p:txBody>
        </p:sp>
      </p:grpSp>
      <p:cxnSp>
        <p:nvCxnSpPr>
          <p:cNvPr id="21" name="Прямая со стрелкой 20"/>
          <p:cNvCxnSpPr>
            <a:endCxn id="0" idx="0"/>
          </p:cNvCxnSpPr>
          <p:nvPr/>
        </p:nvCxnSpPr>
        <p:spPr>
          <a:xfrm>
            <a:off x="5794375" y="638175"/>
            <a:ext cx="0" cy="1824038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Прямоугольник 28"/>
          <p:cNvGrpSpPr>
            <a:grpSpLocks/>
          </p:cNvGrpSpPr>
          <p:nvPr/>
        </p:nvGrpSpPr>
        <p:grpSpPr bwMode="auto">
          <a:xfrm>
            <a:off x="1633538" y="2425700"/>
            <a:ext cx="1931987" cy="1493838"/>
            <a:chOff x="1029" y="1528"/>
            <a:chExt cx="1217" cy="941"/>
          </a:xfrm>
        </p:grpSpPr>
        <p:pic>
          <p:nvPicPr>
            <p:cNvPr id="34835" name="Прямоугольник 28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29" y="1528"/>
              <a:ext cx="1217" cy="941"/>
            </a:xfrm>
            <a:prstGeom prst="rect">
              <a:avLst/>
            </a:prstGeom>
            <a:noFill/>
          </p:spPr>
        </p:pic>
        <p:sp>
          <p:nvSpPr>
            <p:cNvPr id="34836" name="Text Box 20"/>
            <p:cNvSpPr txBox="1">
              <a:spLocks noChangeArrowheads="1"/>
            </p:cNvSpPr>
            <p:nvPr/>
          </p:nvSpPr>
          <p:spPr bwMode="auto">
            <a:xfrm>
              <a:off x="1066" y="1553"/>
              <a:ext cx="1139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техническая отсталость </a:t>
              </a: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979488" y="4508500"/>
            <a:ext cx="7058025" cy="504825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методы коллективизации – репрессии.</a:t>
            </a:r>
          </a:p>
        </p:txBody>
      </p:sp>
      <p:grpSp>
        <p:nvGrpSpPr>
          <p:cNvPr id="32" name="Прямоугольник 31"/>
          <p:cNvGrpSpPr>
            <a:grpSpLocks/>
          </p:cNvGrpSpPr>
          <p:nvPr/>
        </p:nvGrpSpPr>
        <p:grpSpPr bwMode="auto">
          <a:xfrm>
            <a:off x="109538" y="5334000"/>
            <a:ext cx="2414587" cy="1493838"/>
            <a:chOff x="69" y="3360"/>
            <a:chExt cx="1521" cy="941"/>
          </a:xfrm>
        </p:grpSpPr>
        <p:pic>
          <p:nvPicPr>
            <p:cNvPr id="34839" name="Прямоугольник 31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9" y="3360"/>
              <a:ext cx="1521" cy="941"/>
            </a:xfrm>
            <a:prstGeom prst="rect">
              <a:avLst/>
            </a:prstGeom>
            <a:noFill/>
          </p:spPr>
        </p:pic>
        <p:sp>
          <p:nvSpPr>
            <p:cNvPr id="34840" name="Text Box 24"/>
            <p:cNvSpPr txBox="1">
              <a:spLocks noChangeArrowheads="1"/>
            </p:cNvSpPr>
            <p:nvPr/>
          </p:nvSpPr>
          <p:spPr bwMode="auto">
            <a:xfrm>
              <a:off x="113" y="3385"/>
              <a:ext cx="1406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Принудительная запись крестьян в колхозы</a:t>
              </a:r>
            </a:p>
          </p:txBody>
        </p:sp>
      </p:grpSp>
      <p:grpSp>
        <p:nvGrpSpPr>
          <p:cNvPr id="33" name="Прямоугольник 32"/>
          <p:cNvGrpSpPr>
            <a:grpSpLocks/>
          </p:cNvGrpSpPr>
          <p:nvPr/>
        </p:nvGrpSpPr>
        <p:grpSpPr bwMode="auto">
          <a:xfrm>
            <a:off x="2554288" y="5334000"/>
            <a:ext cx="2468562" cy="1493838"/>
            <a:chOff x="1609" y="3360"/>
            <a:chExt cx="1555" cy="941"/>
          </a:xfrm>
        </p:grpSpPr>
        <p:pic>
          <p:nvPicPr>
            <p:cNvPr id="34842" name="Прямоугольник 32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609" y="3360"/>
              <a:ext cx="1555" cy="941"/>
            </a:xfrm>
            <a:prstGeom prst="rect">
              <a:avLst/>
            </a:prstGeom>
            <a:noFill/>
          </p:spPr>
        </p:pic>
        <p:sp>
          <p:nvSpPr>
            <p:cNvPr id="34843" name="Text Box 27"/>
            <p:cNvSpPr txBox="1">
              <a:spLocks noChangeArrowheads="1"/>
            </p:cNvSpPr>
            <p:nvPr/>
          </p:nvSpPr>
          <p:spPr bwMode="auto">
            <a:xfrm>
              <a:off x="1648" y="3385"/>
              <a:ext cx="1406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Принудительное  обобществление имущества крестьян</a:t>
              </a:r>
            </a:p>
          </p:txBody>
        </p:sp>
      </p:grpSp>
      <p:grpSp>
        <p:nvGrpSpPr>
          <p:cNvPr id="34" name="Прямоугольник 33"/>
          <p:cNvGrpSpPr>
            <a:grpSpLocks/>
          </p:cNvGrpSpPr>
          <p:nvPr/>
        </p:nvGrpSpPr>
        <p:grpSpPr bwMode="auto">
          <a:xfrm>
            <a:off x="4895850" y="5334000"/>
            <a:ext cx="2054225" cy="1493838"/>
            <a:chOff x="3084" y="3360"/>
            <a:chExt cx="1294" cy="941"/>
          </a:xfrm>
        </p:grpSpPr>
        <p:pic>
          <p:nvPicPr>
            <p:cNvPr id="34845" name="Прямоугольник 33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84" y="3360"/>
              <a:ext cx="1294" cy="941"/>
            </a:xfrm>
            <a:prstGeom prst="rect">
              <a:avLst/>
            </a:prstGeom>
            <a:noFill/>
          </p:spPr>
        </p:pic>
        <p:sp>
          <p:nvSpPr>
            <p:cNvPr id="34846" name="Text Box 30"/>
            <p:cNvSpPr txBox="1">
              <a:spLocks noChangeArrowheads="1"/>
            </p:cNvSpPr>
            <p:nvPr/>
          </p:nvSpPr>
          <p:spPr bwMode="auto">
            <a:xfrm>
              <a:off x="3152" y="3385"/>
              <a:ext cx="1134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Конфискация имущества кулаков</a:t>
              </a:r>
            </a:p>
          </p:txBody>
        </p:sp>
      </p:grpSp>
      <p:grpSp>
        <p:nvGrpSpPr>
          <p:cNvPr id="35" name="Прямоугольник 34"/>
          <p:cNvGrpSpPr>
            <a:grpSpLocks/>
          </p:cNvGrpSpPr>
          <p:nvPr/>
        </p:nvGrpSpPr>
        <p:grpSpPr bwMode="auto">
          <a:xfrm>
            <a:off x="6851650" y="5334000"/>
            <a:ext cx="2347913" cy="1493838"/>
            <a:chOff x="4316" y="3360"/>
            <a:chExt cx="1479" cy="941"/>
          </a:xfrm>
        </p:grpSpPr>
        <p:pic>
          <p:nvPicPr>
            <p:cNvPr id="34848" name="Прямоугольник 34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316" y="3360"/>
              <a:ext cx="1479" cy="941"/>
            </a:xfrm>
            <a:prstGeom prst="rect">
              <a:avLst/>
            </a:prstGeom>
            <a:noFill/>
          </p:spPr>
        </p:pic>
        <p:sp>
          <p:nvSpPr>
            <p:cNvPr id="34849" name="Text Box 33"/>
            <p:cNvSpPr txBox="1">
              <a:spLocks noChangeArrowheads="1"/>
            </p:cNvSpPr>
            <p:nvPr/>
          </p:nvSpPr>
          <p:spPr bwMode="auto">
            <a:xfrm>
              <a:off x="4354" y="3385"/>
              <a:ext cx="1406" cy="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Аресты, массовые ссылки, расстрелы.</a:t>
              </a:r>
            </a:p>
          </p:txBody>
        </p:sp>
      </p:grpSp>
      <p:cxnSp>
        <p:nvCxnSpPr>
          <p:cNvPr id="36" name="Прямая со стрелкой 35"/>
          <p:cNvCxnSpPr/>
          <p:nvPr/>
        </p:nvCxnSpPr>
        <p:spPr>
          <a:xfrm>
            <a:off x="1298575" y="4994275"/>
            <a:ext cx="0" cy="396875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635375" y="5013325"/>
            <a:ext cx="0" cy="39528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886450" y="5013325"/>
            <a:ext cx="0" cy="39528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880350" y="5013325"/>
            <a:ext cx="0" cy="39528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8" y="1052513"/>
            <a:ext cx="3671887" cy="21605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1928 - лето 1929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период непосредственной подготовки сплошной  коллективизации </a:t>
            </a:r>
          </a:p>
        </p:txBody>
      </p:sp>
      <p:grpSp>
        <p:nvGrpSpPr>
          <p:cNvPr id="3" name="Прямоугольник 2"/>
          <p:cNvGrpSpPr>
            <a:grpSpLocks/>
          </p:cNvGrpSpPr>
          <p:nvPr/>
        </p:nvGrpSpPr>
        <p:grpSpPr bwMode="auto">
          <a:xfrm>
            <a:off x="1560513" y="96838"/>
            <a:ext cx="5546725" cy="688975"/>
            <a:chOff x="983" y="61"/>
            <a:chExt cx="3494" cy="434"/>
          </a:xfrm>
        </p:grpSpPr>
        <p:pic>
          <p:nvPicPr>
            <p:cNvPr id="36866" name="Прямоугольник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83" y="61"/>
              <a:ext cx="3494" cy="434"/>
            </a:xfrm>
            <a:prstGeom prst="rect">
              <a:avLst/>
            </a:prstGeom>
            <a:noFill/>
          </p:spPr>
        </p:pic>
        <p:sp>
          <p:nvSpPr>
            <p:cNvPr id="36867" name="Text Box 3"/>
            <p:cNvSpPr txBox="1">
              <a:spLocks noChangeArrowheads="1"/>
            </p:cNvSpPr>
            <p:nvPr/>
          </p:nvSpPr>
          <p:spPr bwMode="auto">
            <a:xfrm>
              <a:off x="1020" y="119"/>
              <a:ext cx="3424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Этапы коллективизации </a:t>
              </a: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908175" y="2852738"/>
            <a:ext cx="3743325" cy="28797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 1929-32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этап сплошной коллективизации - объединение в колхозы основной массы крестьян-единоличников;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4325" y="4702175"/>
            <a:ext cx="3419475" cy="20621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1933-37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период завершения процесса социалистического преобразования сельского хозяйства.</a:t>
            </a: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8675" y="2852738"/>
            <a:ext cx="2392363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84638" y="1006475"/>
            <a:ext cx="248285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774700" y="-73025"/>
            <a:ext cx="7173913" cy="676275"/>
            <a:chOff x="488" y="-46"/>
            <a:chExt cx="4519" cy="426"/>
          </a:xfrm>
        </p:grpSpPr>
        <p:pic>
          <p:nvPicPr>
            <p:cNvPr id="38913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8" y="-46"/>
              <a:ext cx="4519" cy="426"/>
            </a:xfrm>
            <a:prstGeom prst="rect">
              <a:avLst/>
            </a:prstGeom>
            <a:noFill/>
          </p:spPr>
        </p:pic>
        <p:sp>
          <p:nvSpPr>
            <p:cNvPr id="38914" name="Text Box 2"/>
            <p:cNvSpPr txBox="1">
              <a:spLocks noChangeArrowheads="1"/>
            </p:cNvSpPr>
            <p:nvPr/>
          </p:nvSpPr>
          <p:spPr bwMode="auto">
            <a:xfrm>
              <a:off x="527" y="17"/>
              <a:ext cx="444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Ход коллективизации</a:t>
              </a:r>
            </a:p>
          </p:txBody>
        </p:sp>
      </p:grpSp>
      <p:grpSp>
        <p:nvGrpSpPr>
          <p:cNvPr id="5" name="Прямоугольник 4"/>
          <p:cNvGrpSpPr>
            <a:grpSpLocks/>
          </p:cNvGrpSpPr>
          <p:nvPr/>
        </p:nvGrpSpPr>
        <p:grpSpPr bwMode="auto">
          <a:xfrm>
            <a:off x="79375" y="2955925"/>
            <a:ext cx="4687888" cy="2017713"/>
            <a:chOff x="50" y="1862"/>
            <a:chExt cx="2953" cy="1271"/>
          </a:xfrm>
        </p:grpSpPr>
        <p:pic>
          <p:nvPicPr>
            <p:cNvPr id="38916" name="Прямоугольник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" y="1862"/>
              <a:ext cx="2953" cy="1271"/>
            </a:xfrm>
            <a:prstGeom prst="rect">
              <a:avLst/>
            </a:prstGeom>
            <a:noFill/>
          </p:spPr>
        </p:pic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88" y="1888"/>
              <a:ext cx="2880" cy="1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7 ноября 1929 г. в «Правде» появилась статья Сталина «Год великого перелома»</a:t>
              </a:r>
            </a:p>
          </p:txBody>
        </p:sp>
      </p:grpSp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79375" y="4949825"/>
            <a:ext cx="4705350" cy="1719263"/>
            <a:chOff x="50" y="3118"/>
            <a:chExt cx="2964" cy="1083"/>
          </a:xfrm>
        </p:grpSpPr>
        <p:pic>
          <p:nvPicPr>
            <p:cNvPr id="38919" name="Прямоугольник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" y="3118"/>
              <a:ext cx="2964" cy="1083"/>
            </a:xfrm>
            <a:prstGeom prst="rect">
              <a:avLst/>
            </a:prstGeom>
            <a:noFill/>
          </p:spPr>
        </p:pic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88" y="3158"/>
              <a:ext cx="2880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от мелкого и отсталого индивидуального хозяйства к крупному и передовому коллективному земледелию». </a:t>
              </a:r>
            </a:p>
          </p:txBody>
        </p:sp>
      </p:grpSp>
      <p:grpSp>
        <p:nvGrpSpPr>
          <p:cNvPr id="7" name="Прямоугольник 6"/>
          <p:cNvGrpSpPr>
            <a:grpSpLocks/>
          </p:cNvGrpSpPr>
          <p:nvPr/>
        </p:nvGrpSpPr>
        <p:grpSpPr bwMode="auto">
          <a:xfrm>
            <a:off x="4876800" y="725488"/>
            <a:ext cx="4084638" cy="762000"/>
            <a:chOff x="3072" y="457"/>
            <a:chExt cx="2573" cy="480"/>
          </a:xfrm>
        </p:grpSpPr>
        <p:pic>
          <p:nvPicPr>
            <p:cNvPr id="38922" name="Прямоугольник 6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72" y="457"/>
              <a:ext cx="2573" cy="480"/>
            </a:xfrm>
            <a:prstGeom prst="rect">
              <a:avLst/>
            </a:prstGeom>
            <a:noFill/>
          </p:spPr>
        </p:pic>
        <p:sp>
          <p:nvSpPr>
            <p:cNvPr id="38923" name="Text Box 11"/>
            <p:cNvSpPr txBox="1">
              <a:spLocks noChangeArrowheads="1"/>
            </p:cNvSpPr>
            <p:nvPr/>
          </p:nvSpPr>
          <p:spPr bwMode="auto">
            <a:xfrm>
              <a:off x="3111" y="482"/>
              <a:ext cx="244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Конец декабря 1929 г. </a:t>
              </a:r>
            </a:p>
          </p:txBody>
        </p:sp>
      </p:grpSp>
      <p:grpSp>
        <p:nvGrpSpPr>
          <p:cNvPr id="8" name="Прямоугольник 7"/>
          <p:cNvGrpSpPr>
            <a:grpSpLocks/>
          </p:cNvGrpSpPr>
          <p:nvPr/>
        </p:nvGrpSpPr>
        <p:grpSpPr bwMode="auto">
          <a:xfrm>
            <a:off x="4876800" y="1663700"/>
            <a:ext cx="3998913" cy="1476375"/>
            <a:chOff x="3072" y="1048"/>
            <a:chExt cx="2519" cy="930"/>
          </a:xfrm>
        </p:grpSpPr>
        <p:pic>
          <p:nvPicPr>
            <p:cNvPr id="38925" name="Прямоугольник 7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072" y="1048"/>
              <a:ext cx="2519" cy="930"/>
            </a:xfrm>
            <a:prstGeom prst="rect">
              <a:avLst/>
            </a:prstGeom>
            <a:noFill/>
          </p:spPr>
        </p:pic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3111" y="1071"/>
              <a:ext cx="2445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Конец нэпа и переход к политике «ликвидации кулачества как класса». </a:t>
              </a:r>
            </a:p>
          </p:txBody>
        </p:sp>
      </p:grpSp>
      <p:grpSp>
        <p:nvGrpSpPr>
          <p:cNvPr id="9" name="Прямоугольник 8"/>
          <p:cNvGrpSpPr>
            <a:grpSpLocks/>
          </p:cNvGrpSpPr>
          <p:nvPr/>
        </p:nvGrpSpPr>
        <p:grpSpPr bwMode="auto">
          <a:xfrm>
            <a:off x="4810125" y="4327525"/>
            <a:ext cx="4205288" cy="2116138"/>
            <a:chOff x="3030" y="2726"/>
            <a:chExt cx="2649" cy="1333"/>
          </a:xfrm>
        </p:grpSpPr>
        <p:pic>
          <p:nvPicPr>
            <p:cNvPr id="38928" name="Прямоугольник 8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030" y="2726"/>
              <a:ext cx="2649" cy="1333"/>
            </a:xfrm>
            <a:prstGeom prst="rect">
              <a:avLst/>
            </a:prstGeom>
            <a:noFill/>
          </p:spPr>
        </p:pic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3084" y="2750"/>
              <a:ext cx="2517" cy="1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постановление ЦК ВКП(б) «О темпе коллективизации и мерах помощи государства колхозному строительству». </a:t>
              </a:r>
            </a:p>
            <a:p>
              <a:pPr algn="ctr"/>
              <a:r>
                <a:rPr lang="ru-RU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Оно устанавливало жесткие сроки завершения коллективизации</a:t>
              </a:r>
            </a:p>
          </p:txBody>
        </p:sp>
      </p:grpSp>
      <p:grpSp>
        <p:nvGrpSpPr>
          <p:cNvPr id="10" name="Прямоугольник 9"/>
          <p:cNvGrpSpPr>
            <a:grpSpLocks/>
          </p:cNvGrpSpPr>
          <p:nvPr/>
        </p:nvGrpSpPr>
        <p:grpSpPr bwMode="auto">
          <a:xfrm>
            <a:off x="4876800" y="3389313"/>
            <a:ext cx="4071938" cy="731837"/>
            <a:chOff x="3072" y="2135"/>
            <a:chExt cx="2565" cy="461"/>
          </a:xfrm>
        </p:grpSpPr>
        <p:pic>
          <p:nvPicPr>
            <p:cNvPr id="38931" name="Прямоугольник 9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072" y="2135"/>
              <a:ext cx="2565" cy="461"/>
            </a:xfrm>
            <a:prstGeom prst="rect">
              <a:avLst/>
            </a:prstGeom>
            <a:noFill/>
          </p:spPr>
        </p:pic>
        <p:sp>
          <p:nvSpPr>
            <p:cNvPr id="38932" name="Text Box 20"/>
            <p:cNvSpPr txBox="1">
              <a:spLocks noChangeArrowheads="1"/>
            </p:cNvSpPr>
            <p:nvPr/>
          </p:nvSpPr>
          <p:spPr bwMode="auto">
            <a:xfrm>
              <a:off x="3111" y="2160"/>
              <a:ext cx="2490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5 января 1930 г. </a:t>
              </a:r>
            </a:p>
          </p:txBody>
        </p:sp>
      </p:grpSp>
      <p:pic>
        <p:nvPicPr>
          <p:cNvPr id="3893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9763" y="688975"/>
            <a:ext cx="3570287" cy="22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Прямоугольник 1"/>
          <p:cNvGrpSpPr>
            <a:grpSpLocks/>
          </p:cNvGrpSpPr>
          <p:nvPr/>
        </p:nvGrpSpPr>
        <p:grpSpPr bwMode="auto">
          <a:xfrm>
            <a:off x="188913" y="3608388"/>
            <a:ext cx="4694237" cy="3090862"/>
            <a:chOff x="119" y="2273"/>
            <a:chExt cx="2957" cy="1947"/>
          </a:xfrm>
        </p:grpSpPr>
        <p:pic>
          <p:nvPicPr>
            <p:cNvPr id="40961" name="Прямоугольни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9" y="2273"/>
              <a:ext cx="2957" cy="1947"/>
            </a:xfrm>
            <a:prstGeom prst="rect">
              <a:avLst/>
            </a:prstGeom>
            <a:noFill/>
          </p:spPr>
        </p:pic>
        <p:sp>
          <p:nvSpPr>
            <p:cNvPr id="40962" name="Text Box 2"/>
            <p:cNvSpPr txBox="1">
              <a:spLocks noChangeArrowheads="1"/>
            </p:cNvSpPr>
            <p:nvPr/>
          </p:nvSpPr>
          <p:spPr bwMode="auto">
            <a:xfrm>
              <a:off x="158" y="2296"/>
              <a:ext cx="2858" cy="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2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 конца 1929 г. до середины 1930 г. было раскулачено свыше 320 тыс. крестьянских хозяйств. </a:t>
              </a:r>
            </a:p>
            <a:p>
              <a:pPr algn="ctr"/>
              <a:r>
                <a:rPr lang="ru-RU" sz="22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Их имущество стоимостью более 175 млн. рублей перешло колхозам. Остатки личного имущества кулаков разделили между собой их односельчане.</a:t>
              </a:r>
            </a:p>
          </p:txBody>
        </p:sp>
      </p:grpSp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7638" y="-66675"/>
            <a:ext cx="3236912" cy="5905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97213" y="973138"/>
            <a:ext cx="2460625" cy="503237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</a:p>
        </p:txBody>
      </p:sp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188913" y="1931988"/>
            <a:ext cx="4651375" cy="1573212"/>
            <a:chOff x="119" y="1217"/>
            <a:chExt cx="2930" cy="991"/>
          </a:xfrm>
        </p:grpSpPr>
        <p:pic>
          <p:nvPicPr>
            <p:cNvPr id="40966" name="Прямоугольник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9" y="1217"/>
              <a:ext cx="2930" cy="991"/>
            </a:xfrm>
            <a:prstGeom prst="rect">
              <a:avLst/>
            </a:prstGeom>
            <a:noFill/>
          </p:spPr>
        </p:pic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158" y="1253"/>
              <a:ext cx="2858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обеспечение коллективных хозяйств материальной базой</a:t>
              </a:r>
            </a:p>
          </p:txBody>
        </p:sp>
      </p:grpSp>
      <p:grpSp>
        <p:nvGrpSpPr>
          <p:cNvPr id="7" name="Прямоугольник 6"/>
          <p:cNvGrpSpPr>
            <a:grpSpLocks/>
          </p:cNvGrpSpPr>
          <p:nvPr/>
        </p:nvGrpSpPr>
        <p:grpSpPr bwMode="auto">
          <a:xfrm>
            <a:off x="5029200" y="1951038"/>
            <a:ext cx="4127500" cy="1554162"/>
            <a:chOff x="3168" y="1229"/>
            <a:chExt cx="2600" cy="979"/>
          </a:xfrm>
        </p:grpSpPr>
        <p:pic>
          <p:nvPicPr>
            <p:cNvPr id="40969" name="Прямоугольник 6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68" y="1229"/>
              <a:ext cx="2600" cy="979"/>
            </a:xfrm>
            <a:prstGeom prst="rect">
              <a:avLst/>
            </a:prstGeom>
            <a:noFill/>
          </p:spPr>
        </p:pic>
        <p:sp>
          <p:nvSpPr>
            <p:cNvPr id="40970" name="Text Box 10"/>
            <p:cNvSpPr txBox="1">
              <a:spLocks noChangeArrowheads="1"/>
            </p:cNvSpPr>
            <p:nvPr/>
          </p:nvSpPr>
          <p:spPr bwMode="auto">
            <a:xfrm>
              <a:off x="3248" y="1253"/>
              <a:ext cx="2399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Ликвидация враждебного по отношению к власти класса</a:t>
              </a:r>
            </a:p>
          </p:txBody>
        </p:sp>
      </p:grpSp>
      <p:cxnSp>
        <p:nvCxnSpPr>
          <p:cNvPr id="10" name="Прямая со стрелкой 9"/>
          <p:cNvCxnSpPr>
            <a:stCxn id="5" idx="2"/>
            <a:endCxn id="0" idx="0"/>
          </p:cNvCxnSpPr>
          <p:nvPr/>
        </p:nvCxnSpPr>
        <p:spPr>
          <a:xfrm flipH="1">
            <a:off x="2514600" y="1495425"/>
            <a:ext cx="1812925" cy="436563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0" idx="0"/>
          </p:cNvCxnSpPr>
          <p:nvPr/>
        </p:nvCxnSpPr>
        <p:spPr>
          <a:xfrm>
            <a:off x="4327525" y="1495425"/>
            <a:ext cx="2765425" cy="455613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7" name="Прямоугольник 1026"/>
          <p:cNvGrpSpPr>
            <a:grpSpLocks/>
          </p:cNvGrpSpPr>
          <p:nvPr/>
        </p:nvGrpSpPr>
        <p:grpSpPr bwMode="auto">
          <a:xfrm>
            <a:off x="5059363" y="3608388"/>
            <a:ext cx="4048125" cy="3090862"/>
            <a:chOff x="3187" y="2273"/>
            <a:chExt cx="2550" cy="1947"/>
          </a:xfrm>
        </p:grpSpPr>
        <p:pic>
          <p:nvPicPr>
            <p:cNvPr id="40974" name="Прямоугольник 1026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187" y="2273"/>
              <a:ext cx="2550" cy="1947"/>
            </a:xfrm>
            <a:prstGeom prst="rect">
              <a:avLst/>
            </a:prstGeom>
            <a:noFill/>
          </p:spPr>
        </p:pic>
        <p:sp>
          <p:nvSpPr>
            <p:cNvPr id="40975" name="Text Box 15"/>
            <p:cNvSpPr txBox="1">
              <a:spLocks noChangeArrowheads="1"/>
            </p:cNvSpPr>
            <p:nvPr/>
          </p:nvSpPr>
          <p:spPr bwMode="auto">
            <a:xfrm>
              <a:off x="3248" y="2296"/>
              <a:ext cx="2399" cy="1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за 1930—1931 годы, как указано в справке Отдела по спецпереселенцам ГУЛАГа ОГПУ, было отправлено на спецпоселение 381 026 семей общей численностью 1 803 392 человека. За 1932—1940 годы в спецпоселения прибыло еще 489 822 раскулаченных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рямоугольник 3"/>
          <p:cNvGrpSpPr>
            <a:grpSpLocks/>
          </p:cNvGrpSpPr>
          <p:nvPr/>
        </p:nvGrpSpPr>
        <p:grpSpPr bwMode="auto">
          <a:xfrm>
            <a:off x="2024063" y="304800"/>
            <a:ext cx="5157787" cy="1316038"/>
            <a:chOff x="1275" y="192"/>
            <a:chExt cx="3249" cy="829"/>
          </a:xfrm>
        </p:grpSpPr>
        <p:pic>
          <p:nvPicPr>
            <p:cNvPr id="43009" name="Прямоугольник 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75" y="192"/>
              <a:ext cx="3249" cy="829"/>
            </a:xfrm>
            <a:prstGeom prst="rect">
              <a:avLst/>
            </a:prstGeom>
            <a:noFill/>
          </p:spPr>
        </p:pic>
        <p:sp>
          <p:nvSpPr>
            <p:cNvPr id="43010" name="Text Box 2"/>
            <p:cNvSpPr txBox="1">
              <a:spLocks noChangeArrowheads="1"/>
            </p:cNvSpPr>
            <p:nvPr/>
          </p:nvSpPr>
          <p:spPr bwMode="auto">
            <a:xfrm>
              <a:off x="1314" y="261"/>
              <a:ext cx="3175" cy="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Крестьяне оказывали  сопротивление массовому раскулачиванию</a:t>
              </a:r>
            </a:p>
          </p:txBody>
        </p:sp>
      </p:grpSp>
      <p:grpSp>
        <p:nvGrpSpPr>
          <p:cNvPr id="5" name="Прямоугольник 4"/>
          <p:cNvGrpSpPr>
            <a:grpSpLocks/>
          </p:cNvGrpSpPr>
          <p:nvPr/>
        </p:nvGrpSpPr>
        <p:grpSpPr bwMode="auto">
          <a:xfrm>
            <a:off x="311150" y="1865313"/>
            <a:ext cx="3932238" cy="1725612"/>
            <a:chOff x="196" y="1175"/>
            <a:chExt cx="2477" cy="1087"/>
          </a:xfrm>
        </p:grpSpPr>
        <p:pic>
          <p:nvPicPr>
            <p:cNvPr id="43012" name="Прямоугольник 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6" y="1175"/>
              <a:ext cx="2477" cy="1087"/>
            </a:xfrm>
            <a:prstGeom prst="rect">
              <a:avLst/>
            </a:prstGeom>
            <a:noFill/>
          </p:spPr>
        </p:pic>
        <p:sp>
          <p:nvSpPr>
            <p:cNvPr id="43013" name="Text Box 5"/>
            <p:cNvSpPr txBox="1">
              <a:spLocks noChangeArrowheads="1"/>
            </p:cNvSpPr>
            <p:nvPr/>
          </p:nvSpPr>
          <p:spPr bwMode="auto">
            <a:xfrm>
              <a:off x="291" y="1214"/>
              <a:ext cx="2248" cy="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убийства активистов, поджоги зданий Советов, террористические акты. </a:t>
              </a:r>
            </a:p>
          </p:txBody>
        </p:sp>
      </p:grpSp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5048250" y="1889125"/>
            <a:ext cx="3711575" cy="1695450"/>
            <a:chOff x="3180" y="1190"/>
            <a:chExt cx="2338" cy="1068"/>
          </a:xfrm>
        </p:grpSpPr>
        <p:pic>
          <p:nvPicPr>
            <p:cNvPr id="43015" name="Прямоугольник 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80" y="1190"/>
              <a:ext cx="2338" cy="1068"/>
            </a:xfrm>
            <a:prstGeom prst="rect">
              <a:avLst/>
            </a:prstGeom>
            <a:noFill/>
          </p:spPr>
        </p:pic>
        <p:sp>
          <p:nvSpPr>
            <p:cNvPr id="43016" name="Text Box 8"/>
            <p:cNvSpPr txBox="1">
              <a:spLocks noChangeArrowheads="1"/>
            </p:cNvSpPr>
            <p:nvPr/>
          </p:nvSpPr>
          <p:spPr bwMode="auto">
            <a:xfrm>
              <a:off x="3219" y="1214"/>
              <a:ext cx="2249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отказ от вступления в колхозы, уничтожение скота, инвентаря</a:t>
              </a:r>
            </a:p>
          </p:txBody>
        </p:sp>
      </p:grpSp>
      <p:cxnSp>
        <p:nvCxnSpPr>
          <p:cNvPr id="8" name="Прямая со стрелкой 7"/>
          <p:cNvCxnSpPr/>
          <p:nvPr/>
        </p:nvCxnSpPr>
        <p:spPr>
          <a:xfrm>
            <a:off x="2735263" y="1546225"/>
            <a:ext cx="0" cy="3810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62688" y="1546225"/>
            <a:ext cx="0" cy="3810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Прямоугольник 10"/>
          <p:cNvGrpSpPr>
            <a:grpSpLocks/>
          </p:cNvGrpSpPr>
          <p:nvPr/>
        </p:nvGrpSpPr>
        <p:grpSpPr bwMode="auto">
          <a:xfrm>
            <a:off x="1663700" y="4310063"/>
            <a:ext cx="5883275" cy="682625"/>
            <a:chOff x="1048" y="2715"/>
            <a:chExt cx="3706" cy="430"/>
          </a:xfrm>
        </p:grpSpPr>
        <p:pic>
          <p:nvPicPr>
            <p:cNvPr id="43020" name="Прямоугольник 10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48" y="2715"/>
              <a:ext cx="3706" cy="430"/>
            </a:xfrm>
            <a:prstGeom prst="rect">
              <a:avLst/>
            </a:prstGeom>
            <a:noFill/>
          </p:spPr>
        </p:pic>
        <p:sp>
          <p:nvSpPr>
            <p:cNvPr id="43021" name="Text Box 13"/>
            <p:cNvSpPr txBox="1">
              <a:spLocks noChangeArrowheads="1"/>
            </p:cNvSpPr>
            <p:nvPr/>
          </p:nvSpPr>
          <p:spPr bwMode="auto">
            <a:xfrm>
              <a:off x="1088" y="2737"/>
              <a:ext cx="3631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Причины голода 1932-1933 гг</a:t>
              </a:r>
            </a:p>
          </p:txBody>
        </p:sp>
      </p:grpSp>
      <p:grpSp>
        <p:nvGrpSpPr>
          <p:cNvPr id="12" name="Прямоугольник 11"/>
          <p:cNvGrpSpPr>
            <a:grpSpLocks/>
          </p:cNvGrpSpPr>
          <p:nvPr/>
        </p:nvGrpSpPr>
        <p:grpSpPr bwMode="auto">
          <a:xfrm>
            <a:off x="188913" y="5291138"/>
            <a:ext cx="2316162" cy="969962"/>
            <a:chOff x="119" y="3333"/>
            <a:chExt cx="1459" cy="611"/>
          </a:xfrm>
        </p:grpSpPr>
        <p:pic>
          <p:nvPicPr>
            <p:cNvPr id="43023" name="Прямоугольник 11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9" y="3333"/>
              <a:ext cx="1459" cy="611"/>
            </a:xfrm>
            <a:prstGeom prst="rect">
              <a:avLst/>
            </a:prstGeom>
            <a:noFill/>
          </p:spPr>
        </p:pic>
        <p:sp>
          <p:nvSpPr>
            <p:cNvPr id="43024" name="Text Box 16"/>
            <p:cNvSpPr txBox="1">
              <a:spLocks noChangeArrowheads="1"/>
            </p:cNvSpPr>
            <p:nvPr/>
          </p:nvSpPr>
          <p:spPr bwMode="auto">
            <a:xfrm>
              <a:off x="180" y="3391"/>
              <a:ext cx="1305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Истребление скота</a:t>
              </a:r>
            </a:p>
          </p:txBody>
        </p:sp>
      </p:grpSp>
      <p:grpSp>
        <p:nvGrpSpPr>
          <p:cNvPr id="13" name="Прямоугольник 12"/>
          <p:cNvGrpSpPr>
            <a:grpSpLocks/>
          </p:cNvGrpSpPr>
          <p:nvPr/>
        </p:nvGrpSpPr>
        <p:grpSpPr bwMode="auto">
          <a:xfrm>
            <a:off x="2762250" y="5291138"/>
            <a:ext cx="3121025" cy="969962"/>
            <a:chOff x="1740" y="3333"/>
            <a:chExt cx="1966" cy="611"/>
          </a:xfrm>
        </p:grpSpPr>
        <p:pic>
          <p:nvPicPr>
            <p:cNvPr id="43026" name="Прямоугольник 12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740" y="3333"/>
              <a:ext cx="1966" cy="611"/>
            </a:xfrm>
            <a:prstGeom prst="rect">
              <a:avLst/>
            </a:prstGeom>
            <a:noFill/>
          </p:spPr>
        </p:pic>
        <p:sp>
          <p:nvSpPr>
            <p:cNvPr id="43027" name="Text Box 19"/>
            <p:cNvSpPr txBox="1">
              <a:spLocks noChangeArrowheads="1"/>
            </p:cNvSpPr>
            <p:nvPr/>
          </p:nvSpPr>
          <p:spPr bwMode="auto">
            <a:xfrm>
              <a:off x="1819" y="3391"/>
              <a:ext cx="1763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разорение деревни раскулачиванием</a:t>
              </a:r>
            </a:p>
          </p:txBody>
        </p:sp>
      </p:grpSp>
      <p:grpSp>
        <p:nvGrpSpPr>
          <p:cNvPr id="14" name="Прямоугольник 13"/>
          <p:cNvGrpSpPr>
            <a:grpSpLocks/>
          </p:cNvGrpSpPr>
          <p:nvPr/>
        </p:nvGrpSpPr>
        <p:grpSpPr bwMode="auto">
          <a:xfrm>
            <a:off x="6010275" y="5291138"/>
            <a:ext cx="3030538" cy="969962"/>
            <a:chOff x="3786" y="3333"/>
            <a:chExt cx="1909" cy="611"/>
          </a:xfrm>
        </p:grpSpPr>
        <p:pic>
          <p:nvPicPr>
            <p:cNvPr id="43029" name="Прямоугольник 13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786" y="3333"/>
              <a:ext cx="1909" cy="611"/>
            </a:xfrm>
            <a:prstGeom prst="rect">
              <a:avLst/>
            </a:prstGeom>
            <a:noFill/>
          </p:spPr>
        </p:pic>
        <p:sp>
          <p:nvSpPr>
            <p:cNvPr id="43030" name="Text Box 22"/>
            <p:cNvSpPr txBox="1">
              <a:spLocks noChangeArrowheads="1"/>
            </p:cNvSpPr>
            <p:nvPr/>
          </p:nvSpPr>
          <p:spPr bwMode="auto">
            <a:xfrm>
              <a:off x="3859" y="3391"/>
              <a:ext cx="1719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неблагоприятные погодные условия </a:t>
              </a:r>
            </a:p>
          </p:txBody>
        </p:sp>
      </p:grpSp>
      <p:cxnSp>
        <p:nvCxnSpPr>
          <p:cNvPr id="15" name="Прямая со стрелкой 14"/>
          <p:cNvCxnSpPr/>
          <p:nvPr/>
        </p:nvCxnSpPr>
        <p:spPr>
          <a:xfrm>
            <a:off x="1943100" y="4921250"/>
            <a:ext cx="0" cy="461963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87838" y="4932363"/>
            <a:ext cx="0" cy="46355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838950" y="4945063"/>
            <a:ext cx="0" cy="46355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415</Words>
  <Application>Microsoft Office PowerPoint</Application>
  <PresentationFormat>Экран (4:3)</PresentationFormat>
  <Paragraphs>64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13</vt:i4>
      </vt:variant>
      <vt:variant>
        <vt:lpstr>Заголовки слайдов</vt:lpstr>
      </vt:variant>
      <vt:variant>
        <vt:i4>12</vt:i4>
      </vt:variant>
    </vt:vector>
  </HeadingPairs>
  <TitlesOfParts>
    <vt:vector size="28" baseType="lpstr">
      <vt:lpstr>Arial</vt:lpstr>
      <vt:lpstr>Calibri</vt:lpstr>
      <vt:lpstr>Times New Roman</vt:lpstr>
      <vt:lpstr>Оформление по умолчанию</vt:lpstr>
      <vt:lpstr>1_Тема Office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Мама</cp:lastModifiedBy>
  <cp:revision>4</cp:revision>
  <dcterms:created xsi:type="dcterms:W3CDTF">2012-12-20T12:34:22Z</dcterms:created>
  <dcterms:modified xsi:type="dcterms:W3CDTF">2012-12-22T10:20:09Z</dcterms:modified>
</cp:coreProperties>
</file>