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8" r:id="rId3"/>
    <p:sldId id="257" r:id="rId4"/>
    <p:sldId id="277" r:id="rId5"/>
    <p:sldId id="258" r:id="rId6"/>
    <p:sldId id="259" r:id="rId7"/>
    <p:sldId id="261" r:id="rId8"/>
    <p:sldId id="262" r:id="rId9"/>
    <p:sldId id="260" r:id="rId10"/>
    <p:sldId id="263" r:id="rId11"/>
    <p:sldId id="279" r:id="rId12"/>
    <p:sldId id="264" r:id="rId13"/>
    <p:sldId id="265" r:id="rId14"/>
    <p:sldId id="267" r:id="rId15"/>
    <p:sldId id="266" r:id="rId16"/>
    <p:sldId id="280" r:id="rId17"/>
    <p:sldId id="281" r:id="rId18"/>
    <p:sldId id="268" r:id="rId19"/>
    <p:sldId id="269" r:id="rId20"/>
    <p:sldId id="270" r:id="rId21"/>
    <p:sldId id="276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77A827D-DCD7-4F9E-86E9-1D3186A884AB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DE1DBA3-0087-4B36-8C5A-56A6DFFEE18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E%D0%B3%D0%BE%D0%B2%D0%BE%D1%80_%D0%BE%D0%B1_%D0%BE%D0%B1%D1%80%D0%B0%D0%B7%D0%BE%D0%B2%D0%B0%D0%BD%D0%B8%D0%B8_%D0%A1%D0%A1%D0%A1%D0%A0" TargetMode="External"/><Relationship Id="rId13" Type="http://schemas.openxmlformats.org/officeDocument/2006/relationships/hyperlink" Target="http://www.pinakoteka.ru/blog/&#8230;" TargetMode="External"/><Relationship Id="rId3" Type="http://schemas.openxmlformats.org/officeDocument/2006/relationships/hyperlink" Target="http://pravo.levonevsky.org/baza/soviet/sssr6212.htm" TargetMode="External"/><Relationship Id="rId7" Type="http://schemas.openxmlformats.org/officeDocument/2006/relationships/hyperlink" Target="http://red-alliance.clan.su/ph&#8230;" TargetMode="External"/><Relationship Id="rId12" Type="http://schemas.openxmlformats.org/officeDocument/2006/relationships/hyperlink" Target="http://ba.wikipedia.org/wiki/%D0%9B%D0%B5%D0%BD%D0%B8%D0%BD_%D0%92%D0%BB%D0%B0%D0%B4%D0%B8%D0%BC%D0%B8%D1%80_%D0%98%D0%BB%D1%8C%D0%B8%D1%87" TargetMode="External"/><Relationship Id="rId2" Type="http://schemas.openxmlformats.org/officeDocument/2006/relationships/hyperlink" Target="http://irakly.org/forum/post20122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ehvepznbyf.livejournal&#8230;" TargetMode="External"/><Relationship Id="rId11" Type="http://schemas.openxmlformats.org/officeDocument/2006/relationships/hyperlink" Target="http://bg.wikipedia.org/wiki/%D0%9C%D0%B8%D1%85%D0%B0%D0%B8%D0%BB_%D0%9A%D0%B0%D0%BB%D0%B8%D0%BD%D0%B8%D0%BD" TargetMode="External"/><Relationship Id="rId5" Type="http://schemas.openxmlformats.org/officeDocument/2006/relationships/hyperlink" Target="http://commons.wikimedia.org/wiki/File:Ussr_template.svg" TargetMode="External"/><Relationship Id="rId10" Type="http://schemas.openxmlformats.org/officeDocument/2006/relationships/hyperlink" Target="http://svarog.sitecity.ru/album_19107.phtml" TargetMode="External"/><Relationship Id="rId4" Type="http://schemas.openxmlformats.org/officeDocument/2006/relationships/hyperlink" Target="http://upload.wikimedia.org/wikipedia/commons/thumb/a/a9/Flag_of_the_Soviet_Union.svg/800px-Flag_of_the_Soviet_Union.svg.png" TargetMode="External"/><Relationship Id="rId9" Type="http://schemas.openxmlformats.org/officeDocument/2006/relationships/hyperlink" Target="http://www.rodgaz.ru/index.php&#8230;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/>
              <a:t>Образование СССР.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5929330"/>
            <a:ext cx="7858180" cy="752468"/>
          </a:xfrm>
        </p:spPr>
        <p:txBody>
          <a:bodyPr/>
          <a:lstStyle/>
          <a:p>
            <a:r>
              <a:rPr lang="ru-RU" dirty="0" smtClean="0"/>
              <a:t>Фёдорова И.А МАОУ «Лицей № 36»</a:t>
            </a:r>
            <a:endParaRPr lang="ru-RU" dirty="0"/>
          </a:p>
        </p:txBody>
      </p:sp>
      <p:pic>
        <p:nvPicPr>
          <p:cNvPr id="33794" name="Picture 2" descr="File:Flag of the Soviet Unio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71744"/>
            <a:ext cx="3571900" cy="2452678"/>
          </a:xfrm>
          <a:prstGeom prst="rect">
            <a:avLst/>
          </a:prstGeom>
          <a:noFill/>
        </p:spPr>
      </p:pic>
      <p:pic>
        <p:nvPicPr>
          <p:cNvPr id="33796" name="Picture 4" descr="File:Coat of arms of the Soviet Unio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14488"/>
            <a:ext cx="4071926" cy="38576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пути к объединению.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1919- </a:t>
            </a:r>
            <a:r>
              <a:rPr lang="ru-RU" b="1" dirty="0" err="1" smtClean="0"/>
              <a:t>военно</a:t>
            </a:r>
            <a:r>
              <a:rPr lang="ru-RU" b="1" dirty="0" smtClean="0"/>
              <a:t> – политический союз России, Украины, Белоруссии.</a:t>
            </a:r>
          </a:p>
          <a:p>
            <a:r>
              <a:rPr lang="ru-RU" b="1" dirty="0" smtClean="0"/>
              <a:t>1920-1921 – между РСФСР и советскими республиками Украины, Белоруссии, Азербайджана, Армении и Грузии.</a:t>
            </a:r>
          </a:p>
          <a:p>
            <a:r>
              <a:rPr lang="ru-RU" b="1" dirty="0" smtClean="0"/>
              <a:t>1920- </a:t>
            </a:r>
            <a:r>
              <a:rPr lang="en-US" b="1" dirty="0" smtClean="0"/>
              <a:t>V</a:t>
            </a:r>
            <a:r>
              <a:rPr lang="el-GR" b="1" dirty="0" smtClean="0"/>
              <a:t>ΙΙΙ</a:t>
            </a:r>
            <a:r>
              <a:rPr lang="ru-RU" b="1" dirty="0" smtClean="0"/>
              <a:t> Всероссийский съезд Советов принял план электрификации всей страны ГОЭРЛО.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club.foto.ru/classics/images/photos/pr/15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Рассмотрите планы  образования СССР.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4286256"/>
          <a:ext cx="7191404" cy="214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3752"/>
                <a:gridCol w="3857652"/>
              </a:tblGrid>
              <a:tr h="10715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157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314" name="Picture 2" descr="http://wordweb.ru/uploads/posts/2009-12/1261511020_01_5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214422"/>
            <a:ext cx="2500330" cy="3024204"/>
          </a:xfrm>
          <a:prstGeom prst="rect">
            <a:avLst/>
          </a:prstGeom>
          <a:noFill/>
        </p:spPr>
      </p:pic>
      <p:pic>
        <p:nvPicPr>
          <p:cNvPr id="13316" name="Picture 4" descr="http://upload.wikimedia.org/wikipedia/commons/thumb/8/8d/Lenin_CL_Colour.jpg/280px-Lenin_CL_Colo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14422"/>
            <a:ext cx="2143140" cy="30242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30 декабря 1922 –Первый съезд Советов ССР.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Декларация  об образовании СССР.</a:t>
            </a:r>
          </a:p>
          <a:p>
            <a:r>
              <a:rPr lang="ru-RU" b="1" dirty="0" smtClean="0"/>
              <a:t>Договор республик об образовании СССР.</a:t>
            </a:r>
            <a:endParaRPr lang="ru-RU" b="1" dirty="0"/>
          </a:p>
        </p:txBody>
      </p:sp>
      <p:pic>
        <p:nvPicPr>
          <p:cNvPr id="12290" name="Picture 2" descr="File:Deklaracia SSS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643182"/>
            <a:ext cx="2571768" cy="4000528"/>
          </a:xfrm>
          <a:prstGeom prst="rect">
            <a:avLst/>
          </a:prstGeom>
          <a:noFill/>
        </p:spPr>
      </p:pic>
      <p:pic>
        <p:nvPicPr>
          <p:cNvPr id="6" name="Picture 9" descr="Рисунок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071810"/>
            <a:ext cx="4824413" cy="3500462"/>
          </a:xfrm>
          <a:prstGeom prst="rect">
            <a:avLst/>
          </a:prstGeom>
          <a:noFill/>
          <a:ln w="76200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31 декабря 1924 Конституция СССР.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Республики имели право выхода из Союза.</a:t>
            </a:r>
          </a:p>
          <a:p>
            <a:r>
              <a:rPr lang="ru-RU" b="1" dirty="0" smtClean="0"/>
              <a:t>Механизм реализации этого положения отсутствовал.</a:t>
            </a:r>
            <a:endParaRPr lang="ru-RU" b="1" dirty="0"/>
          </a:p>
        </p:txBody>
      </p:sp>
      <p:pic>
        <p:nvPicPr>
          <p:cNvPr id="4" name="Picture 10" descr="Рисунок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71876"/>
            <a:ext cx="4176712" cy="3094038"/>
          </a:xfrm>
          <a:prstGeom prst="rect">
            <a:avLst/>
          </a:prstGeom>
          <a:noFill/>
          <a:ln w="76200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31 декабря 1924 Конституция СССР.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41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571612"/>
            <a:ext cx="4357718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Всесоюзный съезд Советов.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3429000"/>
            <a:ext cx="435771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Центральный исполнительный комитет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5143512"/>
            <a:ext cx="428628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Совет Народных комиссаров </a:t>
            </a:r>
            <a:endParaRPr lang="ru-RU" sz="32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715008" y="3143248"/>
            <a:ext cx="92869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15008" y="3929066"/>
            <a:ext cx="100013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286512" y="2357430"/>
            <a:ext cx="257176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Совет Союза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286512" y="4071942"/>
            <a:ext cx="2643206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Совет Национальностей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511156"/>
          </a:xfrm>
        </p:spPr>
        <p:txBody>
          <a:bodyPr>
            <a:normAutofit fontScale="90000"/>
          </a:bodyPr>
          <a:lstStyle/>
          <a:p>
            <a:r>
              <a:rPr lang="vi-VN" b="1" dirty="0" smtClean="0"/>
              <a:t>Михаи́л Ива́нович Кали́нин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928670"/>
            <a:ext cx="3718746" cy="5643602"/>
          </a:xfrm>
        </p:spPr>
        <p:txBody>
          <a:bodyPr/>
          <a:lstStyle/>
          <a:p>
            <a:pPr fontAlgn="ctr"/>
            <a:r>
              <a:rPr lang="ru-RU" b="1" dirty="0" smtClean="0"/>
              <a:t>1-й Председатель ЦИК СССР от РСФСР </a:t>
            </a:r>
          </a:p>
          <a:p>
            <a:r>
              <a:rPr lang="ru-RU" b="1" dirty="0" smtClean="0"/>
              <a:t>30 декабря 1922 — 12 января 1938</a:t>
            </a:r>
            <a:endParaRPr lang="ru-RU" b="1" dirty="0"/>
          </a:p>
        </p:txBody>
      </p:sp>
      <p:pic>
        <p:nvPicPr>
          <p:cNvPr id="37892" name="Picture 4" descr="File:&amp;Kcy;&amp;acy;&amp;lcy;&amp;icy;&amp;ncy;&amp;icy;&amp;ncy; &amp;Mcy;. &amp;Icy;. (192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928670"/>
            <a:ext cx="4181475" cy="57054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32" y="1447800"/>
            <a:ext cx="3361556" cy="4800600"/>
          </a:xfrm>
        </p:spPr>
        <p:txBody>
          <a:bodyPr/>
          <a:lstStyle/>
          <a:p>
            <a:pPr fontAlgn="ctr"/>
            <a:r>
              <a:rPr lang="ru-RU" b="1" dirty="0" smtClean="0"/>
              <a:t>1-й председатель Совета народных комиссаров СССР </a:t>
            </a:r>
          </a:p>
          <a:p>
            <a:r>
              <a:rPr lang="ru-RU" b="1" dirty="0" smtClean="0"/>
              <a:t>6 июля 1923 — 21 января 1924</a:t>
            </a:r>
            <a:endParaRPr lang="ru-RU" b="1" dirty="0"/>
          </a:p>
        </p:txBody>
      </p:sp>
      <p:pic>
        <p:nvPicPr>
          <p:cNvPr id="38914" name="Picture 2" descr="&amp;Vcy;&amp;lcy;&amp;acy;&amp;dcy;&amp;icy;&amp;mcy;&amp;icy;&amp;rcy; &amp;Icy;&amp;lcy;&amp;softcy;&amp;icy;&amp;chcy;  &amp;Ucy;&amp;lcy;&amp;softcy;&amp;yacy;&amp;ncy;&amp;ocy;&amp;vcy; (&amp;Lcy;&amp;iecy;&amp;ncy;&amp;icy;&amp;ncy;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0"/>
            <a:ext cx="464347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Конституция </a:t>
            </a:r>
            <a:r>
              <a:rPr lang="ru-RU" dirty="0" smtClean="0"/>
              <a:t>СССР 1924.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Избирательная система носила классовый характер:</a:t>
            </a:r>
          </a:p>
          <a:p>
            <a:r>
              <a:rPr lang="ru-RU" b="1" dirty="0" smtClean="0"/>
              <a:t>Один депутат от 25 000 рабочих и один депутат от 125 000 крестьян.</a:t>
            </a:r>
          </a:p>
          <a:p>
            <a:r>
              <a:rPr lang="ru-RU" b="1" dirty="0" smtClean="0"/>
              <a:t>Часть населения лишалась избирательного права.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объединения.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Укрепление экономической мощи.</a:t>
            </a:r>
          </a:p>
          <a:p>
            <a:r>
              <a:rPr lang="ru-RU" sz="4000" b="1" dirty="0" smtClean="0"/>
              <a:t>Укрепление военной мощи.</a:t>
            </a:r>
          </a:p>
          <a:p>
            <a:r>
              <a:rPr lang="ru-RU" sz="4000" b="1" dirty="0" smtClean="0"/>
              <a:t>Облегчало индустриальное и культурное развитие.</a:t>
            </a:r>
            <a:endParaRPr lang="ru-RU" sz="4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8143900" cy="6357982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 err="1" smtClean="0"/>
              <a:t>Сою́з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Сове́тских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Социалисти́ческих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Респу́блик</a:t>
            </a:r>
            <a:r>
              <a:rPr lang="ru-RU" u="sng" dirty="0" smtClean="0"/>
              <a:t> </a:t>
            </a:r>
            <a:r>
              <a:rPr lang="ru-RU" dirty="0" smtClean="0"/>
              <a:t>— </a:t>
            </a:r>
            <a:r>
              <a:rPr lang="ru-RU" b="1" dirty="0" smtClean="0"/>
              <a:t>государство, существовавшее с 1922 года по 1991 год на территории Европы и Азии. Союз ССР занимал почти 1/6 часть обитаемой суши </a:t>
            </a:r>
            <a:r>
              <a:rPr lang="ru-RU" b="1" dirty="0" smtClean="0"/>
              <a:t>Земли </a:t>
            </a:r>
            <a:r>
              <a:rPr lang="ru-RU" b="1" dirty="0" smtClean="0"/>
              <a:t>и был самой крупной по площади страной мира. Образован на территории, которую к 1917 году занимала Российская империя без Финляндии, части Польского Царства и некоторых других территорий (</a:t>
            </a:r>
            <a:r>
              <a:rPr lang="ru-RU" b="1" dirty="0" smtClean="0"/>
              <a:t>земли </a:t>
            </a:r>
            <a:r>
              <a:rPr lang="ru-RU" b="1" dirty="0" smtClean="0"/>
              <a:t>Карс, сейчас Турция), но с Восточной Галицией (с сентября 1939 г.), Закарпатьем, частью Пруссии (с июня 1945 г.), Северной </a:t>
            </a:r>
            <a:r>
              <a:rPr lang="ru-RU" b="1" dirty="0" err="1" smtClean="0"/>
              <a:t>Буковиной</a:t>
            </a:r>
            <a:r>
              <a:rPr lang="ru-RU" b="1" dirty="0" smtClean="0"/>
              <a:t>  </a:t>
            </a:r>
            <a:r>
              <a:rPr lang="ru-RU" b="1" dirty="0" smtClean="0"/>
              <a:t>(с июня 1940 г.), Южным Сахалином и Курилами.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inakoteka.ru/blog/wp-content/uploads/2009/04/dhcdhcdhcdh-a-dhzdhydhdhzdhc-dhdhdhdhdhdh-dhdhdhdhzdhdhzdh-600x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0"/>
            <a:ext cx="7862150" cy="5929330"/>
          </a:xfrm>
        </p:spPr>
        <p:txBody>
          <a:bodyPr/>
          <a:lstStyle/>
          <a:p>
            <a:r>
              <a:rPr lang="ru-RU" dirty="0" smtClean="0"/>
              <a:t>Алексеев. История в таблицах и схемах. М., 2011.</a:t>
            </a:r>
          </a:p>
          <a:p>
            <a:r>
              <a:rPr lang="ru-RU" dirty="0" smtClean="0"/>
              <a:t>Кочетов Н.С. История России 20 век.  Волгоград,2003.</a:t>
            </a:r>
          </a:p>
          <a:p>
            <a:r>
              <a:rPr lang="ru-RU" dirty="0" smtClean="0"/>
              <a:t>Симонова Е.В.Поурочные разработки. М.,2008.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86215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857232"/>
            <a:ext cx="7862150" cy="5786478"/>
          </a:xfrm>
        </p:spPr>
        <p:txBody>
          <a:bodyPr>
            <a:normAutofit fontScale="85000" lnSpcReduction="20000"/>
          </a:bodyPr>
          <a:lstStyle/>
          <a:p>
            <a:endParaRPr lang="ru-RU" sz="2000" dirty="0" smtClean="0">
              <a:hlinkClick r:id="rId2"/>
            </a:endParaRPr>
          </a:p>
          <a:p>
            <a:r>
              <a:rPr lang="ru-RU" sz="2000" dirty="0" smtClean="0">
                <a:hlinkClick r:id="rId2"/>
              </a:rPr>
              <a:t>Флаг</a:t>
            </a:r>
            <a:r>
              <a:rPr lang="en-US" sz="2000" dirty="0" smtClean="0">
                <a:hlinkClick r:id="rId3"/>
              </a:rPr>
              <a:t> </a:t>
            </a:r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pravo.levonevsky.org/baza/soviet/sssr6212.htm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upload.wikimedia.org/wikipedia/commons/thumb/a/a9/Flag_of_the_Soviet_Union.svg/800px-Flag_of_the_Soviet_Union.svg.png</a:t>
            </a:r>
            <a:endParaRPr lang="ru-RU" sz="2000" dirty="0" smtClean="0"/>
          </a:p>
          <a:p>
            <a:r>
              <a:rPr lang="ru-RU" sz="2000" dirty="0" smtClean="0">
                <a:hlinkClick r:id="rId2"/>
              </a:rPr>
              <a:t>Герб</a:t>
            </a:r>
            <a:r>
              <a:rPr lang="en-US" sz="2000" dirty="0" smtClean="0">
                <a:hlinkClick r:id="rId5" tooltip="File:Ussr template.svg"/>
              </a:rPr>
              <a:t> File:Ussr </a:t>
            </a:r>
            <a:r>
              <a:rPr lang="en-US" sz="2000" dirty="0" smtClean="0">
                <a:hlinkClick r:id="rId5" tooltip="File:Ussr template.svg"/>
              </a:rPr>
              <a:t>template.svg</a:t>
            </a:r>
            <a:endParaRPr lang="ru-RU" sz="2000" dirty="0" smtClean="0"/>
          </a:p>
          <a:p>
            <a:r>
              <a:rPr lang="ru-RU" sz="2000" b="1" dirty="0" smtClean="0"/>
              <a:t>Лампочка</a:t>
            </a:r>
            <a:r>
              <a:rPr lang="ru-RU" sz="2000" dirty="0" smtClean="0"/>
              <a:t> </a:t>
            </a:r>
            <a:r>
              <a:rPr lang="ru-RU" sz="2000" b="1" dirty="0" smtClean="0"/>
              <a:t>Ильича</a:t>
            </a:r>
            <a:r>
              <a:rPr lang="ru-RU" sz="2000" dirty="0" smtClean="0"/>
              <a:t>, 1925. </a:t>
            </a:r>
            <a:r>
              <a:rPr lang="ru-RU" sz="2000" dirty="0" smtClean="0">
                <a:hlinkClick r:id="rId6"/>
              </a:rPr>
              <a:t>http</a:t>
            </a:r>
            <a:r>
              <a:rPr lang="ru-RU" sz="2000" dirty="0" smtClean="0">
                <a:hlinkClick r:id="rId6"/>
              </a:rPr>
              <a:t>://vehvepznbyf.livejournal…</a:t>
            </a:r>
            <a:endParaRPr lang="ru-RU" sz="2000" dirty="0" smtClean="0"/>
          </a:p>
          <a:p>
            <a:endParaRPr lang="ru-RU" sz="2000" dirty="0" smtClean="0">
              <a:hlinkClick r:id="rId2"/>
            </a:endParaRPr>
          </a:p>
          <a:p>
            <a:r>
              <a:rPr lang="ru-RU" sz="2000" dirty="0" smtClean="0">
                <a:hlinkClick r:id="rId2"/>
              </a:rPr>
              <a:t>Сталин И.В.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 smtClean="0">
                <a:hlinkClick r:id="rId2"/>
              </a:rPr>
              <a:t>://irakly.org/forum/post20</a:t>
            </a:r>
            <a:r>
              <a:rPr lang="en-US" sz="2000" dirty="0" smtClean="0">
                <a:hlinkClick r:id="rId2"/>
              </a:rPr>
              <a:t>…</a:t>
            </a:r>
            <a:endParaRPr lang="ru-RU" sz="2000" dirty="0" smtClean="0"/>
          </a:p>
          <a:p>
            <a:r>
              <a:rPr lang="ru-RU" sz="2000" dirty="0" smtClean="0"/>
              <a:t>Владимир </a:t>
            </a:r>
            <a:r>
              <a:rPr lang="ru-RU" sz="2000" dirty="0" smtClean="0"/>
              <a:t>Ильич </a:t>
            </a:r>
            <a:r>
              <a:rPr lang="ru-RU" sz="2000" b="1" dirty="0" smtClean="0"/>
              <a:t>Ленин</a:t>
            </a:r>
            <a:r>
              <a:rPr lang="ru-RU" sz="2000" dirty="0" smtClean="0"/>
              <a:t>. </a:t>
            </a:r>
            <a:r>
              <a:rPr lang="ru-RU" sz="2000" dirty="0" smtClean="0">
                <a:hlinkClick r:id="rId7"/>
              </a:rPr>
              <a:t>http</a:t>
            </a:r>
            <a:r>
              <a:rPr lang="ru-RU" sz="2000" dirty="0" smtClean="0">
                <a:hlinkClick r:id="rId7"/>
              </a:rPr>
              <a:t>://red-alliance.clan.su/ph</a:t>
            </a:r>
            <a:r>
              <a:rPr lang="ru-RU" sz="2000" dirty="0" smtClean="0">
                <a:hlinkClick r:id="rId7"/>
              </a:rPr>
              <a:t>…</a:t>
            </a:r>
            <a:endParaRPr lang="ru-RU" sz="2000" dirty="0" smtClean="0"/>
          </a:p>
          <a:p>
            <a:r>
              <a:rPr lang="ru-RU" sz="2000" dirty="0" smtClean="0">
                <a:hlinkClick r:id="rId8"/>
              </a:rPr>
              <a:t>Договор об образовании </a:t>
            </a:r>
            <a:r>
              <a:rPr lang="ru-RU" sz="2000" dirty="0" smtClean="0">
                <a:hlinkClick r:id="rId8"/>
              </a:rPr>
              <a:t>СССР</a:t>
            </a:r>
            <a:endParaRPr lang="ru-RU" sz="2000" dirty="0" smtClean="0"/>
          </a:p>
          <a:p>
            <a:r>
              <a:rPr lang="ru-RU" sz="2000" dirty="0" smtClean="0"/>
              <a:t>Степан </a:t>
            </a:r>
            <a:r>
              <a:rPr lang="ru-RU" sz="2000" b="1" dirty="0" smtClean="0"/>
              <a:t>Дудник</a:t>
            </a:r>
            <a:r>
              <a:rPr lang="ru-RU" sz="2000" dirty="0" smtClean="0"/>
              <a:t>. </a:t>
            </a:r>
            <a:r>
              <a:rPr lang="ru-RU" sz="2000" b="1" dirty="0" smtClean="0"/>
              <a:t>Подписание</a:t>
            </a:r>
            <a:r>
              <a:rPr lang="ru-RU" sz="2000" dirty="0" smtClean="0"/>
              <a:t> </a:t>
            </a:r>
            <a:r>
              <a:rPr lang="ru-RU" sz="2000" b="1" dirty="0" smtClean="0"/>
              <a:t>договора</a:t>
            </a:r>
            <a:r>
              <a:rPr lang="ru-RU" sz="2000" dirty="0" smtClean="0"/>
              <a:t> </a:t>
            </a:r>
            <a:r>
              <a:rPr lang="ru-RU" sz="2000" b="1" dirty="0" smtClean="0"/>
              <a:t>об</a:t>
            </a:r>
            <a:r>
              <a:rPr lang="ru-RU" sz="2000" dirty="0" smtClean="0"/>
              <a:t> </a:t>
            </a:r>
            <a:r>
              <a:rPr lang="ru-RU" sz="2000" b="1" dirty="0" smtClean="0"/>
              <a:t>образовании</a:t>
            </a:r>
            <a:r>
              <a:rPr lang="ru-RU" sz="2000" dirty="0" smtClean="0"/>
              <a:t> </a:t>
            </a:r>
            <a:r>
              <a:rPr lang="ru-RU" sz="2000" b="1" dirty="0" err="1" smtClean="0"/>
              <a:t>СССР</a:t>
            </a:r>
            <a:r>
              <a:rPr lang="ru-RU" sz="2000" dirty="0" err="1" smtClean="0"/>
              <a:t>.</a:t>
            </a:r>
            <a:r>
              <a:rPr lang="ru-RU" sz="2000" dirty="0" err="1" smtClean="0">
                <a:hlinkClick r:id="rId9"/>
              </a:rPr>
              <a:t>http</a:t>
            </a:r>
            <a:r>
              <a:rPr lang="ru-RU" sz="2000" dirty="0" smtClean="0">
                <a:hlinkClick r:id="rId9"/>
              </a:rPr>
              <a:t>://</a:t>
            </a:r>
            <a:r>
              <a:rPr lang="ru-RU" sz="2000" dirty="0" err="1" smtClean="0">
                <a:hlinkClick r:id="rId9"/>
              </a:rPr>
              <a:t>www.rodgaz.ru</a:t>
            </a:r>
            <a:r>
              <a:rPr lang="ru-RU" sz="2000" dirty="0" smtClean="0">
                <a:hlinkClick r:id="rId9"/>
              </a:rPr>
              <a:t>/</a:t>
            </a:r>
            <a:r>
              <a:rPr lang="ru-RU" sz="2000" dirty="0" err="1" smtClean="0">
                <a:hlinkClick r:id="rId9"/>
              </a:rPr>
              <a:t>index.php</a:t>
            </a:r>
            <a:r>
              <a:rPr lang="ru-RU" sz="2000" dirty="0" smtClean="0">
                <a:hlinkClick r:id="rId9"/>
              </a:rPr>
              <a:t>…</a:t>
            </a:r>
            <a:endParaRPr lang="ru-RU" sz="2000" dirty="0" smtClean="0"/>
          </a:p>
          <a:p>
            <a:r>
              <a:rPr lang="ru-RU" sz="2000" b="1" dirty="0" smtClean="0"/>
              <a:t>Котляров</a:t>
            </a:r>
            <a:r>
              <a:rPr lang="ru-RU" sz="2000" dirty="0" smtClean="0"/>
              <a:t> Л. Всесоюзный съезд </a:t>
            </a:r>
            <a:r>
              <a:rPr lang="ru-RU" sz="2000" dirty="0" err="1" smtClean="0"/>
              <a:t>Соаетов.</a:t>
            </a:r>
            <a:r>
              <a:rPr lang="ru-RU" sz="2000" b="1" dirty="0" err="1" smtClean="0"/>
              <a:t>Образование</a:t>
            </a:r>
            <a:r>
              <a:rPr lang="ru-RU" sz="2000" dirty="0" smtClean="0"/>
              <a:t> </a:t>
            </a:r>
            <a:r>
              <a:rPr lang="ru-RU" sz="2000" b="1" dirty="0" smtClean="0"/>
              <a:t>СССР</a:t>
            </a:r>
            <a:r>
              <a:rPr lang="ru-RU" sz="2000" dirty="0" smtClean="0"/>
              <a:t>. </a:t>
            </a:r>
          </a:p>
          <a:p>
            <a:r>
              <a:rPr lang="ru-RU" sz="2000" dirty="0" smtClean="0">
                <a:hlinkClick r:id="rId10"/>
              </a:rPr>
              <a:t>http://svarog.sitecity.ru/albu…</a:t>
            </a:r>
            <a:endParaRPr lang="ru-RU" sz="2000" dirty="0" smtClean="0"/>
          </a:p>
          <a:p>
            <a:r>
              <a:rPr lang="ru-RU" sz="2000" dirty="0" smtClean="0"/>
              <a:t>Использование </a:t>
            </a:r>
            <a:r>
              <a:rPr lang="ru-RU" sz="2000" b="1" dirty="0" smtClean="0"/>
              <a:t>Калинин М. И. (1920).</a:t>
            </a:r>
            <a:r>
              <a:rPr lang="ru-RU" sz="2000" b="1" dirty="0" err="1" smtClean="0"/>
              <a:t>jpg</a:t>
            </a:r>
            <a:r>
              <a:rPr lang="ru-RU" sz="2000" dirty="0" smtClean="0"/>
              <a:t> в </a:t>
            </a:r>
            <a:r>
              <a:rPr lang="ru-RU" sz="2000" dirty="0" err="1" smtClean="0"/>
              <a:t>bg.wikipedia.org</a:t>
            </a:r>
            <a:r>
              <a:rPr lang="ru-RU" sz="2000" dirty="0" smtClean="0"/>
              <a:t> </a:t>
            </a:r>
            <a:r>
              <a:rPr lang="ru-RU" sz="2000" dirty="0" smtClean="0">
                <a:hlinkClick r:id="rId11"/>
              </a:rPr>
              <a:t>Михаил Калинин</a:t>
            </a:r>
            <a:endParaRPr lang="ru-RU" sz="2000" dirty="0" smtClean="0"/>
          </a:p>
          <a:p>
            <a:r>
              <a:rPr lang="ru-RU" sz="1800" dirty="0" smtClean="0"/>
              <a:t>Использование </a:t>
            </a:r>
            <a:r>
              <a:rPr lang="en-US" sz="1800" b="1" dirty="0" smtClean="0"/>
              <a:t>Leninportrait.jpg</a:t>
            </a:r>
            <a:r>
              <a:rPr lang="en-US" sz="1800" dirty="0" smtClean="0"/>
              <a:t> </a:t>
            </a:r>
            <a:r>
              <a:rPr lang="ru-RU" sz="1800" dirty="0" smtClean="0"/>
              <a:t>в </a:t>
            </a:r>
            <a:r>
              <a:rPr lang="en-US" sz="1800" dirty="0" smtClean="0"/>
              <a:t>ba.wikipedia.org </a:t>
            </a:r>
            <a:r>
              <a:rPr lang="ru-RU" sz="1800" dirty="0" smtClean="0">
                <a:hlinkClick r:id="rId12"/>
              </a:rPr>
              <a:t>Ленин Владимир Ильич</a:t>
            </a:r>
            <a:endParaRPr lang="ru-RU" sz="18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dirty="0" smtClean="0"/>
              <a:t>Карпов</a:t>
            </a:r>
            <a:r>
              <a:rPr lang="ru-RU" sz="2000" dirty="0" smtClean="0"/>
              <a:t> </a:t>
            </a:r>
            <a:r>
              <a:rPr lang="ru-RU" sz="2000" b="1" dirty="0" smtClean="0"/>
              <a:t>С</a:t>
            </a:r>
            <a:r>
              <a:rPr lang="ru-RU" sz="2000" dirty="0" smtClean="0"/>
              <a:t>.М. "СССР - ОПЛОТ </a:t>
            </a:r>
            <a:r>
              <a:rPr lang="ru-RU" sz="2000" b="1" dirty="0" smtClean="0"/>
              <a:t>ДРУЖБЫ</a:t>
            </a:r>
            <a:r>
              <a:rPr lang="ru-RU" sz="2000" dirty="0" smtClean="0"/>
              <a:t> </a:t>
            </a:r>
            <a:r>
              <a:rPr lang="ru-RU" sz="2000" b="1" dirty="0" smtClean="0"/>
              <a:t>НАРОДОВ</a:t>
            </a:r>
            <a:r>
              <a:rPr lang="ru-RU" sz="2000" dirty="0" smtClean="0"/>
              <a:t>" (открытка 1964 г. </a:t>
            </a:r>
            <a:r>
              <a:rPr lang="ru-RU" sz="2000" dirty="0" smtClean="0">
                <a:hlinkClick r:id="rId13"/>
              </a:rPr>
              <a:t>http</a:t>
            </a:r>
            <a:r>
              <a:rPr lang="ru-RU" sz="2000" dirty="0" smtClean="0">
                <a:hlinkClick r:id="rId13"/>
              </a:rPr>
              <a:t>://www.pinakoteka.ru/blog/…</a:t>
            </a:r>
            <a:endParaRPr lang="ru-RU" sz="2000" dirty="0" smtClean="0"/>
          </a:p>
          <a:p>
            <a:endParaRPr lang="ru-RU" sz="2000" dirty="0" smtClean="0"/>
          </a:p>
          <a:p>
            <a:endParaRPr lang="en-US" sz="2000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/>
          <a:lstStyle/>
          <a:p>
            <a:r>
              <a:rPr lang="ru-RU" b="1" dirty="0" smtClean="0"/>
              <a:t>План: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572164"/>
          </a:xfrm>
          <a:ln w="76200"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r>
              <a:rPr lang="ru-RU" sz="2800" b="1" dirty="0" smtClean="0"/>
              <a:t>Первые шаги большевиков для решения национального вопроса.</a:t>
            </a:r>
          </a:p>
          <a:p>
            <a:r>
              <a:rPr lang="ru-RU" sz="2800" b="1" dirty="0" smtClean="0"/>
              <a:t>Центробежные силы и центростремительные.</a:t>
            </a:r>
          </a:p>
          <a:p>
            <a:r>
              <a:rPr lang="ru-RU" sz="2800" b="1" dirty="0" smtClean="0"/>
              <a:t>Этапы объединения.</a:t>
            </a:r>
          </a:p>
          <a:p>
            <a:r>
              <a:rPr lang="ru-RU" sz="2800" b="1" dirty="0" smtClean="0"/>
              <a:t>Предпосылки объединения.</a:t>
            </a:r>
          </a:p>
          <a:p>
            <a:r>
              <a:rPr lang="ru-RU" sz="2800" b="1" dirty="0" smtClean="0"/>
              <a:t>Планы объединения.</a:t>
            </a:r>
          </a:p>
          <a:p>
            <a:r>
              <a:rPr lang="ru-RU" sz="2800" b="1" dirty="0" smtClean="0"/>
              <a:t>Ι Съезд Советов ССР.</a:t>
            </a:r>
          </a:p>
          <a:p>
            <a:r>
              <a:rPr lang="ru-RU" sz="2800" b="1" dirty="0" smtClean="0"/>
              <a:t>Первая Конституция СССР.</a:t>
            </a:r>
          </a:p>
          <a:p>
            <a:r>
              <a:rPr lang="ru-RU" sz="2800" b="1" dirty="0" smtClean="0"/>
              <a:t>Национальный вопрос в СССР.</a:t>
            </a:r>
          </a:p>
          <a:p>
            <a:r>
              <a:rPr lang="ru-RU" sz="2800" b="1" dirty="0" smtClean="0"/>
              <a:t>Итоги объединения.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Национальный вопрос – </a:t>
            </a:r>
            <a:r>
              <a:rPr lang="ru-RU" b="1" dirty="0" err="1" smtClean="0"/>
              <a:t>вопрос</a:t>
            </a:r>
            <a:r>
              <a:rPr lang="ru-RU" b="1" dirty="0" smtClean="0"/>
              <a:t> об освобождении и условиях свободного развития наций. В условиях империализма национальный вопрос превратился в вопрос межгосударственный 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Первые шаги большевиков для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Ноябрь 1917 – «Декларация прав и народов России».</a:t>
            </a:r>
          </a:p>
          <a:p>
            <a:r>
              <a:rPr lang="ru-RU" b="1" dirty="0" smtClean="0"/>
              <a:t>Декабрь 1917- «Ко всем трудящимся мусульманам России и Востока».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Центробежные и центростремительные силы.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Первая тенденция: стремление к независимости. Порождена насильственной русификацией.</a:t>
            </a:r>
          </a:p>
          <a:p>
            <a:r>
              <a:rPr lang="ru-RU" b="1" dirty="0" smtClean="0"/>
              <a:t>Вторая тенденция: стремление к единению, интеграции. Обусловлена общностью исторических судеб, хозяйственными и культурными связями.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85794"/>
            <a:ext cx="7719274" cy="546260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1917 –независимость Финляндии.</a:t>
            </a:r>
          </a:p>
          <a:p>
            <a:r>
              <a:rPr lang="ru-RU" sz="3600" b="1" dirty="0" smtClean="0"/>
              <a:t>1918 – независимость Польши.</a:t>
            </a:r>
          </a:p>
          <a:p>
            <a:r>
              <a:rPr lang="ru-RU" sz="3600" b="1" dirty="0" smtClean="0"/>
              <a:t>1918 –Молдавская республика объявила о своём присоединении к Румынии.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Всего в годы Гражданской войны было около 80 национально – государственных образований.</a:t>
            </a:r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Определите предпосылки объединения.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Потребность в совместной обороне против белогвардейцев и интервентов.</a:t>
            </a:r>
          </a:p>
          <a:p>
            <a:r>
              <a:rPr lang="ru-RU" b="1" dirty="0" smtClean="0"/>
              <a:t>Общность политического строя в республиках.</a:t>
            </a:r>
          </a:p>
          <a:p>
            <a:r>
              <a:rPr lang="ru-RU" b="1" dirty="0" smtClean="0"/>
              <a:t>Традиционные экономические связи.</a:t>
            </a:r>
          </a:p>
          <a:p>
            <a:r>
              <a:rPr lang="ru-RU" b="1" dirty="0" smtClean="0"/>
              <a:t>Культурные связи.</a:t>
            </a:r>
          </a:p>
          <a:p>
            <a:r>
              <a:rPr lang="ru-RU" b="1" dirty="0" smtClean="0"/>
              <a:t>Совместное восстановление хозяйства.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Этапы объединения.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500174"/>
            <a:ext cx="7498080" cy="4800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1)октябрь 1917-середина 1918 –рождение РСФСР. Возникновение автономий на территории России.</a:t>
            </a:r>
          </a:p>
          <a:p>
            <a:r>
              <a:rPr lang="ru-RU" b="1" dirty="0" smtClean="0"/>
              <a:t>2)вторая половина 1918-1920. Образование независимых советских республик. Военно-политический союз советских республик.</a:t>
            </a:r>
          </a:p>
          <a:p>
            <a:r>
              <a:rPr lang="ru-RU" b="1" dirty="0" smtClean="0"/>
              <a:t>3)1921 – 1924. Создание </a:t>
            </a:r>
            <a:r>
              <a:rPr lang="ru-RU" b="1" dirty="0" err="1" smtClean="0"/>
              <a:t>военно</a:t>
            </a:r>
            <a:r>
              <a:rPr lang="ru-RU" b="1" dirty="0" smtClean="0"/>
              <a:t> –хозяйственного союза, единого дипломатического фронта. Образование СССР.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159</TotalTime>
  <Words>560</Words>
  <Application>Microsoft Office PowerPoint</Application>
  <PresentationFormat>Экран (4:3)</PresentationFormat>
  <Paragraphs>87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Образование СССР.</vt:lpstr>
      <vt:lpstr>Слайд 2</vt:lpstr>
      <vt:lpstr>План:</vt:lpstr>
      <vt:lpstr>Слайд 4</vt:lpstr>
      <vt:lpstr>Первые шаги большевиков для</vt:lpstr>
      <vt:lpstr>Центробежные и центростремительные силы.</vt:lpstr>
      <vt:lpstr>Слайд 7</vt:lpstr>
      <vt:lpstr>Определите предпосылки объединения.</vt:lpstr>
      <vt:lpstr>Этапы объединения. </vt:lpstr>
      <vt:lpstr>На пути к объединению.</vt:lpstr>
      <vt:lpstr>Слайд 11</vt:lpstr>
      <vt:lpstr>Рассмотрите планы  образования СССР.</vt:lpstr>
      <vt:lpstr>30 декабря 1922 –Первый съезд Советов ССР.</vt:lpstr>
      <vt:lpstr>31 декабря 1924 Конституция СССР.</vt:lpstr>
      <vt:lpstr>31 декабря 1924 Конституция СССР.</vt:lpstr>
      <vt:lpstr>Михаи́л Ива́нович Кали́нин</vt:lpstr>
      <vt:lpstr>Слайд 17</vt:lpstr>
      <vt:lpstr>Конституция СССР 1924.</vt:lpstr>
      <vt:lpstr>Итоги объединения.</vt:lpstr>
      <vt:lpstr>Слайд 20</vt:lpstr>
      <vt:lpstr>Литература</vt:lpstr>
      <vt:lpstr>Ссылки: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 СССР.</dc:title>
  <dc:creator>WIN7XP</dc:creator>
  <cp:lastModifiedBy>WIN7XP</cp:lastModifiedBy>
  <cp:revision>1</cp:revision>
  <dcterms:created xsi:type="dcterms:W3CDTF">2013-01-16T15:48:22Z</dcterms:created>
  <dcterms:modified xsi:type="dcterms:W3CDTF">2013-01-16T18:27:55Z</dcterms:modified>
</cp:coreProperties>
</file>