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6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2B362-9A6A-4869-8E49-BC4B8C606819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7D796-DE4E-4881-9BDB-910D17338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964EC-2801-4DB8-A668-7C9D1A5B3D6E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83CD5-55FF-4E70-815C-C9D7CE25C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6B175-8997-48D2-8194-C63B0A7BF522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CEF52-EC09-470E-9CA6-44A9BA68F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F666B-6650-4FF3-9080-7194DF8E73CD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E15EE-9B75-4948-B320-D152AA5FA8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55FEC-8899-4A77-AA2C-E48A087B7DC9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BBA1B-73FE-4811-BAD9-31A4ABC70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5CD0-F2CE-4444-8CDA-DAD9EA9B9FC5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8E3C-2DDF-486B-B70D-DC7D1619A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EE631-8DAB-4087-B6EE-3A4787C68647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EA939-DC59-4980-942E-269F0DC02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0D402-B56A-4204-8942-9E24F0519B3C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3B0A8-2C3C-41E7-9975-A00524134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E2CE1-70EF-42D9-956E-B047281076C9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40238-FC5F-40D1-9199-2C02FB3ED9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0624F-E539-4FEE-8D64-36EF400C026B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80C19-AD3E-4ADE-BFEA-921B3AD2EC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B4B89-7A0D-441D-BBE4-B148D616FEA6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E8869-0132-46A1-948A-8D1248A3BF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344A91-8941-4E9A-99CF-727E1797704A}" type="datetimeFigureOut">
              <a:rPr lang="ru-RU"/>
              <a:pPr>
                <a:defRPr/>
              </a:pPr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932977-EB86-43DC-8196-D416A6841B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gif"/><Relationship Id="rId7" Type="http://schemas.openxmlformats.org/officeDocument/2006/relationships/image" Target="../media/image3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oksite.ru/vereschagin/picture/0223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hyperlink" Target="http://ru.wikipedia.org/wiki/" TargetMode="External"/><Relationship Id="rId4" Type="http://schemas.openxmlformats.org/officeDocument/2006/relationships/hyperlink" Target="http://www.google.ru/imgres?imgur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jpeg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2.gif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png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Picture 2" descr="D:\Фон для презентаций\274601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928688" y="1000125"/>
            <a:ext cx="74072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FF0000"/>
                </a:solidFill>
                <a:latin typeface="Segoe Print"/>
                <a:ea typeface="BrowalliaUPC"/>
                <a:cs typeface="BrowalliaUPC"/>
              </a:rPr>
              <a:t>«Русско – турецкая война</a:t>
            </a:r>
          </a:p>
          <a:p>
            <a:r>
              <a:rPr lang="ru-RU" sz="4000" b="1" i="1">
                <a:solidFill>
                  <a:srgbClr val="FF0000"/>
                </a:solidFill>
                <a:latin typeface="Segoe Print"/>
                <a:ea typeface="BrowalliaUPC"/>
                <a:cs typeface="BrowalliaUPC"/>
              </a:rPr>
              <a:t> 1877-1878 гг.»</a:t>
            </a: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2357438" y="5000625"/>
            <a:ext cx="40719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solidFill>
                  <a:srgbClr val="FF0000"/>
                </a:solidFill>
                <a:latin typeface="Segoe Print"/>
              </a:rPr>
              <a:t>Автор: учитель истории</a:t>
            </a:r>
          </a:p>
          <a:p>
            <a:r>
              <a:rPr lang="ru-RU" sz="1400">
                <a:solidFill>
                  <a:srgbClr val="FF0000"/>
                </a:solidFill>
                <a:latin typeface="Segoe Print"/>
              </a:rPr>
              <a:t> МОУ Акбашевская СОШ </a:t>
            </a:r>
          </a:p>
          <a:p>
            <a:r>
              <a:rPr lang="ru-RU" sz="1400">
                <a:solidFill>
                  <a:srgbClr val="FF0000"/>
                </a:solidFill>
                <a:latin typeface="Segoe Print"/>
              </a:rPr>
              <a:t>Бикмухаметов </a:t>
            </a:r>
          </a:p>
          <a:p>
            <a:r>
              <a:rPr lang="ru-RU" sz="1400">
                <a:solidFill>
                  <a:srgbClr val="FF0000"/>
                </a:solidFill>
                <a:latin typeface="Segoe Print"/>
              </a:rPr>
              <a:t>Рустам Галиахметович</a:t>
            </a:r>
          </a:p>
        </p:txBody>
      </p:sp>
      <p:pic>
        <p:nvPicPr>
          <p:cNvPr id="13318" name="Picture 3" descr="D:\8 класс\0193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30950" y="3000375"/>
            <a:ext cx="18129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4" descr="D:\8 класс\0190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2571750"/>
            <a:ext cx="2428875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786188" y="714375"/>
            <a:ext cx="887412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8 класс</a:t>
            </a:r>
            <a:endParaRPr lang="ru-RU" i="1" u="sng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D:\Фон для презентаций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" y="-9525"/>
            <a:ext cx="91313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1033" descr="Рисунок7"/>
          <p:cNvPicPr>
            <a:picLocks noChangeAspect="1" noChangeArrowheads="1"/>
          </p:cNvPicPr>
          <p:nvPr/>
        </p:nvPicPr>
        <p:blipFill>
          <a:blip r:embed="rId3">
            <a:lum bright="-6000" contrast="6000"/>
          </a:blip>
          <a:srcRect/>
          <a:stretch>
            <a:fillRect/>
          </a:stretch>
        </p:blipFill>
        <p:spPr bwMode="auto">
          <a:xfrm>
            <a:off x="0" y="0"/>
            <a:ext cx="4776788" cy="6643688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4857750" y="714375"/>
            <a:ext cx="4071938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AutoNum type="arabicPeriod"/>
            </a:pPr>
            <a:r>
              <a:rPr lang="ru-RU" sz="2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Гурко в середине декабря занял Софию.</a:t>
            </a:r>
            <a:endParaRPr lang="ru-RU" sz="240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Отряд Скобелева стремительно наступал на Стамбул.</a:t>
            </a:r>
            <a:endParaRPr lang="ru-RU" sz="240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В январе 1878 г. отряд Гурко овладел Адрианополем.</a:t>
            </a:r>
            <a:endParaRPr lang="ru-RU" sz="240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Отряд Скобелева вышел к Мраморному морю и 18 января 1878 г. занял пригород Стамбула </a:t>
            </a:r>
            <a:r>
              <a:rPr lang="ru-RU" sz="240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–</a:t>
            </a:r>
            <a:r>
              <a:rPr lang="ru-RU" sz="2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Сан-Стефано.</a:t>
            </a:r>
          </a:p>
        </p:txBody>
      </p:sp>
      <p:sp>
        <p:nvSpPr>
          <p:cNvPr id="25604" name="Прямоугольник 4"/>
          <p:cNvSpPr>
            <a:spLocks noChangeArrowheads="1"/>
          </p:cNvSpPr>
          <p:nvPr/>
        </p:nvSpPr>
        <p:spPr bwMode="auto">
          <a:xfrm>
            <a:off x="5000625" y="214313"/>
            <a:ext cx="29670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Балканский фронт</a:t>
            </a:r>
            <a:endParaRPr lang="ru-RU" sz="240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</p:txBody>
      </p:sp>
      <p:pic>
        <p:nvPicPr>
          <p:cNvPr id="25605" name="Picture 2" descr="D:\8 класс\русско-турец\skobelev184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5050" y="214313"/>
            <a:ext cx="2354263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Box 6"/>
          <p:cNvSpPr txBox="1">
            <a:spLocks noChangeArrowheads="1"/>
          </p:cNvSpPr>
          <p:nvPr/>
        </p:nvSpPr>
        <p:spPr bwMode="auto">
          <a:xfrm>
            <a:off x="3286125" y="2357438"/>
            <a:ext cx="14192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Скобелев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 descr="D:\Фон для презентаций\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14313"/>
            <a:ext cx="913130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[IS8IR_3-25]_[PD_03-r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817688"/>
            <a:ext cx="914400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3"/>
          <p:cNvSpPr txBox="1">
            <a:spLocks noChangeArrowheads="1"/>
          </p:cNvSpPr>
          <p:nvPr/>
        </p:nvSpPr>
        <p:spPr bwMode="auto">
          <a:xfrm>
            <a:off x="4214813" y="4286250"/>
            <a:ext cx="4643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В.П.Верещагин. «Скобелев над Шипкой».</a:t>
            </a:r>
          </a:p>
        </p:txBody>
      </p:sp>
      <p:sp>
        <p:nvSpPr>
          <p:cNvPr id="23558" name="Прямоугольник 4"/>
          <p:cNvSpPr>
            <a:spLocks noChangeArrowheads="1"/>
          </p:cNvSpPr>
          <p:nvPr/>
        </p:nvSpPr>
        <p:spPr bwMode="auto">
          <a:xfrm>
            <a:off x="0" y="-214313"/>
            <a:ext cx="4572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1.Через территорию какой страны прошли русские войска летом 1877г?</a:t>
            </a:r>
          </a:p>
          <a:p>
            <a:r>
              <a:rPr lang="ru-RU" sz="2400" b="1">
                <a:latin typeface="Calibri" pitchFamily="34" charset="0"/>
              </a:rPr>
              <a:t>2.У какого города Румынии переправились через Дунай в Болгарию?</a:t>
            </a:r>
          </a:p>
          <a:p>
            <a:r>
              <a:rPr lang="ru-RU" sz="2400" b="1">
                <a:latin typeface="Calibri" pitchFamily="34" charset="0"/>
              </a:rPr>
              <a:t>3. Предположите, как встретили болгары «русских братушек»?</a:t>
            </a:r>
          </a:p>
        </p:txBody>
      </p:sp>
      <p:sp>
        <p:nvSpPr>
          <p:cNvPr id="23559" name="Прямоугольник 5"/>
          <p:cNvSpPr>
            <a:spLocks noChangeArrowheads="1"/>
          </p:cNvSpPr>
          <p:nvPr/>
        </p:nvSpPr>
        <p:spPr bwMode="auto">
          <a:xfrm>
            <a:off x="0" y="2714625"/>
            <a:ext cx="3913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4.Почему не взяли Стамбул?</a:t>
            </a: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4429125" y="214313"/>
          <a:ext cx="838200" cy="1112837"/>
        </p:xfrm>
        <a:graphic>
          <a:graphicData uri="http://schemas.openxmlformats.org/presentationml/2006/ole">
            <p:oleObj spid="_x0000_s23554" name="Clip" r:id="rId5" imgW="1857600" imgH="3995640" progId="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D:\Фон для презентаций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" y="-9525"/>
            <a:ext cx="91313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Прямоугольник 2"/>
          <p:cNvSpPr>
            <a:spLocks noChangeArrowheads="1"/>
          </p:cNvSpPr>
          <p:nvPr/>
        </p:nvSpPr>
        <p:spPr bwMode="auto">
          <a:xfrm>
            <a:off x="214313" y="3929063"/>
            <a:ext cx="6643687" cy="275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Опасаясь вмешательства в войну европейских государств Александр </a:t>
            </a:r>
            <a:r>
              <a:rPr lang="en-US" sz="2400" b="1">
                <a:solidFill>
                  <a:srgbClr val="0070C0"/>
                </a:solidFill>
                <a:latin typeface="Calibri" pitchFamily="34" charset="0"/>
              </a:rPr>
              <a:t>II </a:t>
            </a:r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остановил наступление. 18.2. 1878. </a:t>
            </a: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в Сан-Стефано </a:t>
            </a:r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был подписан мирный договор.</a:t>
            </a:r>
          </a:p>
          <a:p>
            <a:pPr>
              <a:lnSpc>
                <a:spcPct val="90000"/>
              </a:lnSpc>
            </a:pPr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Россия получала Бессарабию, Батуми,  Ардаган, Карс, Сербия, Черногория, Румыния бывшие в вассальной зависимости от Турции стали независимыми. Болгария получила автономию.</a:t>
            </a:r>
          </a:p>
        </p:txBody>
      </p:sp>
      <p:pic>
        <p:nvPicPr>
          <p:cNvPr id="4" name="Picture 10" descr="[IS8IR_3-1]_[PD_01-r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02413" y="3541713"/>
            <a:ext cx="2432050" cy="3297237"/>
          </a:xfrm>
          <a:prstGeom prst="rect">
            <a:avLst/>
          </a:prstGeom>
          <a:noFill/>
        </p:spPr>
      </p:pic>
      <p:pic>
        <p:nvPicPr>
          <p:cNvPr id="28676" name="Picture 3" descr="D:\8 класс\русско-турец\022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89225" y="0"/>
            <a:ext cx="64547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Box 7"/>
          <p:cNvSpPr txBox="1">
            <a:spLocks noChangeArrowheads="1"/>
          </p:cNvSpPr>
          <p:nvPr/>
        </p:nvSpPr>
        <p:spPr bwMode="auto">
          <a:xfrm>
            <a:off x="357188" y="500063"/>
            <a:ext cx="1643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В.Верещагин. «Празднование взятие Карса и Плевны».</a:t>
            </a:r>
          </a:p>
        </p:txBody>
      </p:sp>
      <p:sp>
        <p:nvSpPr>
          <p:cNvPr id="28678" name="TextBox 8"/>
          <p:cNvSpPr txBox="1">
            <a:spLocks noChangeArrowheads="1"/>
          </p:cNvSpPr>
          <p:nvPr/>
        </p:nvSpPr>
        <p:spPr bwMode="auto">
          <a:xfrm>
            <a:off x="357188" y="2928938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3.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D:\Фон для презентаций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" y="-357188"/>
            <a:ext cx="913130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Прямоугольник 2"/>
          <p:cNvSpPr>
            <a:spLocks noChangeArrowheads="1"/>
          </p:cNvSpPr>
          <p:nvPr/>
        </p:nvSpPr>
        <p:spPr bwMode="auto">
          <a:xfrm>
            <a:off x="428625" y="285750"/>
            <a:ext cx="49736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002060"/>
                </a:solidFill>
                <a:latin typeface="Calibri" pitchFamily="34" charset="0"/>
              </a:rPr>
              <a:t>Берлинский мирный договор 1878 г</a:t>
            </a:r>
          </a:p>
        </p:txBody>
      </p:sp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>
            <a:off x="642938" y="857250"/>
            <a:ext cx="4572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B050"/>
                </a:solidFill>
                <a:latin typeface="Calibri" pitchFamily="34" charset="0"/>
              </a:rPr>
              <a:t>Cозван по инициативе Великобритании и Австро-Венгрии для пересмотра условий Сан-Стефанского мирного договора 1878 г. между Россией и Турцией.</a:t>
            </a:r>
          </a:p>
        </p:txBody>
      </p:sp>
      <p:pic>
        <p:nvPicPr>
          <p:cNvPr id="29700" name="Picture 5" descr="[IS8IR_3-25]_[TD_06-r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067050"/>
            <a:ext cx="7481887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Прямоугольник 6"/>
          <p:cNvSpPr>
            <a:spLocks noChangeArrowheads="1"/>
          </p:cNvSpPr>
          <p:nvPr/>
        </p:nvSpPr>
        <p:spPr bwMode="auto">
          <a:xfrm>
            <a:off x="5643563" y="0"/>
            <a:ext cx="350043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Calibri" pitchFamily="34" charset="0"/>
              </a:rPr>
              <a:t>Причиной созыва конгресса явилось стремление стран-инициаторов не допустить усиления позиций России на Балканах после победы в Русско-турецкой войне.</a:t>
            </a:r>
          </a:p>
        </p:txBody>
      </p:sp>
      <p:sp>
        <p:nvSpPr>
          <p:cNvPr id="29702" name="TextBox 7"/>
          <p:cNvSpPr txBox="1">
            <a:spLocks noChangeArrowheads="1"/>
          </p:cNvSpPr>
          <p:nvPr/>
        </p:nvSpPr>
        <p:spPr bwMode="auto">
          <a:xfrm>
            <a:off x="285750" y="0"/>
            <a:ext cx="7858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4.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D:\Фон для презентаций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525"/>
            <a:ext cx="91313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7" descr="Рисунок2"/>
          <p:cNvPicPr>
            <a:picLocks noChangeAspect="1" noChangeArrowheads="1"/>
          </p:cNvPicPr>
          <p:nvPr/>
        </p:nvPicPr>
        <p:blipFill>
          <a:blip r:embed="rId3">
            <a:lum contrast="18000"/>
          </a:blip>
          <a:srcRect/>
          <a:stretch>
            <a:fillRect/>
          </a:stretch>
        </p:blipFill>
        <p:spPr bwMode="auto">
          <a:xfrm>
            <a:off x="0" y="209550"/>
            <a:ext cx="5253038" cy="664845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0723" name="Прямоугольник 3"/>
          <p:cNvSpPr>
            <a:spLocks noChangeArrowheads="1"/>
          </p:cNvSpPr>
          <p:nvPr/>
        </p:nvSpPr>
        <p:spPr bwMode="auto">
          <a:xfrm>
            <a:off x="5643563" y="2928938"/>
            <a:ext cx="3500437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Calibri" pitchFamily="34" charset="0"/>
              </a:rPr>
              <a:t>Оказавшееся в дипломатической изоляции российское правительство вынуждено было пойти на уступки, зафиксированные в Берлинском трактате.</a:t>
            </a:r>
          </a:p>
        </p:txBody>
      </p:sp>
      <p:sp>
        <p:nvSpPr>
          <p:cNvPr id="30724" name="TextBox 4"/>
          <p:cNvSpPr txBox="1">
            <a:spLocks noChangeArrowheads="1"/>
          </p:cNvSpPr>
          <p:nvPr/>
        </p:nvSpPr>
        <p:spPr bwMode="auto">
          <a:xfrm>
            <a:off x="5572125" y="6215063"/>
            <a:ext cx="2214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Учебник: стр.181.</a:t>
            </a:r>
          </a:p>
        </p:txBody>
      </p:sp>
      <p:pic>
        <p:nvPicPr>
          <p:cNvPr id="30725" name="Picture 4" descr="D:\8 класс\русско-турец\0ec83c112ea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50" y="214313"/>
            <a:ext cx="1906588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D:\Фон для презентаций\images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6" descr="Рисунок1"/>
          <p:cNvPicPr>
            <a:picLocks noChangeAspect="1" noChangeArrowheads="1"/>
          </p:cNvPicPr>
          <p:nvPr/>
        </p:nvPicPr>
        <p:blipFill>
          <a:blip r:embed="rId3">
            <a:lum contrast="18000"/>
          </a:blip>
          <a:srcRect/>
          <a:stretch>
            <a:fillRect/>
          </a:stretch>
        </p:blipFill>
        <p:spPr bwMode="auto">
          <a:xfrm>
            <a:off x="6286500" y="2357438"/>
            <a:ext cx="2638425" cy="424180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1747" name="Прямоугольник 3"/>
          <p:cNvSpPr>
            <a:spLocks noChangeArrowheads="1"/>
          </p:cNvSpPr>
          <p:nvPr/>
        </p:nvSpPr>
        <p:spPr bwMode="auto">
          <a:xfrm>
            <a:off x="5429250" y="785813"/>
            <a:ext cx="3714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Памятник павшим</a:t>
            </a:r>
          </a:p>
          <a:p>
            <a:pPr algn="ctr"/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под Плевной в</a:t>
            </a:r>
          </a:p>
          <a:p>
            <a:pPr algn="ctr"/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Москве.</a:t>
            </a:r>
          </a:p>
        </p:txBody>
      </p:sp>
      <p:sp>
        <p:nvSpPr>
          <p:cNvPr id="31748" name="TextBox 4"/>
          <p:cNvSpPr txBox="1">
            <a:spLocks noChangeArrowheads="1"/>
          </p:cNvSpPr>
          <p:nvPr/>
        </p:nvSpPr>
        <p:spPr bwMode="auto">
          <a:xfrm>
            <a:off x="357188" y="928688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5.</a:t>
            </a:r>
          </a:p>
        </p:txBody>
      </p:sp>
      <p:pic>
        <p:nvPicPr>
          <p:cNvPr id="31749" name="Picture 1" descr="D:\Лена\Презентации\#05\#05\03-триумф\35_big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88" y="2143125"/>
            <a:ext cx="50196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Прямоугольник 6"/>
          <p:cNvSpPr>
            <a:spLocks noChangeArrowheads="1"/>
          </p:cNvSpPr>
          <p:nvPr/>
        </p:nvSpPr>
        <p:spPr bwMode="auto">
          <a:xfrm>
            <a:off x="928688" y="5786438"/>
            <a:ext cx="4572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Русские солдаты на постое в болгарской семье</a:t>
            </a:r>
          </a:p>
        </p:txBody>
      </p:sp>
      <p:sp>
        <p:nvSpPr>
          <p:cNvPr id="31751" name="TextBox 7"/>
          <p:cNvSpPr txBox="1">
            <a:spLocks noChangeArrowheads="1"/>
          </p:cNvSpPr>
          <p:nvPr/>
        </p:nvSpPr>
        <p:spPr bwMode="auto">
          <a:xfrm>
            <a:off x="1928813" y="857250"/>
            <a:ext cx="3214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B050"/>
                </a:solidFill>
                <a:latin typeface="Calibri" pitchFamily="34" charset="0"/>
              </a:rPr>
              <a:t>Значение войны?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D:\Фон для презентаций\images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Прямоугольник 2"/>
          <p:cNvSpPr>
            <a:spLocks noChangeArrowheads="1"/>
          </p:cNvSpPr>
          <p:nvPr/>
        </p:nvSpPr>
        <p:spPr bwMode="auto">
          <a:xfrm>
            <a:off x="2214563" y="785813"/>
            <a:ext cx="457200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Война на Балканах завершила почти 400-летнюю национальную борьбу балканских народов. Россия восстановила свой военный престиж и завоевала огромный авторитет среди балканского населения.</a:t>
            </a:r>
          </a:p>
          <a:p>
            <a:pPr>
              <a:lnSpc>
                <a:spcPct val="90000"/>
              </a:lnSpc>
            </a:pPr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Победа была одержана благодаря героизму солдат, поддержке местного населения и русской общественности. Она стала возможна благодаря военной реформе проводимой в стране. </a:t>
            </a:r>
          </a:p>
        </p:txBody>
      </p:sp>
      <p:pic>
        <p:nvPicPr>
          <p:cNvPr id="32771" name="Picture 2" descr="D:\8 класс\русско-турец\f1339_croatia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38" y="5500688"/>
            <a:ext cx="1905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3" descr="D:\8 класс\русско-турец\649324788972-e12983678421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94513" y="2500313"/>
            <a:ext cx="19288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4" descr="D:\8 класс\русско-турец\Flag_of_Slovakia.sv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2643188"/>
            <a:ext cx="12858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5" descr="D:\8 класс\русско-турец\Flag_of_Slovenia.svg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8775" y="4000500"/>
            <a:ext cx="1570038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6" descr="D:\8 класс\русско-турец\загруженное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625" y="5214938"/>
            <a:ext cx="170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7" descr="D:\8 класс\русско-турец\image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88" y="428625"/>
            <a:ext cx="17367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8" descr="D:\8 класс\русско-турец\загруженное (2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86563" y="4071938"/>
            <a:ext cx="17176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D:\Фон для презентаций\images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D:\Наши документы\P10802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613" y="914400"/>
            <a:ext cx="3048000" cy="3956050"/>
          </a:xfrm>
          <a:prstGeom prst="rect">
            <a:avLst/>
          </a:prstGeom>
          <a:noFill/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4214813" y="285750"/>
            <a:ext cx="3857625" cy="2071688"/>
          </a:xfrm>
          <a:prstGeom prst="wedgeRoundRectCallout">
            <a:avLst>
              <a:gd name="adj1" fmla="val -72981"/>
              <a:gd name="adj2" fmla="val 360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796" name="TextBox 4"/>
          <p:cNvSpPr txBox="1">
            <a:spLocks noChangeArrowheads="1"/>
          </p:cNvSpPr>
          <p:nvPr/>
        </p:nvSpPr>
        <p:spPr bwMode="auto">
          <a:xfrm>
            <a:off x="4714875" y="571500"/>
            <a:ext cx="24288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Спасибо за урок!</a:t>
            </a:r>
          </a:p>
          <a:p>
            <a:r>
              <a:rPr lang="ru-RU" sz="2400">
                <a:latin typeface="Calibri" pitchFamily="34" charset="0"/>
              </a:rPr>
              <a:t>Домашнее задание: параграф 28.</a:t>
            </a:r>
          </a:p>
        </p:txBody>
      </p:sp>
      <p:pic>
        <p:nvPicPr>
          <p:cNvPr id="33797" name="Picture 4" descr="D:\Лена\Презентации\#05\#05\03-триумф\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7475" y="3000375"/>
            <a:ext cx="371316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D:\Фон для презентаций\images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Box 2"/>
          <p:cNvSpPr txBox="1">
            <a:spLocks noChangeArrowheads="1"/>
          </p:cNvSpPr>
          <p:nvPr/>
        </p:nvSpPr>
        <p:spPr bwMode="auto">
          <a:xfrm>
            <a:off x="1214438" y="1071563"/>
            <a:ext cx="3786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Интернет ресурсы:</a:t>
            </a:r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857250" y="1643063"/>
            <a:ext cx="6523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  <a:hlinkClick r:id="rId3"/>
              </a:rPr>
              <a:t>http://www.booksite.ru/vereschagin/picture/0223.jpg</a:t>
            </a:r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34820" name="Прямоугольник 4"/>
          <p:cNvSpPr>
            <a:spLocks noChangeArrowheads="1"/>
          </p:cNvSpPr>
          <p:nvPr/>
        </p:nvSpPr>
        <p:spPr bwMode="auto">
          <a:xfrm>
            <a:off x="1000125" y="2286000"/>
            <a:ext cx="457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  <a:hlinkClick r:id="rId4"/>
              </a:rPr>
              <a:t>http://www.google.ru/imgres?imgurl</a:t>
            </a:r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34821" name="Прямоугольник 5"/>
          <p:cNvSpPr>
            <a:spLocks noChangeArrowheads="1"/>
          </p:cNvSpPr>
          <p:nvPr/>
        </p:nvSpPr>
        <p:spPr bwMode="auto">
          <a:xfrm>
            <a:off x="857250" y="2643188"/>
            <a:ext cx="3714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  <a:hlinkClick r:id="rId4"/>
              </a:rPr>
              <a:t>http://www.google.ru/imgres?imgurl</a:t>
            </a:r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34822" name="Прямоугольник 6"/>
          <p:cNvSpPr>
            <a:spLocks noChangeArrowheads="1"/>
          </p:cNvSpPr>
          <p:nvPr/>
        </p:nvSpPr>
        <p:spPr bwMode="auto">
          <a:xfrm>
            <a:off x="928688" y="3143250"/>
            <a:ext cx="2897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C000"/>
                </a:solidFill>
                <a:latin typeface="Calibri" pitchFamily="34" charset="0"/>
                <a:hlinkClick r:id="rId5"/>
              </a:rPr>
              <a:t>http://ru.wikipedia.org/wiki/</a:t>
            </a:r>
            <a:endParaRPr lang="ru-RU">
              <a:solidFill>
                <a:srgbClr val="FFC000"/>
              </a:solidFill>
              <a:latin typeface="Calibri" pitchFamily="34" charset="0"/>
            </a:endParaRPr>
          </a:p>
        </p:txBody>
      </p:sp>
      <p:pic>
        <p:nvPicPr>
          <p:cNvPr id="34823" name="Picture 2" descr="D:\8 класс\русско-турец\0203_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52500" y="3643313"/>
            <a:ext cx="3333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D:\Фон для презентаций\images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Прямоугольник 3"/>
          <p:cNvSpPr>
            <a:spLocks noChangeArrowheads="1"/>
          </p:cNvSpPr>
          <p:nvPr/>
        </p:nvSpPr>
        <p:spPr bwMode="auto">
          <a:xfrm>
            <a:off x="1643063" y="1571625"/>
            <a:ext cx="5286375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 b="1">
                <a:latin typeface="Monotype Corsiva" pitchFamily="66" charset="0"/>
                <a:ea typeface="Traditional Arabic"/>
                <a:cs typeface="Traditional Arabic"/>
              </a:rPr>
              <a:t>Балканский кризис</a:t>
            </a:r>
          </a:p>
          <a:p>
            <a:pPr marL="342900" indent="-342900">
              <a:buFontTx/>
              <a:buAutoNum type="arabicPeriod"/>
            </a:pPr>
            <a:endParaRPr lang="ru-RU" sz="2800" b="1">
              <a:latin typeface="Monotype Corsiva" pitchFamily="66" charset="0"/>
              <a:ea typeface="Traditional Arabic"/>
              <a:cs typeface="Traditional Arabic"/>
            </a:endParaRPr>
          </a:p>
          <a:p>
            <a:pPr marL="342900" indent="-342900">
              <a:buFontTx/>
              <a:buAutoNum type="arabicPeriod"/>
            </a:pPr>
            <a:r>
              <a:rPr lang="ru-RU" sz="2800" b="1">
                <a:latin typeface="Monotype Corsiva" pitchFamily="66" charset="0"/>
                <a:ea typeface="Traditional Arabic"/>
                <a:cs typeface="Traditional Arabic"/>
              </a:rPr>
              <a:t>Ход военных действий</a:t>
            </a:r>
          </a:p>
          <a:p>
            <a:pPr marL="342900" indent="-342900">
              <a:buFontTx/>
              <a:buAutoNum type="arabicPeriod"/>
            </a:pPr>
            <a:endParaRPr lang="ru-RU" sz="2800" b="1">
              <a:latin typeface="Monotype Corsiva" pitchFamily="66" charset="0"/>
              <a:ea typeface="Traditional Arabic"/>
              <a:cs typeface="Traditional Arabic"/>
            </a:endParaRPr>
          </a:p>
          <a:p>
            <a:pPr marL="342900" indent="-342900">
              <a:buFontTx/>
              <a:buAutoNum type="arabicPeriod"/>
            </a:pPr>
            <a:r>
              <a:rPr lang="ru-RU" sz="2800" b="1">
                <a:latin typeface="Monotype Corsiva" pitchFamily="66" charset="0"/>
                <a:ea typeface="Traditional Arabic"/>
                <a:cs typeface="Traditional Arabic"/>
              </a:rPr>
              <a:t>Сан – Стефанский мир</a:t>
            </a:r>
          </a:p>
          <a:p>
            <a:pPr marL="342900" indent="-342900">
              <a:buFontTx/>
              <a:buAutoNum type="arabicPeriod"/>
            </a:pPr>
            <a:endParaRPr lang="ru-RU" sz="2800" b="1">
              <a:latin typeface="Monotype Corsiva" pitchFamily="66" charset="0"/>
              <a:ea typeface="Traditional Arabic"/>
              <a:cs typeface="Traditional Arabic"/>
            </a:endParaRPr>
          </a:p>
          <a:p>
            <a:pPr marL="342900" indent="-342900">
              <a:buFontTx/>
              <a:buAutoNum type="arabicPeriod"/>
            </a:pPr>
            <a:r>
              <a:rPr lang="ru-RU" sz="2800" b="1">
                <a:latin typeface="Monotype Corsiva" pitchFamily="66" charset="0"/>
                <a:ea typeface="Traditional Arabic"/>
                <a:cs typeface="Traditional Arabic"/>
              </a:rPr>
              <a:t>Берлинский конгресс</a:t>
            </a:r>
          </a:p>
          <a:p>
            <a:pPr marL="342900" indent="-342900">
              <a:buFontTx/>
              <a:buAutoNum type="arabicPeriod"/>
            </a:pPr>
            <a:endParaRPr lang="ru-RU" sz="2800" b="1">
              <a:latin typeface="Monotype Corsiva" pitchFamily="66" charset="0"/>
              <a:ea typeface="Traditional Arabic"/>
              <a:cs typeface="Traditional Arabic"/>
            </a:endParaRPr>
          </a:p>
          <a:p>
            <a:pPr marL="342900" indent="-342900">
              <a:buFontTx/>
              <a:buAutoNum type="arabicPeriod"/>
            </a:pPr>
            <a:r>
              <a:rPr lang="ru-RU" sz="2800" b="1">
                <a:latin typeface="Monotype Corsiva" pitchFamily="66" charset="0"/>
                <a:ea typeface="Traditional Arabic"/>
                <a:cs typeface="Traditional Arabic"/>
              </a:rPr>
              <a:t>Значение победы России в войне</a:t>
            </a: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357188" y="714375"/>
            <a:ext cx="45005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002060"/>
                </a:solidFill>
                <a:latin typeface="Calibri" pitchFamily="34" charset="0"/>
              </a:rPr>
              <a:t>План работы:</a:t>
            </a:r>
          </a:p>
        </p:txBody>
      </p:sp>
      <p:pic>
        <p:nvPicPr>
          <p:cNvPr id="14340" name="Picture 2" descr="D:\8 класс\русско-турец\0234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7175" y="1214438"/>
            <a:ext cx="3092450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D:\Фон для презентаций\images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Прямоугольник 2"/>
          <p:cNvSpPr>
            <a:spLocks noChangeArrowheads="1"/>
          </p:cNvSpPr>
          <p:nvPr/>
        </p:nvSpPr>
        <p:spPr bwMode="auto">
          <a:xfrm>
            <a:off x="642938" y="1643063"/>
            <a:ext cx="457200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70C0"/>
                </a:solidFill>
                <a:latin typeface="Calibri" pitchFamily="34" charset="0"/>
              </a:rPr>
              <a:t>Определите причины военных успехов и дипломатических неудач России в период русско-турецкой войны    1877-1878 гг.?</a:t>
            </a:r>
          </a:p>
        </p:txBody>
      </p:sp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428625" y="857250"/>
            <a:ext cx="3244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Calibri" pitchFamily="34" charset="0"/>
              </a:rPr>
              <a:t>Задание на урок:</a:t>
            </a:r>
            <a:endParaRPr lang="ru-RU" sz="320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5364" name="Picture 4" descr="ag00317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4714875"/>
            <a:ext cx="1285875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D:\8 класс\русско-турец\0195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72138" y="660400"/>
            <a:ext cx="2614612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Прямоугольник 6"/>
          <p:cNvSpPr>
            <a:spLocks noChangeArrowheads="1"/>
          </p:cNvSpPr>
          <p:nvPr/>
        </p:nvSpPr>
        <p:spPr bwMode="auto">
          <a:xfrm>
            <a:off x="6143625" y="3929063"/>
            <a:ext cx="2286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В.Верещагин.</a:t>
            </a:r>
          </a:p>
          <a:p>
            <a:pPr algn="ctr"/>
            <a:r>
              <a:rPr lang="ru-RU">
                <a:latin typeface="Calibri" pitchFamily="34" charset="0"/>
              </a:rPr>
              <a:t>Пикет на Балканах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2" descr="D:\Фон для презентаций\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00" y="0"/>
            <a:ext cx="91313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Прямоугольник 2"/>
          <p:cNvSpPr>
            <a:spLocks noChangeArrowheads="1"/>
          </p:cNvSpPr>
          <p:nvPr/>
        </p:nvSpPr>
        <p:spPr bwMode="auto">
          <a:xfrm>
            <a:off x="1071563" y="5934075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Учебник: А.А.Данилова, Л.Г. Косулина «История России», 8 класс, М. :Просвещение, 2003. Параграф 28, стр177</a:t>
            </a:r>
          </a:p>
        </p:txBody>
      </p:sp>
      <p:sp>
        <p:nvSpPr>
          <p:cNvPr id="3078" name="Text Box 28"/>
          <p:cNvSpPr txBox="1">
            <a:spLocks noChangeArrowheads="1"/>
          </p:cNvSpPr>
          <p:nvPr/>
        </p:nvSpPr>
        <p:spPr bwMode="auto">
          <a:xfrm>
            <a:off x="1071563" y="214313"/>
            <a:ext cx="7848600" cy="3262312"/>
          </a:xfrm>
          <a:prstGeom prst="rect">
            <a:avLst/>
          </a:prstGeom>
          <a:solidFill>
            <a:srgbClr val="EDEEB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400" b="1">
                <a:latin typeface="Calibri" pitchFamily="34" charset="0"/>
              </a:rPr>
              <a:t>Каково было политическое положение народов Балканского полуострова?</a:t>
            </a:r>
          </a:p>
          <a:p>
            <a:pPr marL="342900" indent="-342900">
              <a:buFontTx/>
              <a:buAutoNum type="arabicPeriod"/>
            </a:pPr>
            <a:endParaRPr lang="ru-RU" sz="2400" b="1">
              <a:latin typeface="Calibri" pitchFamily="34" charset="0"/>
            </a:endParaRPr>
          </a:p>
          <a:p>
            <a:pPr marL="342900" indent="-342900"/>
            <a:r>
              <a:rPr lang="ru-RU" sz="2400" b="1">
                <a:latin typeface="Calibri" pitchFamily="34" charset="0"/>
              </a:rPr>
              <a:t>2. В чем заключалось национальное угнетение христиан?</a:t>
            </a:r>
          </a:p>
          <a:p>
            <a:pPr marL="342900" indent="-342900"/>
            <a:endParaRPr lang="ru-RU" sz="2400" b="1">
              <a:latin typeface="Calibri" pitchFamily="34" charset="0"/>
            </a:endParaRPr>
          </a:p>
          <a:p>
            <a:pPr marL="342900" indent="-342900"/>
            <a:r>
              <a:rPr lang="ru-RU" sz="2400" b="1">
                <a:latin typeface="Calibri" pitchFamily="34" charset="0"/>
              </a:rPr>
              <a:t>3. В чем заключалась традиционная роль России на Балканском полуострове?</a:t>
            </a:r>
          </a:p>
          <a:p>
            <a:pPr marL="342900" indent="-342900"/>
            <a:endParaRPr lang="ru-RU" sz="1400" b="1">
              <a:latin typeface="Calibri" pitchFamily="34" charset="0"/>
            </a:endParaRPr>
          </a:p>
        </p:txBody>
      </p:sp>
      <p:graphicFrame>
        <p:nvGraphicFramePr>
          <p:cNvPr id="5" name="Group 30"/>
          <p:cNvGraphicFramePr>
            <a:graphicFrameLocks noGrp="1"/>
          </p:cNvGraphicFramePr>
          <p:nvPr/>
        </p:nvGraphicFramePr>
        <p:xfrm>
          <a:off x="285750" y="3500438"/>
          <a:ext cx="5857875" cy="2432050"/>
        </p:xfrm>
        <a:graphic>
          <a:graphicData uri="http://schemas.openxmlformats.org/drawingml/2006/table">
            <a:tbl>
              <a:tblPr/>
              <a:tblGrid>
                <a:gridCol w="3781691"/>
                <a:gridCol w="2076224"/>
              </a:tblGrid>
              <a:tr h="944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События на Балканах в 1875-76 г.г.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Реакция России   (с 177)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2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1875 г – восстание в Боснии и Герцеговине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1876 г – восстание в Болгарии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1876 г – Сербия и Черногория объявляют войну Турции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214313" y="1571625"/>
          <a:ext cx="838200" cy="1112838"/>
        </p:xfrm>
        <a:graphic>
          <a:graphicData uri="http://schemas.openxmlformats.org/presentationml/2006/ole">
            <p:oleObj spid="_x0000_s3075" name="Clip" r:id="rId4" imgW="1857600" imgH="3995640" progId="">
              <p:embed/>
            </p:oleObj>
          </a:graphicData>
        </a:graphic>
      </p:graphicFrame>
      <p:sp>
        <p:nvSpPr>
          <p:cNvPr id="3090" name="TextBox 6"/>
          <p:cNvSpPr txBox="1">
            <a:spLocks noChangeArrowheads="1"/>
          </p:cNvSpPr>
          <p:nvPr/>
        </p:nvSpPr>
        <p:spPr bwMode="auto">
          <a:xfrm>
            <a:off x="285750" y="285750"/>
            <a:ext cx="500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  <a:latin typeface="Calibri" pitchFamily="34" charset="0"/>
              </a:rPr>
              <a:t>1.</a:t>
            </a:r>
          </a:p>
        </p:txBody>
      </p:sp>
      <p:pic>
        <p:nvPicPr>
          <p:cNvPr id="3091" name="Picture 4" descr="D:\8 класс\русско-турец\0ec83c112ea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75" y="2928938"/>
            <a:ext cx="1906588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2" name="TextBox 8"/>
          <p:cNvSpPr txBox="1">
            <a:spLocks noChangeArrowheads="1"/>
          </p:cNvSpPr>
          <p:nvPr/>
        </p:nvSpPr>
        <p:spPr bwMode="auto">
          <a:xfrm>
            <a:off x="6786563" y="5929313"/>
            <a:ext cx="1714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А.М. Горчаков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2" descr="D:\Фон для презентаций\images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5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22513" y="1060450"/>
            <a:ext cx="3444875" cy="4310063"/>
          </a:xfrm>
          <a:prstGeom prst="rect">
            <a:avLst/>
          </a:prstGeom>
          <a:noFill/>
        </p:spPr>
      </p:pic>
      <p:sp>
        <p:nvSpPr>
          <p:cNvPr id="4103" name="TextBox 4"/>
          <p:cNvSpPr txBox="1">
            <a:spLocks noChangeArrowheads="1"/>
          </p:cNvSpPr>
          <p:nvPr/>
        </p:nvSpPr>
        <p:spPr bwMode="auto">
          <a:xfrm>
            <a:off x="2071688" y="5143500"/>
            <a:ext cx="47148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12 апреля 1877г. Александр</a:t>
            </a:r>
            <a:r>
              <a:rPr lang="en-US" sz="2800">
                <a:solidFill>
                  <a:srgbClr val="C00000"/>
                </a:solidFill>
                <a:latin typeface="Calibri" pitchFamily="34" charset="0"/>
              </a:rPr>
              <a:t>II </a:t>
            </a:r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объявил войну Османской империи (Турции). </a:t>
            </a:r>
          </a:p>
        </p:txBody>
      </p:sp>
      <p:pic>
        <p:nvPicPr>
          <p:cNvPr id="4104" name="Picture 4" descr="ag00029_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5286375"/>
            <a:ext cx="1584325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>
            <a:off x="5786438" y="1143000"/>
            <a:ext cx="7858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1857375" y="1000125"/>
            <a:ext cx="9286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7" name="TextBox 11"/>
          <p:cNvSpPr txBox="1">
            <a:spLocks noChangeArrowheads="1"/>
          </p:cNvSpPr>
          <p:nvPr/>
        </p:nvSpPr>
        <p:spPr bwMode="auto">
          <a:xfrm>
            <a:off x="0" y="785813"/>
            <a:ext cx="171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70C0"/>
                </a:solidFill>
                <a:latin typeface="Calibri" pitchFamily="34" charset="0"/>
              </a:rPr>
              <a:t>Воевать?</a:t>
            </a:r>
          </a:p>
        </p:txBody>
      </p:sp>
      <p:sp>
        <p:nvSpPr>
          <p:cNvPr id="4108" name="TextBox 12"/>
          <p:cNvSpPr txBox="1">
            <a:spLocks noChangeArrowheads="1"/>
          </p:cNvSpPr>
          <p:nvPr/>
        </p:nvSpPr>
        <p:spPr bwMode="auto">
          <a:xfrm>
            <a:off x="6786563" y="857250"/>
            <a:ext cx="1762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70C0"/>
                </a:solidFill>
                <a:latin typeface="Calibri" pitchFamily="34" charset="0"/>
              </a:rPr>
              <a:t>Не воевать?</a:t>
            </a:r>
          </a:p>
        </p:txBody>
      </p:sp>
      <p:sp>
        <p:nvSpPr>
          <p:cNvPr id="4109" name="Прямоугольник 16"/>
          <p:cNvSpPr>
            <a:spLocks noChangeArrowheads="1"/>
          </p:cNvSpPr>
          <p:nvPr/>
        </p:nvSpPr>
        <p:spPr bwMode="auto">
          <a:xfrm>
            <a:off x="5500688" y="2214563"/>
            <a:ext cx="31432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Учебник: А.А.Данилова, Л.Г. Косулина «История России», 8 класс, М. :Просвещение, 2003. Параграф 28, стр177-178</a:t>
            </a: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3714750" y="571500"/>
          <a:ext cx="838200" cy="1112838"/>
        </p:xfrm>
        <a:graphic>
          <a:graphicData uri="http://schemas.openxmlformats.org/presentationml/2006/ole">
            <p:oleObj spid="_x0000_s4100" name="Clip" r:id="rId6" imgW="1857600" imgH="39956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D:\Фон для презентаций\images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5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"/>
          <p:cNvSpPr>
            <a:spLocks noChangeArrowheads="1"/>
          </p:cNvSpPr>
          <p:nvPr/>
        </p:nvSpPr>
        <p:spPr bwMode="auto">
          <a:xfrm>
            <a:off x="285750" y="1444625"/>
            <a:ext cx="657225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400" i="1">
                <a:latin typeface="Calibri" pitchFamily="34" charset="0"/>
              </a:rPr>
              <a:t>Какие цели преследовала Россия?</a:t>
            </a:r>
          </a:p>
          <a:p>
            <a:pPr marL="342900" indent="-342900">
              <a:buFontTx/>
              <a:buAutoNum type="arabicPeriod"/>
            </a:pPr>
            <a:endParaRPr lang="ru-RU" sz="2400" i="1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400" i="1">
                <a:latin typeface="Calibri" pitchFamily="34" charset="0"/>
              </a:rPr>
              <a:t>Как бы вы определили характер войны со стороны всех</a:t>
            </a:r>
          </a:p>
          <a:p>
            <a:pPr marL="342900" indent="-342900"/>
            <a:r>
              <a:rPr lang="ru-RU" sz="2400" i="1">
                <a:latin typeface="Calibri" pitchFamily="34" charset="0"/>
              </a:rPr>
              <a:t>     втянутых в нее сторон?</a:t>
            </a:r>
          </a:p>
          <a:p>
            <a:pPr marL="342900" indent="-342900"/>
            <a:endParaRPr lang="ru-RU" sz="2400" i="1">
              <a:latin typeface="Calibri" pitchFamily="34" charset="0"/>
            </a:endParaRPr>
          </a:p>
          <a:p>
            <a:pPr marL="342900" indent="-342900"/>
            <a:r>
              <a:rPr lang="ru-RU" sz="2400" i="1">
                <a:latin typeface="Calibri" pitchFamily="34" charset="0"/>
              </a:rPr>
              <a:t>3. Со стороны каких государств она носила справедливый характер?</a:t>
            </a:r>
          </a:p>
          <a:p>
            <a:pPr marL="342900" indent="-342900"/>
            <a:endParaRPr lang="ru-RU" sz="2400" i="1">
              <a:latin typeface="Calibri" pitchFamily="34" charset="0"/>
            </a:endParaRPr>
          </a:p>
          <a:p>
            <a:pPr marL="342900" indent="-342900"/>
            <a:r>
              <a:rPr lang="ru-RU" sz="2400" i="1">
                <a:latin typeface="Calibri" pitchFamily="34" charset="0"/>
              </a:rPr>
              <a:t>4. Кто вел несправедливую войну?</a:t>
            </a:r>
          </a:p>
          <a:p>
            <a:pPr marL="342900" indent="-342900"/>
            <a:endParaRPr lang="ru-RU" sz="2400" i="1">
              <a:latin typeface="Calibri" pitchFamily="34" charset="0"/>
            </a:endParaRPr>
          </a:p>
          <a:p>
            <a:pPr marL="342900" indent="-342900"/>
            <a:r>
              <a:rPr lang="ru-RU" sz="2400" i="1">
                <a:latin typeface="Calibri" pitchFamily="34" charset="0"/>
              </a:rPr>
              <a:t>5. Со стороны каких стран она носила национально – освободительный </a:t>
            </a:r>
          </a:p>
          <a:p>
            <a:pPr marL="342900" indent="-342900"/>
            <a:r>
              <a:rPr lang="ru-RU" sz="2400" i="1">
                <a:latin typeface="Calibri" pitchFamily="34" charset="0"/>
              </a:rPr>
              <a:t>    характер?</a:t>
            </a:r>
          </a:p>
        </p:txBody>
      </p:sp>
      <p:sp>
        <p:nvSpPr>
          <p:cNvPr id="5125" name="TextBox 3"/>
          <p:cNvSpPr txBox="1">
            <a:spLocks noChangeArrowheads="1"/>
          </p:cNvSpPr>
          <p:nvPr/>
        </p:nvSpPr>
        <p:spPr bwMode="auto">
          <a:xfrm>
            <a:off x="2571750" y="714375"/>
            <a:ext cx="2857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70C0"/>
                </a:solidFill>
                <a:latin typeface="Calibri" pitchFamily="34" charset="0"/>
              </a:rPr>
              <a:t>Характер войны?</a:t>
            </a: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5286375" y="785813"/>
          <a:ext cx="838200" cy="1112837"/>
        </p:xfrm>
        <a:graphic>
          <a:graphicData uri="http://schemas.openxmlformats.org/presentationml/2006/ole">
            <p:oleObj spid="_x0000_s5122" name="Clip" r:id="rId4" imgW="1857600" imgH="3995640" progId="">
              <p:embed/>
            </p:oleObj>
          </a:graphicData>
        </a:graphic>
      </p:graphicFrame>
      <p:pic>
        <p:nvPicPr>
          <p:cNvPr id="6" name="Рисунок 5" descr="280px-Alexandre_2_phot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69025" y="1328738"/>
            <a:ext cx="2457450" cy="3298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D:\Фон для презентаций\images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6" descr="Рисунок8"/>
          <p:cNvPicPr>
            <a:picLocks noChangeAspect="1" noChangeArrowheads="1"/>
          </p:cNvPicPr>
          <p:nvPr/>
        </p:nvPicPr>
        <p:blipFill>
          <a:blip r:embed="rId3">
            <a:lum bright="-6000" contrast="12000"/>
          </a:blip>
          <a:srcRect/>
          <a:stretch>
            <a:fillRect/>
          </a:stretch>
        </p:blipFill>
        <p:spPr bwMode="auto">
          <a:xfrm>
            <a:off x="0" y="785813"/>
            <a:ext cx="3379788" cy="3783012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0" y="4857750"/>
            <a:ext cx="38576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70C0"/>
                </a:solidFill>
                <a:latin typeface="Calibri" pitchFamily="34" charset="0"/>
              </a:rPr>
              <a:t>Николай Николаевич.</a:t>
            </a:r>
          </a:p>
          <a:p>
            <a:pPr algn="ctr"/>
            <a:r>
              <a:rPr lang="ru-RU" sz="2800">
                <a:solidFill>
                  <a:srgbClr val="0070C0"/>
                </a:solidFill>
                <a:latin typeface="Calibri" pitchFamily="34" charset="0"/>
              </a:rPr>
              <a:t>Главнокомандующий </a:t>
            </a:r>
          </a:p>
          <a:p>
            <a:pPr algn="ctr"/>
            <a:r>
              <a:rPr lang="ru-RU" sz="2800">
                <a:solidFill>
                  <a:srgbClr val="0070C0"/>
                </a:solidFill>
                <a:latin typeface="Calibri" pitchFamily="34" charset="0"/>
              </a:rPr>
              <a:t>русской армии</a:t>
            </a:r>
            <a:r>
              <a:rPr lang="ru-RU">
                <a:latin typeface="Calibri" pitchFamily="34" charset="0"/>
              </a:rPr>
              <a:t>.</a:t>
            </a:r>
          </a:p>
        </p:txBody>
      </p:sp>
      <p:sp>
        <p:nvSpPr>
          <p:cNvPr id="22532" name="Прямоугольник 5"/>
          <p:cNvSpPr>
            <a:spLocks noChangeArrowheads="1"/>
          </p:cNvSpPr>
          <p:nvPr/>
        </p:nvSpPr>
        <p:spPr bwMode="auto">
          <a:xfrm>
            <a:off x="3643313" y="1143000"/>
            <a:ext cx="4572000" cy="408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i="1">
                <a:solidFill>
                  <a:srgbClr val="002060"/>
                </a:solidFill>
                <a:latin typeface="Calibri" pitchFamily="34" charset="0"/>
              </a:rPr>
              <a:t>Соотношение сил складывалось в пользу России, но военная реформа не была завершена и армия испытывала недостаток в новейшем вооружении и высших командирских кадрах.</a:t>
            </a:r>
          </a:p>
          <a:p>
            <a:pPr>
              <a:lnSpc>
                <a:spcPct val="90000"/>
              </a:lnSpc>
            </a:pPr>
            <a:r>
              <a:rPr lang="ru-RU" sz="2400" b="1" i="1">
                <a:solidFill>
                  <a:srgbClr val="002060"/>
                </a:solidFill>
                <a:latin typeface="Calibri" pitchFamily="34" charset="0"/>
              </a:rPr>
              <a:t>Главнокомандующим в районе боевых действий был назначен лишенный военных талантов брат императора великий князь Николай Николаевич.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D:\Фон для презентаций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" y="0"/>
            <a:ext cx="91313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4429125" y="0"/>
            <a:ext cx="642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2.</a:t>
            </a:r>
          </a:p>
        </p:txBody>
      </p:sp>
      <p:pic>
        <p:nvPicPr>
          <p:cNvPr id="27651" name="Picture 1033" descr="Рисунок7"/>
          <p:cNvPicPr>
            <a:picLocks noChangeAspect="1" noChangeArrowheads="1"/>
          </p:cNvPicPr>
          <p:nvPr/>
        </p:nvPicPr>
        <p:blipFill>
          <a:blip r:embed="rId3">
            <a:lum bright="-6000" contrast="6000"/>
          </a:blip>
          <a:srcRect/>
          <a:stretch>
            <a:fillRect/>
          </a:stretch>
        </p:blipFill>
        <p:spPr bwMode="auto">
          <a:xfrm>
            <a:off x="0" y="214313"/>
            <a:ext cx="4416425" cy="6143625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27652" name="Прямоугольник 4"/>
          <p:cNvSpPr>
            <a:spLocks noChangeArrowheads="1"/>
          </p:cNvSpPr>
          <p:nvPr/>
        </p:nvSpPr>
        <p:spPr bwMode="auto">
          <a:xfrm>
            <a:off x="4857750" y="0"/>
            <a:ext cx="4572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Балканский фронт</a:t>
            </a:r>
            <a:endParaRPr lang="ru-RU" sz="240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Русская армия прошла (по договоренности) через Румынию.</a:t>
            </a:r>
            <a:endParaRPr lang="ru-RU" sz="240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400">
                <a:solidFill>
                  <a:srgbClr val="002060"/>
                </a:solidFill>
                <a:cs typeface="Times New Roman" pitchFamily="18" charset="0"/>
              </a:rPr>
              <a:t>Переправилась через Дунай.</a:t>
            </a:r>
            <a:endParaRPr lang="ru-RU" sz="240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400">
                <a:solidFill>
                  <a:srgbClr val="002060"/>
                </a:solidFill>
                <a:cs typeface="Times New Roman" pitchFamily="18" charset="0"/>
              </a:rPr>
              <a:t>Генерал Гурко освободил древнюю столицу Болгарии Тырново.</a:t>
            </a:r>
            <a:endParaRPr lang="ru-RU" sz="240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400">
                <a:solidFill>
                  <a:srgbClr val="002060"/>
                </a:solidFill>
                <a:cs typeface="Times New Roman" pitchFamily="18" charset="0"/>
              </a:rPr>
              <a:t>Гурко 5 июля захватил Шипкинский перевал. (удобная дорога на Стамбул).</a:t>
            </a:r>
            <a:endParaRPr lang="ru-RU" sz="240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7169" name="Picture 1" descr="D:\8 класс\русско-турец\Орест-Адамович-Кипренский--Портрет-Гурко.-1814-Ит.-к.-,-б.-ГРМ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43388" y="4400550"/>
            <a:ext cx="2163762" cy="2590800"/>
          </a:xfrm>
          <a:prstGeom prst="rect">
            <a:avLst/>
          </a:prstGeom>
          <a:noFill/>
        </p:spPr>
      </p:pic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6643688" y="5857875"/>
            <a:ext cx="12858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Генерал Гурко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D:\Фон для презентаций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" y="0"/>
            <a:ext cx="91313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1033" descr="Рисунок7"/>
          <p:cNvPicPr>
            <a:picLocks noChangeAspect="1" noChangeArrowheads="1"/>
          </p:cNvPicPr>
          <p:nvPr/>
        </p:nvPicPr>
        <p:blipFill>
          <a:blip r:embed="rId3">
            <a:lum bright="-6000" contrast="6000"/>
          </a:blip>
          <a:srcRect/>
          <a:stretch>
            <a:fillRect/>
          </a:stretch>
        </p:blipFill>
        <p:spPr bwMode="auto">
          <a:xfrm>
            <a:off x="4367213" y="214313"/>
            <a:ext cx="4776787" cy="6643687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0" y="214313"/>
            <a:ext cx="29670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Балканский фронт</a:t>
            </a:r>
            <a:endParaRPr lang="ru-RU" sz="2400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24580" name="Прямоугольник 4"/>
          <p:cNvSpPr>
            <a:spLocks noChangeArrowheads="1"/>
          </p:cNvSpPr>
          <p:nvPr/>
        </p:nvSpPr>
        <p:spPr bwMode="auto">
          <a:xfrm>
            <a:off x="285750" y="857250"/>
            <a:ext cx="4071938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AutoNum type="arabicPeriod"/>
            </a:pPr>
            <a:r>
              <a:rPr lang="ru-RU" sz="2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Генерал Криденер вместо крепости Плевна взял Никополь (в 40 км от Плевны).</a:t>
            </a:r>
            <a:endParaRPr lang="ru-RU" sz="240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Турки заняли Плевну и оказались в тылу у русских войск.</a:t>
            </a:r>
            <a:endParaRPr lang="ru-RU" sz="240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Три штурма Плевны в июле-августе окончились неудачей.</a:t>
            </a:r>
            <a:endParaRPr lang="ru-RU" sz="240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4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Под руководством инженер - генерала Тотлебена турецкие войска выбиты из Плевны в ноябре 1877 г.</a:t>
            </a:r>
            <a:endParaRPr lang="ru-RU" sz="240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6" name="Picture 5" descr="SV62_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85025" y="214313"/>
            <a:ext cx="1958975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Box 6"/>
          <p:cNvSpPr txBox="1">
            <a:spLocks noChangeArrowheads="1"/>
          </p:cNvSpPr>
          <p:nvPr/>
        </p:nvSpPr>
        <p:spPr bwMode="auto">
          <a:xfrm>
            <a:off x="7072313" y="2714625"/>
            <a:ext cx="13573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Тотлебен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568</Words>
  <PresentationFormat>Экран (4:3)</PresentationFormat>
  <Paragraphs>104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Calibri</vt:lpstr>
      <vt:lpstr>Arial</vt:lpstr>
      <vt:lpstr>Segoe Print</vt:lpstr>
      <vt:lpstr>BrowalliaUPC</vt:lpstr>
      <vt:lpstr>Monotype Corsiva</vt:lpstr>
      <vt:lpstr>Traditional Arabic</vt:lpstr>
      <vt:lpstr>Times New Roman</vt:lpstr>
      <vt:lpstr>Тема Office</vt:lpstr>
      <vt:lpstr>Clip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Рустам и Наиля</dc:creator>
  <cp:lastModifiedBy>Мама</cp:lastModifiedBy>
  <cp:revision>22</cp:revision>
  <dcterms:created xsi:type="dcterms:W3CDTF">2013-01-24T18:06:55Z</dcterms:created>
  <dcterms:modified xsi:type="dcterms:W3CDTF">2013-01-25T08:39:33Z</dcterms:modified>
</cp:coreProperties>
</file>