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8" r:id="rId4"/>
    <p:sldId id="257" r:id="rId5"/>
    <p:sldId id="259" r:id="rId6"/>
    <p:sldId id="273" r:id="rId7"/>
    <p:sldId id="274" r:id="rId8"/>
    <p:sldId id="261" r:id="rId9"/>
    <p:sldId id="275" r:id="rId10"/>
    <p:sldId id="276" r:id="rId11"/>
    <p:sldId id="264" r:id="rId12"/>
    <p:sldId id="265" r:id="rId13"/>
    <p:sldId id="269" r:id="rId14"/>
    <p:sldId id="266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68181A-4AEA-4A71-A5C6-A5F2649D8AAF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4E5117C-DF77-47A5-BA33-8092C37E14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&#1073;&#1077;&#1088;&#1083;&#1091;&#1089;&#1082;&#1086;&#1085;&#1080;.&#1088;&#1092;/" TargetMode="External"/><Relationship Id="rId3" Type="http://schemas.openxmlformats.org/officeDocument/2006/relationships/hyperlink" Target="http://www.intergid.ru/holiday/23/" TargetMode="External"/><Relationship Id="rId7" Type="http://schemas.openxmlformats.org/officeDocument/2006/relationships/hyperlink" Target="http://www.vitaitaly.com/apulia/index.shtml?30" TargetMode="External"/><Relationship Id="rId2" Type="http://schemas.openxmlformats.org/officeDocument/2006/relationships/hyperlink" Target="http://santvalentin.com.ua/node/46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oples.ru/state/statesmen/toliatti/" TargetMode="External"/><Relationship Id="rId5" Type="http://schemas.openxmlformats.org/officeDocument/2006/relationships/hyperlink" Target="http://www.peoples.ru/state/minister/italy/alcide_de_gasperi/" TargetMode="External"/><Relationship Id="rId4" Type="http://schemas.openxmlformats.org/officeDocument/2006/relationships/hyperlink" Target="http://svidpochinok.ucoz.com/index/italija/0-14" TargetMode="External"/><Relationship Id="rId9" Type="http://schemas.openxmlformats.org/officeDocument/2006/relationships/hyperlink" Target="http://ru.wikipedia.org/wiki/%D0%9F%D1%80%D0%B0%D0%B2%D0%B8%D1%82%D0%B5%D0%BB%D1%8C%D1%81%D1%82%D0%B2%D0%BE_%D0%9C%D0%B0%D1%80%D0%B8%D0%BE_%D0%9C%D0%BE%D0%BD%D1%82%D0%B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Новейшая история  9 класс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Италия во второй половине ХХ века</a:t>
            </a:r>
            <a:endParaRPr lang="ru-RU" b="1" u="sng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Picture 2" descr="http://www.intergid.ru/modules/tourism/photogallery/holiday/298/denprovozglasheniyarespybli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188640"/>
            <a:ext cx="2699792" cy="2155615"/>
          </a:xfrm>
          <a:prstGeom prst="rect">
            <a:avLst/>
          </a:prstGeom>
          <a:noFill/>
        </p:spPr>
      </p:pic>
      <p:pic>
        <p:nvPicPr>
          <p:cNvPr id="16386" name="Picture 2" descr="http://santvalentin.com.ua/files/u2/Ita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178962" cy="24482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3968" y="6027003"/>
            <a:ext cx="4860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Учитель истории МОУ СОШ №1 </a:t>
            </a:r>
          </a:p>
          <a:p>
            <a:r>
              <a:rPr lang="ru-RU" sz="2400" dirty="0" smtClean="0">
                <a:latin typeface="Calibri" pitchFamily="34" charset="0"/>
              </a:rPr>
              <a:t>г.о. Звенигород </a:t>
            </a:r>
            <a:r>
              <a:rPr lang="ru-RU" sz="2400" dirty="0" err="1" smtClean="0">
                <a:latin typeface="Calibri" pitchFamily="34" charset="0"/>
              </a:rPr>
              <a:t>Бортникова</a:t>
            </a:r>
            <a:r>
              <a:rPr lang="ru-RU" sz="2400" dirty="0" smtClean="0">
                <a:latin typeface="Calibri" pitchFamily="34" charset="0"/>
              </a:rPr>
              <a:t> Т.И.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60672" cy="720079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Упадок Христианско-демократической партии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1772816"/>
            <a:ext cx="6624736" cy="792088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Политическая</a:t>
            </a:r>
            <a:r>
              <a:rPr kumimoji="0" lang="ru-RU" sz="2400" b="1" i="0" u="none" strike="noStrike" kern="1200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 нестабильность</a:t>
            </a:r>
            <a:endParaRPr kumimoji="0" lang="ru-RU" sz="2400" b="1" i="0" u="none" strike="noStrike" kern="1200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645024"/>
            <a:ext cx="3024336" cy="9361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Рост терроризма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4725144"/>
            <a:ext cx="3312368" cy="9361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Расцвет коррупции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3573016"/>
            <a:ext cx="3312368" cy="9361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Рост влияния мафии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5805264"/>
            <a:ext cx="5760640" cy="86409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Назревание политических реформ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835696" y="2564904"/>
            <a:ext cx="0" cy="108012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  <a:endCxn id="6" idx="0"/>
          </p:cNvCxnSpPr>
          <p:nvPr/>
        </p:nvCxnSpPr>
        <p:spPr>
          <a:xfrm>
            <a:off x="4499992" y="2564904"/>
            <a:ext cx="0" cy="2160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948264" y="2564904"/>
            <a:ext cx="0" cy="1008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2132856"/>
            <a:ext cx="0" cy="4104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51520" y="6237312"/>
            <a:ext cx="172819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1520" y="2132856"/>
            <a:ext cx="86409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8100392" y="3284984"/>
            <a:ext cx="586408" cy="284117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Политический кризис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437112"/>
            <a:ext cx="8229600" cy="2232248"/>
          </a:xfr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1993 г. – переход от пропорциональной системы выборов к мажоритарной. Перестройка политической системы (раскол ХДП, падение влияния социалистов)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1996 г. – победа левых сил, объединившихся вокруг Демократической партии левых сил, на парламентских выборах.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1916832"/>
            <a:ext cx="7416824" cy="93610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Неспособность реализовать антиинфляционный курс (бюджетный дефицит, государственный долг)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284984"/>
            <a:ext cx="7416824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Правительственный скандал, связанный со взяточничеством в Милане в 1992 г. (министры, сенаторы, крупные предприниматели)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980728"/>
            <a:ext cx="0" cy="288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51520" y="2420888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51520" y="3861048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76672"/>
            <a:ext cx="8260672" cy="1224136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Правительство С. </a:t>
            </a:r>
            <a:r>
              <a:rPr lang="ru-RU" sz="4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Берлускони</a:t>
            </a:r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(2001-2006 гг.)</a:t>
            </a:r>
            <a:r>
              <a:rPr lang="ru-RU" sz="4000" b="1" dirty="0" smtClean="0">
                <a:latin typeface="Calibri" pitchFamily="34" charset="0"/>
              </a:rPr>
              <a:t/>
            </a:r>
            <a:br>
              <a:rPr lang="ru-RU" sz="4000" b="1" dirty="0" smtClean="0">
                <a:latin typeface="Calibri" pitchFamily="34" charset="0"/>
              </a:rPr>
            </a:b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5544616" cy="49685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26 января 1994 года - «День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Берлускони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».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Берлускони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создал коалицию правых партий, (неофашисты и Лига Севера)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14-15 апреля 2008 года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Берлускони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победил на досрочных выборах в парламент Италии. Романо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Проди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занимал этот пост только 18 месяцев. 8 мая 2008 года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Берлускони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был официально назначен Председателем Совета министров Италии. 12 ноября 2011 года ушел в отставку.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3554" name="Picture 2" descr="http://xn--90aijhengnkt.xn--p1ai/files/be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59435" y="1772816"/>
            <a:ext cx="3429291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96136" y="4581128"/>
            <a:ext cx="2965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Calibri" pitchFamily="34" charset="0"/>
              </a:rPr>
              <a:t>Сильвио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err="1">
                <a:latin typeface="Calibri" pitchFamily="34" charset="0"/>
              </a:rPr>
              <a:t>Берлускони</a:t>
            </a:r>
            <a:endParaRPr lang="ru-RU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Политика С. </a:t>
            </a:r>
            <a:r>
              <a:rPr lang="ru-RU" sz="4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Берлускони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Политика строилась на базе неоконсерватизма: 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поощрение частной инициативы рынка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Снижение налогов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Отмена налога на наследство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Снижение налогов для предпринимателей (но рост оставался на отметке « нуль», выросла безработица)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Проведение политической реформы                                    (пропорциональная система выборов)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разработка реформы государственного устройства страны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Но отсутствие экономических успехов и высокая безработица подорвали доверие избирателей к правым.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Правительство Марио </a:t>
            </a:r>
            <a:r>
              <a:rPr lang="ru-RU" sz="4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Монти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6156176" cy="530120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16 ноября 2011 года Председателем Совета министров назначен Марио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Монти</a:t>
            </a:r>
            <a:endParaRPr lang="ru-RU" b="1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В начале декабря 2011 года новое правительство принимает антикризисный пакет, который предусматривал режим «жесткой экономии»: сокращение государственных расходов, увеличение пенсионного возраста до 66 лет. Многие итальянцы были недовольны реформами — в стране прошла общенациональная неделя забастовок.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21 декабря 2012 года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Монти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подал прошение об отставке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4578" name="Picture 2" descr="Mario Monti (from the 2010 Financial Times and Goldman Sachs BB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916832"/>
            <a:ext cx="2891027" cy="3888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8679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5949280"/>
            <a:ext cx="2071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Calibri" pitchFamily="34" charset="0"/>
              </a:rPr>
              <a:t>Марио </a:t>
            </a:r>
            <a:r>
              <a:rPr lang="ru-RU" sz="2400" b="1" dirty="0" err="1" smtClean="0">
                <a:latin typeface="Calibri" pitchFamily="34" charset="0"/>
              </a:rPr>
              <a:t>Монти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60672" cy="1039427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Домашнее задание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 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§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25, вопросы и задание с.228,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   Инд. задание: сравните политику С.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Берлускони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и М.Тэтчер в Великобритании. Выделите общее и особенное.</a:t>
            </a:r>
            <a:endParaRPr lang="ru-RU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88640"/>
            <a:ext cx="1687789" cy="133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Источники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 err="1" smtClean="0">
                <a:latin typeface="Calibri" pitchFamily="34" charset="0"/>
              </a:rPr>
              <a:t>Сороко-Цюпа</a:t>
            </a:r>
            <a:r>
              <a:rPr lang="ru-RU" sz="1800" dirty="0" smtClean="0">
                <a:latin typeface="Calibri" pitchFamily="34" charset="0"/>
              </a:rPr>
              <a:t> О.С. Всеобщая история. Новейшая история. 9 класс: учебник для </a:t>
            </a:r>
            <a:r>
              <a:rPr lang="ru-RU" sz="1800" dirty="0" err="1" smtClean="0">
                <a:latin typeface="Calibri" pitchFamily="34" charset="0"/>
              </a:rPr>
              <a:t>общеобразоват</a:t>
            </a:r>
            <a:r>
              <a:rPr lang="ru-RU" sz="1800" dirty="0" smtClean="0">
                <a:latin typeface="Calibri" pitchFamily="34" charset="0"/>
              </a:rPr>
              <a:t>. учреждений – М.: Просвещение, 2012</a:t>
            </a:r>
          </a:p>
          <a:p>
            <a:r>
              <a:rPr lang="ru-RU" sz="1800" dirty="0" smtClean="0">
                <a:latin typeface="Calibri" pitchFamily="34" charset="0"/>
              </a:rPr>
              <a:t>Алиева С.К. Всеобщая история в таблицах и схемах. Серия «школа в клеточку». – М.: «Лист </a:t>
            </a:r>
            <a:r>
              <a:rPr lang="ru-RU" sz="1800" dirty="0" err="1" smtClean="0">
                <a:latin typeface="Calibri" pitchFamily="34" charset="0"/>
              </a:rPr>
              <a:t>Нью</a:t>
            </a:r>
            <a:r>
              <a:rPr lang="ru-RU" sz="1800" dirty="0" smtClean="0">
                <a:latin typeface="Calibri" pitchFamily="34" charset="0"/>
              </a:rPr>
              <a:t>», 2005</a:t>
            </a:r>
          </a:p>
          <a:p>
            <a:r>
              <a:rPr lang="en-US" sz="1800" dirty="0" smtClean="0">
                <a:latin typeface="Calibri" pitchFamily="34" charset="0"/>
                <a:hlinkClick r:id="rId2"/>
              </a:rPr>
              <a:t>http://santvalentin.com.ua/node/462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3"/>
              </a:rPr>
              <a:t>http://www.intergid.ru/holiday/23/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4"/>
              </a:rPr>
              <a:t>http://svidpochinok.ucoz.com/index/italija/0-14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5"/>
              </a:rPr>
              <a:t>http://www.peoples.ru/state/minister/italy/alcide_de_gasperi/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6"/>
              </a:rPr>
              <a:t>http://www.peoples.ru/state/statesmen/toliatti/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7"/>
              </a:rPr>
              <a:t>http://www.vitaitaly.com/apulia/index.shtml?30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8"/>
              </a:rPr>
              <a:t>http://xn--90aijhengnkt.xn--p1ai/</a:t>
            </a:r>
            <a:endParaRPr lang="ru-RU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hlinkClick r:id="rId9"/>
              </a:rPr>
              <a:t>http://ru.wikipedia.org/wiki/%D0%9F%D1%80%D0%B0%D0%B2%D0%B8%D1%82%D0%B5%D0%BB%D1%8C%D1%81%D1%82%D0%B2%D0%BE_%D0%9C%D0%B0%D1%80%D0%B8%D0%BE_%D0%9C%D0%BE%D0%BD%D1%82%D0%B8</a:t>
            </a:r>
            <a:endParaRPr lang="ru-RU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План урока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Провозглашение республики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Центризм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Итальянское  «экономическое  чудо»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Левоцентризм и его кризис</a:t>
            </a:r>
          </a:p>
          <a:p>
            <a:pPr indent="-342900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Провал идеи « третьей фазы»</a:t>
            </a:r>
          </a:p>
          <a:p>
            <a:pPr indent="-342900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Развал прежней политической системы.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Правительство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Сильвио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Берлускони</a:t>
            </a:r>
            <a:endParaRPr lang="ru-RU" b="1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Правительство Марио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Монти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96944" cy="1039427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Провозглашение республики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5604" name="Picture 4" descr="http://svidpochinok.ucoz.com/map_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700808"/>
            <a:ext cx="4067945" cy="46805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5436096" cy="473360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1946 г. – референдум о форме государственного устройства, избрание Учредительного собрания, ликвидация монархии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1947 г. – принятие Конституции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Италия – демократическая парламентская республика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Основные демократические свободы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Всеобщее избирательное право, прямые и тайные выборы, пропорциональное представительство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ПОЛИТИЧЕСКАЯ СИСТЕМА</a:t>
            </a:r>
            <a:r>
              <a:rPr lang="ru-RU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республики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4973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Президент – глава государства, утверждающий главу правительства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Высший орган исполнительной власти - Совет министров (Председатель Совета Министров)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Высший орган законодательной власти – двухпалатный парламент, избираемый на 5 лет.</a:t>
            </a:r>
          </a:p>
          <a:p>
            <a:endParaRPr lang="ru-RU" sz="2200" b="1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4293096"/>
            <a:ext cx="5328592" cy="105841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Парламент (две палаты – равные функции в законодательной сфере и право контроля над правительством)</a:t>
            </a:r>
            <a:endParaRPr lang="ru-RU" sz="2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877272"/>
            <a:ext cx="2304256" cy="7703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Палата представителей</a:t>
            </a:r>
            <a:endParaRPr lang="ru-RU" sz="2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877272"/>
            <a:ext cx="2232248" cy="7200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Сенат</a:t>
            </a:r>
            <a:endParaRPr lang="ru-RU" sz="2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7" name="Прямая со стрелкой 6"/>
          <p:cNvCxnSpPr>
            <a:stCxn id="4" idx="2"/>
          </p:cNvCxnSpPr>
          <p:nvPr/>
        </p:nvCxnSpPr>
        <p:spPr>
          <a:xfrm flipH="1">
            <a:off x="2483768" y="5351512"/>
            <a:ext cx="2160240" cy="5474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2"/>
          </p:cNvCxnSpPr>
          <p:nvPr/>
        </p:nvCxnSpPr>
        <p:spPr>
          <a:xfrm>
            <a:off x="4644008" y="5351512"/>
            <a:ext cx="2052228" cy="52576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1520" y="260649"/>
            <a:ext cx="8466352" cy="122413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Calibri" pitchFamily="34" charset="0"/>
              </a:rPr>
              <a:t/>
            </a:r>
            <a:br>
              <a:rPr lang="ru-RU" sz="2000" b="1" dirty="0" smtClean="0">
                <a:latin typeface="Calibri" pitchFamily="34" charset="0"/>
              </a:rPr>
            </a:b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2708920"/>
            <a:ext cx="5482952" cy="394151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Победа христианско-демократической партии (ХДП) на выборах (центризм). Правительство во главе с премьер-министром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Альчиде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Де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Гаспери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(до 1953 г.)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Укрепление демократии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Развитие Европейской интеграции.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Ориентация на США (вступление в НАТО), размещение американских военных баз на территории Италии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026" name="Picture 2" descr="http://www.peoples.ru/state/minister/italy/alcide_de_gasperi/gasperi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708920"/>
            <a:ext cx="2812124" cy="369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1560" y="476672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Центризм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Центризм</a:t>
            </a:r>
            <a:r>
              <a:rPr lang="ru-RU" sz="2400" b="1" dirty="0" smtClean="0">
                <a:latin typeface="Calibri" pitchFamily="34" charset="0"/>
              </a:rPr>
              <a:t> – политическая позиция промежуточная между  правыми или левыми движениями или группами, отказ от левого и правого экстремизма.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6396335"/>
            <a:ext cx="2959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atin typeface="Calibri" pitchFamily="34" charset="0"/>
              </a:rPr>
              <a:t>Альчиде</a:t>
            </a:r>
            <a:r>
              <a:rPr lang="ru-RU" sz="2400" b="1" dirty="0" smtClean="0">
                <a:latin typeface="Calibri" pitchFamily="34" charset="0"/>
              </a:rPr>
              <a:t> Де </a:t>
            </a:r>
            <a:r>
              <a:rPr lang="ru-RU" sz="2400" b="1" dirty="0" err="1" smtClean="0">
                <a:latin typeface="Calibri" pitchFamily="34" charset="0"/>
              </a:rPr>
              <a:t>Гаспери</a:t>
            </a:r>
            <a:r>
              <a:rPr lang="ru-RU" sz="2400" b="1" dirty="0" smtClean="0">
                <a:latin typeface="Calibri" pitchFamily="34" charset="0"/>
              </a:rPr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Итальянское  «экономическое  чудо»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50-60 гг. – период бурного экономического роста Италии (2 место в Европе после ФРГ по темпам экономического роста)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Быстрый рост экспорта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Стабилизация национальной денежной единицы – лиры.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Рост уровня жизни населения, оформление «государства благоденствия»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Разрыв в экономическом развитии аграрного неразвитого Юга и промышленного Севера Италии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Итальянское  «экономическое  чудо»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Причины: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  <a:latin typeface="Calibri" pitchFamily="34" charset="0"/>
              </a:rPr>
              <a:t>Внешние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либерализация мировой торговли;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стабилизация мировой финансовой системы;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помощь по плану Маршалла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tx1"/>
                </a:solidFill>
                <a:latin typeface="Calibri" pitchFamily="34" charset="0"/>
              </a:rPr>
              <a:t>Внутренние: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Наличие резервов дешёвой рабочей силы;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Предприимчивость итальянцев;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Освобождение от тоталитарного контроля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Активная роль государственного сектора и государственного регулирования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Развитые рыночные отношения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Эволюция Итальянской коммунистической партии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5328592" cy="43735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50-е гг. – лидер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Пальмиро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Тольятти пересмотрел политику партии. ИКП признала ценности демократического строя, на смену революционной борьбе выдвинула курс на реформы общества в интересах малоимущих, предприняла попытку обновления марксизма (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еврокоммунизм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90-е гг. – отказ от названия и символики «Демократическая партия левых сил»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7410" name="Picture 2" descr="http://www.peoples.ru/state/statesmen/toliatti/toliatt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749" y="1772816"/>
            <a:ext cx="3009935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940152" y="5949280"/>
            <a:ext cx="2871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atin typeface="Calibri" pitchFamily="34" charset="0"/>
              </a:rPr>
              <a:t>Пальмиро</a:t>
            </a:r>
            <a:r>
              <a:rPr lang="ru-RU" sz="2400" b="1" dirty="0" smtClean="0">
                <a:latin typeface="Calibri" pitchFamily="34" charset="0"/>
              </a:rPr>
              <a:t> Тольятти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8260672" cy="720079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Упадок Христианско-демократической партии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6480720" cy="4824536"/>
          </a:xfrm>
          <a:noFill/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С 1967 г. для получения большинства в парламенте ХДП вынуждена включать в свой состав правительства другие партии, но не коммунистов.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1977 г. – соглашение шести партий, включая ИКП.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1978 г. – похищение и убийство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Альдо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Моро «красными бригадами»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80-е гг. –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</a:rPr>
              <a:t>пятипартийное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коалиционное правительство.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    Постоянная смена правительств (за 1947-1993 гг. сменилось 52 правительства) </a:t>
            </a:r>
            <a:endParaRPr lang="ru-RU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4" name="Picture 2" descr="http://www.vitaitaly.com/apulia/topic30/aldo-mo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988840"/>
            <a:ext cx="2187346" cy="3195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Прямоугольник 27"/>
          <p:cNvSpPr/>
          <p:nvPr/>
        </p:nvSpPr>
        <p:spPr>
          <a:xfrm>
            <a:off x="6948264" y="5229200"/>
            <a:ext cx="1859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atin typeface="Calibri" pitchFamily="34" charset="0"/>
              </a:rPr>
              <a:t>Альдо</a:t>
            </a:r>
            <a:r>
              <a:rPr lang="ru-RU" sz="2400" b="1" dirty="0" smtClean="0">
                <a:latin typeface="Calibri" pitchFamily="34" charset="0"/>
              </a:rPr>
              <a:t> Моро</a:t>
            </a:r>
            <a:endParaRPr lang="ru-RU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1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623</TotalTime>
  <Words>807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Тема21</vt:lpstr>
      <vt:lpstr>Италия во второй половине ХХ века</vt:lpstr>
      <vt:lpstr>План урока</vt:lpstr>
      <vt:lpstr>Провозглашение республики</vt:lpstr>
      <vt:lpstr>ПОЛИТИЧЕСКАЯ СИСТЕМА республики</vt:lpstr>
      <vt:lpstr> </vt:lpstr>
      <vt:lpstr>Итальянское  «экономическое  чудо»</vt:lpstr>
      <vt:lpstr>Итальянское  «экономическое  чудо»</vt:lpstr>
      <vt:lpstr>Эволюция Итальянской коммунистической партии</vt:lpstr>
      <vt:lpstr>Упадок Христианско-демократической партии</vt:lpstr>
      <vt:lpstr>Упадок Христианско-демократической партии</vt:lpstr>
      <vt:lpstr>Политический кризис </vt:lpstr>
      <vt:lpstr>Правительство С. Берлускони (2001-2006 гг.) </vt:lpstr>
      <vt:lpstr>Политика С. Берлускони</vt:lpstr>
      <vt:lpstr>Правительство Марио Монти</vt:lpstr>
      <vt:lpstr>Домашнее задание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Италия во второй половине ХХ века</dc:title>
  <dc:creator>Sony</dc:creator>
  <cp:lastModifiedBy>XTreme</cp:lastModifiedBy>
  <cp:revision>65</cp:revision>
  <dcterms:created xsi:type="dcterms:W3CDTF">2013-04-06T07:12:58Z</dcterms:created>
  <dcterms:modified xsi:type="dcterms:W3CDTF">2013-04-06T18:54:47Z</dcterms:modified>
</cp:coreProperties>
</file>