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04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06/relationships/legacyDocTextInfo" Target="legacyDocTextInfo.bin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7.bin"/><Relationship Id="rId2" Type="http://schemas.microsoft.com/office/2006/relationships/legacyDiagramText" Target="legacyDiagramText6.bin"/><Relationship Id="rId1" Type="http://schemas.microsoft.com/office/2006/relationships/legacyDiagramText" Target="legacyDiagramText5.bin"/><Relationship Id="rId4" Type="http://schemas.microsoft.com/office/2006/relationships/legacyDiagramText" Target="legacyDiagramText8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38DA8-8470-4132-BB13-573A811BD0F7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EB13D-6285-473F-AE68-9D00BEBFE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D9DCB-E59C-4ADA-8DB8-88519D3CA8BB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A2F24-CD10-4C28-9115-23CE5211DD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3AD21-2C02-4979-A4C4-32D6EF555931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FE125-6ECB-4238-A5C3-DD084D140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763AE-F28C-4334-AE19-14DBEB4559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71454-AC6B-4E30-9E4C-DF05910C9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F0BF3-8141-4510-8BED-555774D2A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B2CC5-A291-4B53-88C1-8040A15049F8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40202-E4C6-4E7E-9266-2A5F8AB68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AF5B1-61E1-4BDD-BE6A-1984D27FAA40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1D9E0-F28A-412E-BEE4-0ACC4B4F2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D8673-C3A8-4A2D-8733-59DDF50A89B1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9EE5A-E0B3-46D8-A7DF-7016B247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15D11-7BDF-4CEF-9CCD-1296B102E78B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6EC68-146A-4674-B000-5F89208BA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84FC8-7738-4FBC-80A1-C515FE06F2E8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00ECD-281F-4721-B750-3DEB1DFBC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0AC36-B89E-439B-A73B-6173CE14A381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8F4D-3C21-48B0-85A8-509126CA9A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CB3BE-4868-4B71-BC1A-EBA02A975A51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B03E1-4B3E-4318-A660-39328123C0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45760-5317-4B78-B0C2-B7C86FC9E449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69E8E-F864-4F2E-8A45-5FFE74EB0F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3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10EA18-CD06-494B-928F-D31C69C6DB69}" type="datetimeFigureOut">
              <a:rPr lang="ru-RU"/>
              <a:pPr>
                <a:defRPr/>
              </a:pPr>
              <a:t>07.05.2013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4D1E69E-0496-4C9F-8707-9EB158679A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63" r:id="rId12"/>
    <p:sldLayoutId id="2147483664" r:id="rId13"/>
    <p:sldLayoutId id="2147483665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7.jpeg"/><Relationship Id="rId7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2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Тема урока:</a:t>
            </a:r>
            <a:br>
              <a:rPr lang="ru-RU" sz="4000" dirty="0" smtClean="0"/>
            </a:br>
            <a:r>
              <a:rPr lang="ru-RU" sz="4000" dirty="0" smtClean="0"/>
              <a:t>Экономическое развитие в годы правления  Александра </a:t>
            </a:r>
            <a:r>
              <a:rPr lang="en-US" sz="4000" dirty="0" smtClean="0"/>
              <a:t>III</a:t>
            </a:r>
            <a:endParaRPr lang="ru-RU" sz="40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rtlCol="0"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9600" dirty="0" smtClean="0">
              <a:solidFill>
                <a:schemeClr val="tx1"/>
              </a:solidFill>
              <a:cs typeface="Arial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5500" dirty="0" smtClean="0"/>
              <a:t>Автор: </a:t>
            </a:r>
            <a:r>
              <a:rPr lang="ru-RU" sz="5500" dirty="0" err="1" smtClean="0"/>
              <a:t>Хамитова</a:t>
            </a:r>
            <a:r>
              <a:rPr lang="ru-RU" sz="5500" dirty="0" smtClean="0"/>
              <a:t> </a:t>
            </a:r>
            <a:r>
              <a:rPr lang="ru-RU" sz="5500" dirty="0" err="1" smtClean="0"/>
              <a:t>Гульнара</a:t>
            </a:r>
            <a:r>
              <a:rPr lang="ru-RU" sz="5500" dirty="0" smtClean="0"/>
              <a:t> </a:t>
            </a:r>
            <a:r>
              <a:rPr lang="ru-RU" sz="5500" dirty="0" err="1" smtClean="0"/>
              <a:t>Равильевна</a:t>
            </a:r>
            <a:r>
              <a:rPr lang="en-US" sz="13500" dirty="0" smtClean="0">
                <a:solidFill>
                  <a:schemeClr val="tx1"/>
                </a:solidFill>
                <a:cs typeface="Arial" charset="0"/>
              </a:rPr>
              <a:t/>
            </a:r>
            <a:br>
              <a:rPr lang="en-US" sz="13500" dirty="0" smtClean="0">
                <a:solidFill>
                  <a:schemeClr val="tx1"/>
                </a:solidFill>
                <a:cs typeface="Arial" charset="0"/>
              </a:rPr>
            </a:br>
            <a:endParaRPr lang="en-US" sz="9600" dirty="0" smtClean="0">
              <a:solidFill>
                <a:schemeClr val="tx1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Значение Транссиба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89888" cy="476091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i="1" smtClean="0">
                <a:solidFill>
                  <a:schemeClr val="tx2"/>
                </a:solidFill>
              </a:rPr>
              <a:t>«После открытия Америки и сооружения Суэцкого канала история не отмечала события более выдающегося и более богатого прямыми и косвенными последствиями, чем постройка Сибирской дороги», - было написано одним из иностранцев.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Транссибирская магистраль</a:t>
            </a:r>
          </a:p>
        </p:txBody>
      </p:sp>
      <p:sp>
        <p:nvSpPr>
          <p:cNvPr id="286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755650" y="4652963"/>
            <a:ext cx="7772400" cy="19812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i="1" smtClean="0">
                <a:solidFill>
                  <a:schemeClr val="tx2"/>
                </a:solidFill>
              </a:rPr>
              <a:t>Какое отношение эта иллюстрация имеет к нашей теме и к нашему региону?</a:t>
            </a:r>
          </a:p>
          <a:p>
            <a:endParaRPr lang="ru-RU" sz="2800" smtClean="0">
              <a:solidFill>
                <a:schemeClr val="tx2"/>
              </a:solidFill>
            </a:endParaRPr>
          </a:p>
        </p:txBody>
      </p:sp>
      <p:pic>
        <p:nvPicPr>
          <p:cNvPr id="28675" name="Picture 7" descr="Рисунок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>
          <a:xfrm>
            <a:off x="2555875" y="2060575"/>
            <a:ext cx="4392613" cy="2425700"/>
          </a:xfrm>
          <a:ln w="76200">
            <a:solidFill>
              <a:schemeClr val="hlink"/>
            </a:solidFill>
          </a:ln>
        </p:spPr>
      </p:pic>
      <p:pic>
        <p:nvPicPr>
          <p:cNvPr id="28676" name="Picture 8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3375"/>
            <a:ext cx="11207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Сельское хозяйство</a:t>
            </a:r>
          </a:p>
        </p:txBody>
      </p:sp>
      <p:sp>
        <p:nvSpPr>
          <p:cNvPr id="296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708400" y="1981200"/>
            <a:ext cx="5256213" cy="46164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400" smtClean="0">
                <a:solidFill>
                  <a:schemeClr val="tx2"/>
                </a:solidFill>
              </a:rPr>
              <a:t>Сельское хозяйство развивалось без государственной поддержки. Капитализм преобладал в Прибалтике, Центральном районе и Поволжье. В ряде районов наблюдалось смешение двух систем.</a:t>
            </a:r>
          </a:p>
          <a:p>
            <a:pPr algn="ctr">
              <a:buFontTx/>
              <a:buNone/>
            </a:pPr>
            <a:r>
              <a:rPr lang="ru-RU" sz="2400" smtClean="0">
                <a:solidFill>
                  <a:schemeClr val="tx2"/>
                </a:solidFill>
              </a:rPr>
              <a:t>Север специализировался на технических культурах и молоке, Украина и Поволжье - на производстве зерна. </a:t>
            </a:r>
          </a:p>
          <a:p>
            <a:endParaRPr lang="ru-RU" sz="2400" smtClean="0">
              <a:solidFill>
                <a:schemeClr val="tx2"/>
              </a:solidFill>
            </a:endParaRPr>
          </a:p>
        </p:txBody>
      </p:sp>
      <p:pic>
        <p:nvPicPr>
          <p:cNvPr id="29699" name="Picture 7" descr="Рисунок2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>
            <a:lum bright="-6000" contrast="18000"/>
          </a:blip>
          <a:srcRect/>
          <a:stretch>
            <a:fillRect/>
          </a:stretch>
        </p:blipFill>
        <p:spPr>
          <a:xfrm>
            <a:off x="323850" y="1989138"/>
            <a:ext cx="3162300" cy="4608512"/>
          </a:xfrm>
          <a:ln w="76200">
            <a:solidFill>
              <a:schemeClr val="hlink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Сельское хозяйство</a:t>
            </a:r>
          </a:p>
        </p:txBody>
      </p:sp>
      <p:sp>
        <p:nvSpPr>
          <p:cNvPr id="30722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4149725"/>
            <a:ext cx="8713788" cy="2555875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000" smtClean="0">
                <a:solidFill>
                  <a:schemeClr val="tx2"/>
                </a:solidFill>
              </a:rPr>
              <a:t>К </a:t>
            </a:r>
            <a:r>
              <a:rPr lang="ru-RU" sz="2400" smtClean="0">
                <a:solidFill>
                  <a:schemeClr val="tx2"/>
                </a:solidFill>
              </a:rPr>
              <a:t>югу от Москвы развивалось мясное животноводство. Посевные площади увеличились на 25%, но урожайность росла очень медленно, что объяснялось низким уровнем сельскохозяйственной техники применяемой крестьянами.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smtClean="0">
                <a:solidFill>
                  <a:schemeClr val="tx2"/>
                </a:solidFill>
              </a:rPr>
              <a:t>Это приводило к частым бедствиям - в 1891-92 годах в  результате засухи от голода умерло более 600 000 человек.</a:t>
            </a:r>
            <a:r>
              <a:rPr lang="ru-RU" sz="2400" b="1" smtClean="0">
                <a:solidFill>
                  <a:schemeClr val="tx2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endParaRPr lang="ru-RU" sz="2400" smtClean="0">
              <a:solidFill>
                <a:schemeClr val="tx2"/>
              </a:solidFill>
            </a:endParaRPr>
          </a:p>
        </p:txBody>
      </p:sp>
      <p:pic>
        <p:nvPicPr>
          <p:cNvPr id="30723" name="Picture 9" descr="Рисунок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>
          <a:xfrm>
            <a:off x="3708400" y="1700213"/>
            <a:ext cx="4699000" cy="2244725"/>
          </a:xfrm>
          <a:ln w="76200">
            <a:solidFill>
              <a:schemeClr val="hlink"/>
            </a:solidFill>
          </a:ln>
        </p:spPr>
      </p:pic>
      <p:sp>
        <p:nvSpPr>
          <p:cNvPr id="30724" name="Text Box 10"/>
          <p:cNvSpPr txBox="1">
            <a:spLocks noChangeArrowheads="1"/>
          </p:cNvSpPr>
          <p:nvPr/>
        </p:nvSpPr>
        <p:spPr bwMode="auto">
          <a:xfrm>
            <a:off x="1116013" y="2276475"/>
            <a:ext cx="2190750" cy="1263650"/>
          </a:xfrm>
          <a:prstGeom prst="rect">
            <a:avLst/>
          </a:prstGeom>
          <a:solidFill>
            <a:srgbClr val="FFCCFF"/>
          </a:solidFill>
          <a:ln w="76200">
            <a:solidFill>
              <a:schemeClr val="hlink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Раздача хлеба</a:t>
            </a:r>
          </a:p>
          <a:p>
            <a:pPr algn="ctr"/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голодающим</a:t>
            </a:r>
          </a:p>
          <a:p>
            <a:pPr algn="ctr"/>
            <a:r>
              <a:rPr lang="ru-RU" sz="2400" b="1">
                <a:solidFill>
                  <a:schemeClr val="tx2"/>
                </a:solidFill>
                <a:latin typeface="Times New Roman" pitchFamily="18" charset="0"/>
              </a:rPr>
              <a:t>крестьянам.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Сделайте вывод по теме</a:t>
            </a:r>
          </a:p>
        </p:txBody>
      </p:sp>
      <p:pic>
        <p:nvPicPr>
          <p:cNvPr id="31746" name="Picture 4" descr="Рисунок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>
          <a:xfrm>
            <a:off x="3563938" y="5013325"/>
            <a:ext cx="2341562" cy="1481138"/>
          </a:xfrm>
          <a:ln w="76200">
            <a:solidFill>
              <a:schemeClr val="hlink"/>
            </a:solidFill>
          </a:ln>
        </p:spPr>
      </p:pic>
      <p:pic>
        <p:nvPicPr>
          <p:cNvPr id="31747" name="Picture 5" descr="Рисунок3"/>
          <p:cNvPicPr>
            <a:picLocks noChangeAspect="1" noChangeArrowheads="1"/>
          </p:cNvPicPr>
          <p:nvPr/>
        </p:nvPicPr>
        <p:blipFill>
          <a:blip r:embed="rId3" cstate="print">
            <a:lum bright="-6000" contrast="30000"/>
          </a:blip>
          <a:srcRect/>
          <a:stretch>
            <a:fillRect/>
          </a:stretch>
        </p:blipFill>
        <p:spPr bwMode="auto">
          <a:xfrm>
            <a:off x="468313" y="5013325"/>
            <a:ext cx="2663825" cy="1471613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1748" name="Picture 4" descr="DSCF46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5013325"/>
            <a:ext cx="2663825" cy="1439863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1749" name="Picture 7" descr="Рисунок6"/>
          <p:cNvPicPr>
            <a:picLocks noChangeAspect="1" noChangeArrowheads="1"/>
          </p:cNvPicPr>
          <p:nvPr/>
        </p:nvPicPr>
        <p:blipFill>
          <a:blip r:embed="rId5" cstate="print">
            <a:lum bright="-6000" contrast="18000"/>
          </a:blip>
          <a:srcRect/>
          <a:stretch>
            <a:fillRect/>
          </a:stretch>
        </p:blipFill>
        <p:spPr bwMode="auto">
          <a:xfrm>
            <a:off x="755650" y="1700213"/>
            <a:ext cx="2049463" cy="2808287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1750" name="Picture 8" descr="Рисунок5"/>
          <p:cNvPicPr>
            <a:picLocks noChangeAspect="1" noChangeArrowheads="1"/>
          </p:cNvPicPr>
          <p:nvPr/>
        </p:nvPicPr>
        <p:blipFill>
          <a:blip r:embed="rId6" cstate="print">
            <a:lum contrast="18000"/>
          </a:blip>
          <a:srcRect/>
          <a:stretch>
            <a:fillRect/>
          </a:stretch>
        </p:blipFill>
        <p:spPr bwMode="auto">
          <a:xfrm>
            <a:off x="3779838" y="1700213"/>
            <a:ext cx="2041525" cy="2808287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1751" name="Picture 9" descr="витт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34150" y="1773238"/>
            <a:ext cx="2119313" cy="2735262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31752" name="Picture 10" descr="ag00317_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388" y="260350"/>
            <a:ext cx="11207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857375"/>
            <a:ext cx="5986463" cy="3000375"/>
          </a:xfrm>
        </p:spPr>
        <p:txBody>
          <a:bodyPr rtlCol="0">
            <a:normAutofit fontScale="3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7600" dirty="0" smtClean="0">
                <a:solidFill>
                  <a:schemeClr val="tx2"/>
                </a:solidFill>
              </a:rPr>
              <a:t>Д/З: </a:t>
            </a:r>
            <a:r>
              <a:rPr lang="en-US" sz="17600" dirty="0" smtClean="0">
                <a:solidFill>
                  <a:schemeClr val="tx2"/>
                </a:solidFill>
                <a:cs typeface="Arial" charset="0"/>
              </a:rPr>
              <a:t>§</a:t>
            </a:r>
            <a:r>
              <a:rPr lang="ru-RU" sz="17600" dirty="0" smtClean="0">
                <a:solidFill>
                  <a:schemeClr val="tx2"/>
                </a:solidFill>
                <a:cs typeface="Arial" charset="0"/>
              </a:rPr>
              <a:t> 31, читать,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7600" dirty="0" smtClean="0">
                <a:solidFill>
                  <a:schemeClr val="tx2"/>
                </a:solidFill>
                <a:cs typeface="Arial" charset="0"/>
              </a:rPr>
              <a:t> вопросы 1, 2, 4, пересказ.</a:t>
            </a:r>
            <a:endParaRPr lang="en-US" sz="17600" dirty="0" smtClean="0">
              <a:solidFill>
                <a:schemeClr val="tx2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cs typeface="Arial" charset="0"/>
              </a:rPr>
              <a:t>Основные направления экономической политики:</a:t>
            </a:r>
            <a:endParaRPr lang="en-US" smtClean="0">
              <a:cs typeface="Arial" charset="0"/>
            </a:endParaRPr>
          </a:p>
        </p:txBody>
      </p:sp>
      <p:graphicFrame>
        <p:nvGraphicFramePr>
          <p:cNvPr id="1026" name="Organization Chart 5"/>
          <p:cNvGraphicFramePr>
            <a:graphicFrameLocks/>
          </p:cNvGraphicFramePr>
          <p:nvPr>
            <p:ph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pic>
        <p:nvPicPr>
          <p:cNvPr id="1036" name="Picture 14" descr="ag00029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75" y="0"/>
            <a:ext cx="1573213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cs typeface="Arial" charset="0"/>
              </a:rPr>
              <a:t>Основные направления экономической политики:</a:t>
            </a:r>
            <a:endParaRPr lang="en-US" smtClean="0">
              <a:cs typeface="Arial" charset="0"/>
            </a:endParaRPr>
          </a:p>
        </p:txBody>
      </p:sp>
      <p:graphicFrame>
        <p:nvGraphicFramePr>
          <p:cNvPr id="2050" name="Organization Chart 3"/>
          <p:cNvGraphicFramePr>
            <a:graphicFrameLocks/>
          </p:cNvGraphicFramePr>
          <p:nvPr>
            <p:ph idx="1"/>
          </p:nvPr>
        </p:nvGraphicFramePr>
        <p:xfrm>
          <a:off x="685800" y="1981200"/>
          <a:ext cx="7772400" cy="4114800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  <p:pic>
        <p:nvPicPr>
          <p:cNvPr id="2060" name="Picture 12" descr="ag00029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0"/>
            <a:ext cx="1392238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Бунге Н.Х.</a:t>
            </a:r>
          </a:p>
        </p:txBody>
      </p:sp>
      <p:sp>
        <p:nvSpPr>
          <p:cNvPr id="215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067175" y="1981200"/>
            <a:ext cx="4681538" cy="4687888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sz="2000" b="1" smtClean="0">
                <a:solidFill>
                  <a:schemeClr val="tx2"/>
                </a:solidFill>
              </a:rPr>
              <a:t>В мае 1881г. министром финансов стал Н.Х. Бунге.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i="1" smtClean="0">
                <a:solidFill>
                  <a:schemeClr val="tx2"/>
                </a:solidFill>
              </a:rPr>
              <a:t>Прочитайте текст на странице 217-218, пункт 2.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i="1" smtClean="0">
                <a:solidFill>
                  <a:schemeClr val="tx2"/>
                </a:solidFill>
              </a:rPr>
              <a:t>Ответьте на вопрос: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b="1" i="1" smtClean="0">
                <a:solidFill>
                  <a:schemeClr val="tx2"/>
                </a:solidFill>
              </a:rPr>
              <a:t>Какое отношение к деятельности Бунге имеют следующие слова :</a:t>
            </a:r>
          </a:p>
          <a:p>
            <a:pPr algn="ctr">
              <a:lnSpc>
                <a:spcPct val="90000"/>
              </a:lnSpc>
            </a:pPr>
            <a:r>
              <a:rPr lang="ru-RU" sz="2400" b="1" i="1" smtClean="0">
                <a:solidFill>
                  <a:schemeClr val="tx2"/>
                </a:solidFill>
              </a:rPr>
              <a:t>Законы;</a:t>
            </a:r>
          </a:p>
          <a:p>
            <a:pPr algn="ctr">
              <a:lnSpc>
                <a:spcPct val="90000"/>
              </a:lnSpc>
            </a:pPr>
            <a:r>
              <a:rPr lang="ru-RU" sz="2400" b="1" i="1" smtClean="0">
                <a:solidFill>
                  <a:schemeClr val="tx2"/>
                </a:solidFill>
              </a:rPr>
              <a:t>Налоги (косвенные и акцизы);</a:t>
            </a:r>
          </a:p>
          <a:p>
            <a:pPr algn="ctr">
              <a:lnSpc>
                <a:spcPct val="90000"/>
              </a:lnSpc>
            </a:pPr>
            <a:r>
              <a:rPr lang="ru-RU" sz="2400" b="1" i="1" smtClean="0">
                <a:solidFill>
                  <a:schemeClr val="tx2"/>
                </a:solidFill>
              </a:rPr>
              <a:t>Таможенные пошлины;</a:t>
            </a:r>
          </a:p>
          <a:p>
            <a:pPr algn="ctr">
              <a:lnSpc>
                <a:spcPct val="90000"/>
              </a:lnSpc>
            </a:pPr>
            <a:r>
              <a:rPr lang="ru-RU" sz="2400" b="1" i="1" smtClean="0">
                <a:solidFill>
                  <a:schemeClr val="tx2"/>
                </a:solidFill>
              </a:rPr>
              <a:t>Сокращение армии.</a:t>
            </a:r>
          </a:p>
          <a:p>
            <a:pPr algn="ctr">
              <a:lnSpc>
                <a:spcPct val="90000"/>
              </a:lnSpc>
            </a:pPr>
            <a:endParaRPr lang="ru-RU" sz="2400" b="1" i="1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endParaRPr lang="ru-RU" sz="2400" smtClean="0">
              <a:solidFill>
                <a:schemeClr val="tx2"/>
              </a:solidFill>
            </a:endParaRPr>
          </a:p>
        </p:txBody>
      </p:sp>
      <p:pic>
        <p:nvPicPr>
          <p:cNvPr id="21507" name="Picture 7" descr="Рисунок6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>
            <a:lum bright="-6000" contrast="18000"/>
          </a:blip>
          <a:srcRect/>
          <a:stretch>
            <a:fillRect/>
          </a:stretch>
        </p:blipFill>
        <p:spPr>
          <a:xfrm>
            <a:off x="179388" y="1773238"/>
            <a:ext cx="3467100" cy="4752975"/>
          </a:xfrm>
          <a:ln w="76200">
            <a:solidFill>
              <a:schemeClr val="hlink"/>
            </a:solidFill>
          </a:ln>
        </p:spPr>
      </p:pic>
      <p:pic>
        <p:nvPicPr>
          <p:cNvPr id="21508" name="Picture 8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350"/>
            <a:ext cx="11207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Вышнеградский И.А.</a:t>
            </a:r>
          </a:p>
        </p:txBody>
      </p:sp>
      <p:sp>
        <p:nvSpPr>
          <p:cNvPr id="22530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924300" y="1981200"/>
            <a:ext cx="4824413" cy="4687888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chemeClr val="tx2"/>
                </a:solidFill>
              </a:rPr>
              <a:t>1 января 1887 Н. Бунге ушел в отставку. Его сменил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000" b="1" smtClean="0">
                <a:solidFill>
                  <a:schemeClr val="tx2"/>
                </a:solidFill>
              </a:rPr>
              <a:t>И. Вышнеградский.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i="1" smtClean="0">
                <a:solidFill>
                  <a:schemeClr val="tx2"/>
                </a:solidFill>
              </a:rPr>
              <a:t>Прочитайте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i="1" smtClean="0">
                <a:solidFill>
                  <a:schemeClr val="tx2"/>
                </a:solidFill>
              </a:rPr>
              <a:t>Страницу 218, пункт 3.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i="1" smtClean="0">
                <a:solidFill>
                  <a:schemeClr val="tx2"/>
                </a:solidFill>
              </a:rPr>
              <a:t>Расскажите о деятельности Вышнеградского при помощи слов: </a:t>
            </a:r>
          </a:p>
          <a:p>
            <a:pPr algn="ctr">
              <a:lnSpc>
                <a:spcPct val="80000"/>
              </a:lnSpc>
            </a:pPr>
            <a:r>
              <a:rPr lang="ru-RU" sz="2400" b="1" i="1" smtClean="0">
                <a:solidFill>
                  <a:schemeClr val="tx2"/>
                </a:solidFill>
              </a:rPr>
              <a:t>Финансовое положение;</a:t>
            </a:r>
          </a:p>
          <a:p>
            <a:pPr algn="ctr">
              <a:lnSpc>
                <a:spcPct val="80000"/>
              </a:lnSpc>
            </a:pPr>
            <a:r>
              <a:rPr lang="ru-RU" sz="2400" b="1" i="1" smtClean="0">
                <a:solidFill>
                  <a:schemeClr val="tx2"/>
                </a:solidFill>
              </a:rPr>
              <a:t>Биржи;</a:t>
            </a:r>
          </a:p>
          <a:p>
            <a:pPr algn="ctr">
              <a:lnSpc>
                <a:spcPct val="80000"/>
              </a:lnSpc>
            </a:pPr>
            <a:r>
              <a:rPr lang="ru-RU" sz="2400" b="1" i="1" smtClean="0">
                <a:solidFill>
                  <a:schemeClr val="tx2"/>
                </a:solidFill>
              </a:rPr>
              <a:t>Таможенный тариф;</a:t>
            </a:r>
          </a:p>
          <a:p>
            <a:pPr algn="ctr">
              <a:lnSpc>
                <a:spcPct val="80000"/>
              </a:lnSpc>
            </a:pPr>
            <a:r>
              <a:rPr lang="ru-RU" sz="2400" b="1" i="1" smtClean="0">
                <a:solidFill>
                  <a:schemeClr val="tx2"/>
                </a:solidFill>
              </a:rPr>
              <a:t>Иностранный капитал;</a:t>
            </a:r>
          </a:p>
          <a:p>
            <a:pPr algn="ctr">
              <a:lnSpc>
                <a:spcPct val="80000"/>
              </a:lnSpc>
            </a:pPr>
            <a:r>
              <a:rPr lang="ru-RU" sz="2400" b="1" i="1" smtClean="0">
                <a:solidFill>
                  <a:schemeClr val="tx2"/>
                </a:solidFill>
              </a:rPr>
              <a:t>Винная монополия.</a:t>
            </a:r>
          </a:p>
          <a:p>
            <a:pPr algn="ctr">
              <a:lnSpc>
                <a:spcPct val="80000"/>
              </a:lnSpc>
            </a:pPr>
            <a:endParaRPr lang="ru-RU" sz="2400" b="1" i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</a:pPr>
            <a:endParaRPr lang="ru-RU" sz="2400" smtClean="0">
              <a:solidFill>
                <a:schemeClr val="tx2"/>
              </a:solidFill>
            </a:endParaRPr>
          </a:p>
        </p:txBody>
      </p:sp>
      <p:pic>
        <p:nvPicPr>
          <p:cNvPr id="22531" name="Picture 6" descr="Рисунок5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>
          <a:xfrm>
            <a:off x="323850" y="1916113"/>
            <a:ext cx="3300413" cy="4537075"/>
          </a:xfrm>
          <a:ln w="76200">
            <a:solidFill>
              <a:schemeClr val="hlink"/>
            </a:solidFill>
          </a:ln>
        </p:spPr>
      </p:pic>
      <p:pic>
        <p:nvPicPr>
          <p:cNvPr id="22532" name="Picture 7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3375"/>
            <a:ext cx="11207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Витте С.Ю.</a:t>
            </a:r>
          </a:p>
        </p:txBody>
      </p:sp>
      <p:sp>
        <p:nvSpPr>
          <p:cNvPr id="235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067175" y="1981200"/>
            <a:ext cx="4752975" cy="461645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000" b="1" smtClean="0">
                <a:solidFill>
                  <a:schemeClr val="tx2"/>
                </a:solidFill>
              </a:rPr>
              <a:t>В 1892 г.министром финансов стал </a:t>
            </a:r>
          </a:p>
          <a:p>
            <a:pPr algn="ctr">
              <a:buFontTx/>
              <a:buNone/>
            </a:pPr>
            <a:r>
              <a:rPr lang="ru-RU" sz="2000" b="1" smtClean="0">
                <a:solidFill>
                  <a:schemeClr val="tx2"/>
                </a:solidFill>
              </a:rPr>
              <a:t>С. Витте. </a:t>
            </a:r>
          </a:p>
          <a:p>
            <a:pPr algn="ctr">
              <a:buFontTx/>
              <a:buNone/>
            </a:pPr>
            <a:r>
              <a:rPr lang="ru-RU" sz="2400" b="1" i="1" smtClean="0">
                <a:solidFill>
                  <a:schemeClr val="tx2"/>
                </a:solidFill>
              </a:rPr>
              <a:t>Прочитайте текст на странице 218 и расскажите о деятельности Витте при помощи слов: </a:t>
            </a:r>
          </a:p>
          <a:p>
            <a:pPr algn="ctr"/>
            <a:r>
              <a:rPr lang="ru-RU" sz="2400" b="1" i="1" smtClean="0">
                <a:solidFill>
                  <a:schemeClr val="tx2"/>
                </a:solidFill>
              </a:rPr>
              <a:t>Налоговая политика;</a:t>
            </a:r>
          </a:p>
          <a:p>
            <a:pPr algn="ctr"/>
            <a:r>
              <a:rPr lang="ru-RU" sz="2400" b="1" i="1" smtClean="0">
                <a:solidFill>
                  <a:schemeClr val="tx2"/>
                </a:solidFill>
              </a:rPr>
              <a:t>Государственная монополия;</a:t>
            </a:r>
          </a:p>
          <a:p>
            <a:pPr algn="ctr"/>
            <a:r>
              <a:rPr lang="ru-RU" sz="2400" b="1" i="1" smtClean="0">
                <a:solidFill>
                  <a:schemeClr val="tx2"/>
                </a:solidFill>
              </a:rPr>
              <a:t>Пошлины;</a:t>
            </a:r>
          </a:p>
          <a:p>
            <a:pPr algn="ctr"/>
            <a:r>
              <a:rPr lang="ru-RU" sz="2400" b="1" i="1" smtClean="0">
                <a:solidFill>
                  <a:schemeClr val="tx2"/>
                </a:solidFill>
              </a:rPr>
              <a:t>Денежная реформа;</a:t>
            </a:r>
          </a:p>
          <a:p>
            <a:pPr algn="ctr"/>
            <a:r>
              <a:rPr lang="ru-RU" sz="2400" b="1" i="1" smtClean="0">
                <a:solidFill>
                  <a:schemeClr val="tx2"/>
                </a:solidFill>
              </a:rPr>
              <a:t>Иностранный капитал.</a:t>
            </a:r>
          </a:p>
          <a:p>
            <a:endParaRPr lang="ru-RU" sz="2400" smtClean="0">
              <a:solidFill>
                <a:schemeClr val="tx2"/>
              </a:solidFill>
            </a:endParaRPr>
          </a:p>
        </p:txBody>
      </p:sp>
      <p:pic>
        <p:nvPicPr>
          <p:cNvPr id="23555" name="Picture 7" descr="витте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916113"/>
            <a:ext cx="3613150" cy="4662487"/>
          </a:xfrm>
          <a:ln w="76200">
            <a:solidFill>
              <a:schemeClr val="hlink"/>
            </a:solidFill>
          </a:ln>
        </p:spPr>
      </p:pic>
      <p:pic>
        <p:nvPicPr>
          <p:cNvPr id="23556" name="Picture 8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404813"/>
            <a:ext cx="11207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613" y="609600"/>
            <a:ext cx="6478587" cy="1143000"/>
          </a:xfrm>
        </p:spPr>
        <p:txBody>
          <a:bodyPr/>
          <a:lstStyle/>
          <a:p>
            <a:r>
              <a:rPr lang="ru-RU" sz="4000" smtClean="0"/>
              <a:t>Экономические программы</a:t>
            </a:r>
          </a:p>
        </p:txBody>
      </p:sp>
      <p:graphicFrame>
        <p:nvGraphicFramePr>
          <p:cNvPr id="21570" name="Group 6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231765"/>
        </p:xfrm>
        <a:graphic>
          <a:graphicData uri="http://schemas.openxmlformats.org/drawingml/2006/table">
            <a:tbl>
              <a:tblPr/>
              <a:tblGrid>
                <a:gridCol w="2962275"/>
                <a:gridCol w="1152525"/>
                <a:gridCol w="2879725"/>
                <a:gridCol w="1235075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Вопросы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Бунге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Вышнеградский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Витте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1. Главная задача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2. Налоговая политика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3. Таможенная политика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4. Денежная политика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5. Иностранный капитал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</a:rPr>
                        <a:t>6. Монополии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5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620" name="Picture 67" descr="ag00029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350"/>
            <a:ext cx="187325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Попробуйте догадаться: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ru-RU" sz="3600" i="1" smtClean="0">
                <a:solidFill>
                  <a:schemeClr val="tx2"/>
                </a:solidFill>
              </a:rPr>
              <a:t>Одно из самых выдающихся достижений технической мысли, признанных по завершении </a:t>
            </a:r>
            <a:r>
              <a:rPr lang="en-US" sz="3600" i="1" smtClean="0">
                <a:solidFill>
                  <a:schemeClr val="tx2"/>
                </a:solidFill>
              </a:rPr>
              <a:t>XIX</a:t>
            </a:r>
            <a:r>
              <a:rPr lang="ru-RU" sz="3600" i="1" smtClean="0">
                <a:solidFill>
                  <a:schemeClr val="tx2"/>
                </a:solidFill>
              </a:rPr>
              <a:t> века «чудесами света», было связано непосредственно с Челябинском. Что это за достижение и где в Челябинске установлена о нем памятная доска?</a:t>
            </a:r>
          </a:p>
        </p:txBody>
      </p:sp>
      <p:pic>
        <p:nvPicPr>
          <p:cNvPr id="25603" name="Picture 4" descr="ag00317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404813"/>
            <a:ext cx="11207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Где это находится?</a:t>
            </a:r>
          </a:p>
        </p:txBody>
      </p:sp>
      <p:pic>
        <p:nvPicPr>
          <p:cNvPr id="26626" name="Picture 4" descr="DSCF462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989138"/>
            <a:ext cx="6264275" cy="4697412"/>
          </a:xfrm>
          <a:noFill/>
        </p:spPr>
      </p:pic>
      <p:pic>
        <p:nvPicPr>
          <p:cNvPr id="26627" name="Picture 5" descr="ag00317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404813"/>
            <a:ext cx="11207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420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Arial</vt:lpstr>
      <vt:lpstr>Times New Roman</vt:lpstr>
      <vt:lpstr>Тема Office</vt:lpstr>
      <vt:lpstr>Тема урока: Экономическое развитие в годы правления  Александра III</vt:lpstr>
      <vt:lpstr>Основные направления экономической политики:</vt:lpstr>
      <vt:lpstr>Основные направления экономической политики:</vt:lpstr>
      <vt:lpstr>Бунге Н.Х.</vt:lpstr>
      <vt:lpstr>Вышнеградский И.А.</vt:lpstr>
      <vt:lpstr>Витте С.Ю.</vt:lpstr>
      <vt:lpstr>Экономические программы</vt:lpstr>
      <vt:lpstr>Попробуйте догадаться:</vt:lpstr>
      <vt:lpstr>Где это находится?</vt:lpstr>
      <vt:lpstr>Значение Транссиба</vt:lpstr>
      <vt:lpstr>Транссибирская магистраль</vt:lpstr>
      <vt:lpstr>Сельское хозяйство</vt:lpstr>
      <vt:lpstr>Сельское хозяйство</vt:lpstr>
      <vt:lpstr>Сделайте вывод по теме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Экономическое развитие в годы правления  Александра III</dc:title>
  <dc:creator>Sova</dc:creator>
  <cp:lastModifiedBy>Sova</cp:lastModifiedBy>
  <cp:revision>5</cp:revision>
  <dcterms:modified xsi:type="dcterms:W3CDTF">2013-05-07T16:13:27Z</dcterms:modified>
</cp:coreProperties>
</file>