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  <p:sldId id="260" r:id="rId9"/>
    <p:sldId id="264" r:id="rId10"/>
    <p:sldId id="265" r:id="rId11"/>
    <p:sldId id="268" r:id="rId12"/>
    <p:sldId id="267" r:id="rId13"/>
    <p:sldId id="266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10B1DAD-2230-43EF-B9D8-5AB3AFEF0C61}" type="datetimeFigureOut">
              <a:rPr lang="ru-RU"/>
              <a:pPr>
                <a:defRPr/>
              </a:pPr>
              <a:t>22.04.2012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A813D4D-75BD-4B29-9216-7E4F48161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C71C52-21EA-4EB1-AB19-8D6E763EF76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B9D60-A11E-4596-BF60-9D3EE0C02385}" type="datetimeFigureOut">
              <a:rPr lang="ru-RU"/>
              <a:pPr>
                <a:defRPr/>
              </a:pPr>
              <a:t>22.04.2012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A205-9B60-4789-B526-1175DA719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E7BBF-0268-462C-931A-79E99B201AF1}" type="datetimeFigureOut">
              <a:rPr lang="ru-RU"/>
              <a:pPr>
                <a:defRPr/>
              </a:pPr>
              <a:t>22.04.2012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5F707-9C12-43A6-8A1E-B4343ADF9E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89443-4642-4223-9076-C6B6D8479A69}" type="datetimeFigureOut">
              <a:rPr lang="ru-RU"/>
              <a:pPr>
                <a:defRPr/>
              </a:pPr>
              <a:t>22.04.2012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7F47E-D632-4354-8F1E-FCE8179545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DCCC2-669B-481F-B0D5-539A94A4C3F1}" type="datetimeFigureOut">
              <a:rPr lang="ru-RU"/>
              <a:pPr>
                <a:defRPr/>
              </a:pPr>
              <a:t>22.04.2012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B5B79-ACBC-4A43-9211-A77E5620A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60F2C-A07F-428E-B39C-D008A8CC7C85}" type="datetimeFigureOut">
              <a:rPr lang="ru-RU"/>
              <a:pPr>
                <a:defRPr/>
              </a:pPr>
              <a:t>22.04.2012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69C6C-EDF4-4234-B935-52DB6E4B90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8B819-1D25-4302-B7CD-7666A5A05795}" type="datetimeFigureOut">
              <a:rPr lang="ru-RU"/>
              <a:pPr>
                <a:defRPr/>
              </a:pPr>
              <a:t>22.04.2012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0D42D-AFE8-4C8C-963B-75FAEB588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06847-7597-4C9D-845B-45C9E9F06045}" type="datetimeFigureOut">
              <a:rPr lang="ru-RU"/>
              <a:pPr>
                <a:defRPr/>
              </a:pPr>
              <a:t>22.04.2012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DBB21-3E35-4D7A-B424-A82ADB223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C7F61-0EF6-4233-8E13-0019750500FE}" type="datetimeFigureOut">
              <a:rPr lang="ru-RU"/>
              <a:pPr>
                <a:defRPr/>
              </a:pPr>
              <a:t>22.04.2012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81B4F-EB27-4FE3-B7CD-2607D7683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0AE91-4578-4E3C-95FA-F8060A229233}" type="datetimeFigureOut">
              <a:rPr lang="ru-RU"/>
              <a:pPr>
                <a:defRPr/>
              </a:pPr>
              <a:t>22.04.2012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4F0A0-8045-4773-94E4-C56B479F7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A48CC-37CE-4093-9AE8-588D72546CF1}" type="datetimeFigureOut">
              <a:rPr lang="ru-RU"/>
              <a:pPr>
                <a:defRPr/>
              </a:pPr>
              <a:t>22.04.2012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ECBFD-D29D-4D08-81D8-D47244B1C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14748-D04F-4976-882F-D6C86B7A16CF}" type="datetimeFigureOut">
              <a:rPr lang="ru-RU"/>
              <a:pPr>
                <a:defRPr/>
              </a:pPr>
              <a:t>22.04.2012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9C1F1-6588-4DAE-9975-76EBC6F20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73734B-BBE9-4DF8-9B93-86F999F93689}" type="datetimeFigureOut">
              <a:rPr lang="ru-RU"/>
              <a:pPr>
                <a:defRPr/>
              </a:pPr>
              <a:t>22.04.2012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D2FBFC-9FA1-4173-80AD-336A4E1CE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4" y="42167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0.liveinternet.ru/images/attach/c/1/56/78/56078360_Aleksandr_Makedonskiy_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60325" y="1255713"/>
            <a:ext cx="8918575" cy="2011362"/>
          </a:xfrm>
        </p:spPr>
      </p:pic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4076700"/>
            <a:ext cx="7854950" cy="1752600"/>
          </a:xfrm>
        </p:spPr>
        <p:txBody>
          <a:bodyPr/>
          <a:lstStyle/>
          <a:p>
            <a:pPr marR="0"/>
            <a:r>
              <a:rPr lang="ru-RU" smtClean="0"/>
              <a:t>Автор: Михайлова Марина Александровна, учитель истории ГБОУ СОШ №489, г. Санкт-Петербург.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7662098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3.Цель </a:t>
            </a:r>
            <a:r>
              <a:rPr lang="ru-RU" sz="4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Александра-завоевать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весь мир.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pic>
        <p:nvPicPr>
          <p:cNvPr id="23554" name="Picture 4" descr="http://jasonellenbarger.edublogs.org/files/2011/04/dhm1012-2dxdap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773238"/>
            <a:ext cx="4370388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5"/>
          <p:cNvSpPr txBox="1">
            <a:spLocks noChangeArrowheads="1"/>
          </p:cNvSpPr>
          <p:nvPr/>
        </p:nvSpPr>
        <p:spPr bwMode="auto">
          <a:xfrm>
            <a:off x="4572000" y="1773238"/>
            <a:ext cx="4572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             </a:t>
            </a:r>
            <a:r>
              <a:rPr lang="ru-RU" sz="2400">
                <a:latin typeface="Constantia" pitchFamily="18" charset="0"/>
              </a:rPr>
              <a:t>Долина р. Инд</a:t>
            </a:r>
          </a:p>
          <a:p>
            <a:r>
              <a:rPr lang="ru-RU" sz="2400">
                <a:latin typeface="Constantia" pitchFamily="18" charset="0"/>
              </a:rPr>
              <a:t>         Долина р. Ганг</a:t>
            </a:r>
          </a:p>
        </p:txBody>
      </p:sp>
      <p:sp>
        <p:nvSpPr>
          <p:cNvPr id="7" name="4-конечная звезда 6"/>
          <p:cNvSpPr/>
          <p:nvPr/>
        </p:nvSpPr>
        <p:spPr>
          <a:xfrm>
            <a:off x="4716463" y="1916113"/>
            <a:ext cx="576262" cy="55562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27500" y="4608513"/>
            <a:ext cx="1273175" cy="1212850"/>
          </a:xfrm>
          <a:prstGeom prst="rect">
            <a:avLst/>
          </a:prstGeom>
          <a:noFill/>
        </p:spPr>
      </p:pic>
      <p:sp>
        <p:nvSpPr>
          <p:cNvPr id="23558" name="TextBox 10"/>
          <p:cNvSpPr txBox="1">
            <a:spLocks noChangeArrowheads="1"/>
          </p:cNvSpPr>
          <p:nvPr/>
        </p:nvSpPr>
        <p:spPr bwMode="auto">
          <a:xfrm>
            <a:off x="5003800" y="4797425"/>
            <a:ext cx="3960813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Почему войско Александра отказалось ему повиноваться? Что могло возмутить греков и македонцев?</a:t>
            </a:r>
          </a:p>
        </p:txBody>
      </p:sp>
      <p:sp>
        <p:nvSpPr>
          <p:cNvPr id="23559" name="TextBox 11"/>
          <p:cNvSpPr txBox="1">
            <a:spLocks noChangeArrowheads="1"/>
          </p:cNvSpPr>
          <p:nvPr/>
        </p:nvSpPr>
        <p:spPr bwMode="auto">
          <a:xfrm>
            <a:off x="4716463" y="3068638"/>
            <a:ext cx="4103687" cy="12001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Constantia" pitchFamily="18" charset="0"/>
              </a:rPr>
              <a:t>334-325 г.г.до н.э.- поход Александра Македонского на Восток.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2"/>
          <p:cNvSpPr txBox="1">
            <a:spLocks noChangeArrowheads="1"/>
          </p:cNvSpPr>
          <p:nvPr/>
        </p:nvSpPr>
        <p:spPr bwMode="auto">
          <a:xfrm>
            <a:off x="5364163" y="981075"/>
            <a:ext cx="287972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Летом 323 г.до н.э. Александр тяжело заболел и умер, не дожив до 33 лет. Сделать распоряжение о наследнике он не успел…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836613"/>
            <a:ext cx="333375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TextBox 3"/>
          <p:cNvSpPr txBox="1">
            <a:spLocks noChangeArrowheads="1"/>
          </p:cNvSpPr>
          <p:nvPr/>
        </p:nvSpPr>
        <p:spPr bwMode="auto">
          <a:xfrm>
            <a:off x="6516688" y="765175"/>
            <a:ext cx="262731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Александр умер в Вавилоне,его забальзамированное тело было перевезено в Египет,в настоящее время его следы утрачены, место предполагаемого захоронения неизвестно…</a:t>
            </a:r>
          </a:p>
        </p:txBody>
      </p:sp>
      <p:pic>
        <p:nvPicPr>
          <p:cNvPr id="410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981075"/>
            <a:ext cx="5900737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http://historical.ucoz.ru/rasp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260350"/>
            <a:ext cx="6840538" cy="461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3"/>
          <p:cNvSpPr txBox="1">
            <a:spLocks noChangeArrowheads="1"/>
          </p:cNvSpPr>
          <p:nvPr/>
        </p:nvSpPr>
        <p:spPr bwMode="auto">
          <a:xfrm>
            <a:off x="250825" y="4868863"/>
            <a:ext cx="70580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Держава Александра Македонского распалась через несколько лет после его смерти.</a:t>
            </a:r>
          </a:p>
        </p:txBody>
      </p:sp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95263" y="5473700"/>
            <a:ext cx="1274763" cy="1208088"/>
          </a:xfrm>
          <a:prstGeom prst="rect">
            <a:avLst/>
          </a:prstGeom>
          <a:noFill/>
        </p:spPr>
      </p:pic>
      <p:sp>
        <p:nvSpPr>
          <p:cNvPr id="28676" name="TextBox 6"/>
          <p:cNvSpPr txBox="1">
            <a:spLocks noChangeArrowheads="1"/>
          </p:cNvSpPr>
          <p:nvPr/>
        </p:nvSpPr>
        <p:spPr bwMode="auto">
          <a:xfrm>
            <a:off x="827088" y="5949950"/>
            <a:ext cx="7848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Каковы возможные причины распада державы Македонского?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1"/>
          <p:cNvSpPr txBox="1">
            <a:spLocks noChangeArrowheads="1"/>
          </p:cNvSpPr>
          <p:nvPr/>
        </p:nvSpPr>
        <p:spPr bwMode="auto">
          <a:xfrm>
            <a:off x="1042988" y="908050"/>
            <a:ext cx="75612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Использованы карты с сайта: </a:t>
            </a:r>
            <a:r>
              <a:rPr lang="en-US" sz="2400">
                <a:latin typeface="Constantia" pitchFamily="18" charset="0"/>
              </a:rPr>
              <a:t>http://rulers.narod.ru</a:t>
            </a:r>
            <a:endParaRPr lang="ru-RU" sz="240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49448" y="188640"/>
            <a:ext cx="4676473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1.Первые победы.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pic>
        <p:nvPicPr>
          <p:cNvPr id="15362" name="Picture 2" descr="Картинка 4 из 3707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268413"/>
            <a:ext cx="303688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3419475" y="1125538"/>
            <a:ext cx="532923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В 336г.до н.э. Александр стал новым царем Македонии. </a:t>
            </a:r>
          </a:p>
          <a:p>
            <a:r>
              <a:rPr lang="ru-RU" sz="2400">
                <a:latin typeface="Constantia" pitchFamily="18" charset="0"/>
              </a:rPr>
              <a:t>В 334г.до н.э. греко-македонское войско переправилось через пролив, отделяющий Европу от Азии.</a:t>
            </a: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250825" y="5657850"/>
            <a:ext cx="33845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Александр Македонский </a:t>
            </a:r>
            <a:endParaRPr lang="ru-RU" sz="2400"/>
          </a:p>
          <a:p>
            <a:r>
              <a:rPr lang="ru-RU" sz="2400">
                <a:latin typeface="Constantia" pitchFamily="18" charset="0"/>
              </a:rPr>
              <a:t>(356-323г.г.до н.э.)</a:t>
            </a: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3492500" y="3284538"/>
            <a:ext cx="5111750" cy="4619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Constantia" pitchFamily="18" charset="0"/>
              </a:rPr>
              <a:t>334г.до н.э.- битва у реки Граник.</a:t>
            </a:r>
          </a:p>
        </p:txBody>
      </p:sp>
      <p:sp>
        <p:nvSpPr>
          <p:cNvPr id="8" name="4-конечная звезда 7"/>
          <p:cNvSpPr/>
          <p:nvPr/>
        </p:nvSpPr>
        <p:spPr>
          <a:xfrm>
            <a:off x="3419475" y="3933825"/>
            <a:ext cx="842963" cy="62547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7" name="TextBox 8"/>
          <p:cNvSpPr txBox="1">
            <a:spLocks noChangeArrowheads="1"/>
          </p:cNvSpPr>
          <p:nvPr/>
        </p:nvSpPr>
        <p:spPr bwMode="auto">
          <a:xfrm>
            <a:off x="4356100" y="4076700"/>
            <a:ext cx="2592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Парменион </a:t>
            </a:r>
          </a:p>
        </p:txBody>
      </p:sp>
      <p:sp>
        <p:nvSpPr>
          <p:cNvPr id="10" name="4-конечная звезда 9"/>
          <p:cNvSpPr/>
          <p:nvPr/>
        </p:nvSpPr>
        <p:spPr>
          <a:xfrm>
            <a:off x="3419475" y="4868863"/>
            <a:ext cx="914400" cy="6477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9" name="TextBox 10"/>
          <p:cNvSpPr txBox="1">
            <a:spLocks noChangeArrowheads="1"/>
          </p:cNvSpPr>
          <p:nvPr/>
        </p:nvSpPr>
        <p:spPr bwMode="auto">
          <a:xfrm>
            <a:off x="4356100" y="5013325"/>
            <a:ext cx="2663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Клит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367" y="260648"/>
            <a:ext cx="793467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2.Гибель Персидского царства.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7740650" y="1268413"/>
            <a:ext cx="2016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Дарий </a:t>
            </a:r>
            <a:r>
              <a:rPr lang="en-US" sz="2400">
                <a:latin typeface="Constantia" pitchFamily="18" charset="0"/>
              </a:rPr>
              <a:t>III</a:t>
            </a:r>
            <a:endParaRPr lang="ru-RU" sz="2400">
              <a:latin typeface="Constantia" pitchFamily="18" charset="0"/>
            </a:endParaRPr>
          </a:p>
        </p:txBody>
      </p:sp>
      <p:sp>
        <p:nvSpPr>
          <p:cNvPr id="6" name="4-конечная звезда 5"/>
          <p:cNvSpPr/>
          <p:nvPr/>
        </p:nvSpPr>
        <p:spPr>
          <a:xfrm>
            <a:off x="7308850" y="1341438"/>
            <a:ext cx="503238" cy="35877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7308850" y="2060575"/>
            <a:ext cx="503238" cy="411163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7956550" y="2060575"/>
            <a:ext cx="1008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г.Исс </a:t>
            </a:r>
          </a:p>
        </p:txBody>
      </p:sp>
      <p:sp>
        <p:nvSpPr>
          <p:cNvPr id="9" name="4-конечная звезда 8"/>
          <p:cNvSpPr/>
          <p:nvPr/>
        </p:nvSpPr>
        <p:spPr>
          <a:xfrm>
            <a:off x="7308850" y="2636838"/>
            <a:ext cx="503238" cy="4826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91" name="TextBox 9"/>
          <p:cNvSpPr txBox="1">
            <a:spLocks noChangeArrowheads="1"/>
          </p:cNvSpPr>
          <p:nvPr/>
        </p:nvSpPr>
        <p:spPr bwMode="auto">
          <a:xfrm>
            <a:off x="7956550" y="2708275"/>
            <a:ext cx="11874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г.Тир</a:t>
            </a:r>
          </a:p>
        </p:txBody>
      </p:sp>
      <p:sp>
        <p:nvSpPr>
          <p:cNvPr id="11" name="4-конечная звезда 10"/>
          <p:cNvSpPr/>
          <p:nvPr/>
        </p:nvSpPr>
        <p:spPr>
          <a:xfrm>
            <a:off x="7308850" y="3284538"/>
            <a:ext cx="503238" cy="4826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93" name="TextBox 11"/>
          <p:cNvSpPr txBox="1">
            <a:spLocks noChangeArrowheads="1"/>
          </p:cNvSpPr>
          <p:nvPr/>
        </p:nvSpPr>
        <p:spPr bwMode="auto">
          <a:xfrm>
            <a:off x="7956550" y="3357563"/>
            <a:ext cx="11874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Египет</a:t>
            </a:r>
          </a:p>
        </p:txBody>
      </p:sp>
      <p:pic>
        <p:nvPicPr>
          <p:cNvPr id="16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268413"/>
            <a:ext cx="6986587" cy="420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rodonews.ru/i/full13193319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765175"/>
            <a:ext cx="6170613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0900" y="725488"/>
            <a:ext cx="1274763" cy="1206500"/>
          </a:xfrm>
          <a:prstGeom prst="rect">
            <a:avLst/>
          </a:prstGeom>
          <a:noFill/>
        </p:spPr>
      </p:pic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6804025" y="549275"/>
            <a:ext cx="2232025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Почему Александр отказался от предложения Дария </a:t>
            </a:r>
            <a:r>
              <a:rPr lang="en-US" sz="2400">
                <a:latin typeface="Constantia" pitchFamily="18" charset="0"/>
              </a:rPr>
              <a:t>III</a:t>
            </a:r>
            <a:r>
              <a:rPr lang="ru-RU" sz="2400">
                <a:latin typeface="Constantia" pitchFamily="18" charset="0"/>
              </a:rPr>
              <a:t> о заключении мира? </a:t>
            </a:r>
          </a:p>
          <a:p>
            <a:r>
              <a:rPr lang="ru-RU" sz="2400">
                <a:latin typeface="Constantia" pitchFamily="18" charset="0"/>
              </a:rPr>
              <a:t>Как могли отреагировать греки на желание Александра считаться богом?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s3-eu-west-1.amazonaws.com/lookandlearn-preview/A/A012/A0125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908050"/>
            <a:ext cx="4105275" cy="545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4284663" y="765175"/>
            <a:ext cx="471487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В 331 г.до н.э. начался поход Александра в глубь Персии.Четыре месяца продолжался поход. За это время Дарий </a:t>
            </a:r>
            <a:r>
              <a:rPr lang="en-US" sz="2400">
                <a:latin typeface="Constantia" pitchFamily="18" charset="0"/>
              </a:rPr>
              <a:t>III</a:t>
            </a:r>
            <a:r>
              <a:rPr lang="ru-RU" sz="2400">
                <a:latin typeface="Constantia" pitchFamily="18" charset="0"/>
              </a:rPr>
              <a:t> собрал огромное войско. Решающее сражение состоялось при Гавгамелах.</a:t>
            </a:r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4356100" y="4724400"/>
            <a:ext cx="4679950" cy="8318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Constantia" pitchFamily="18" charset="0"/>
              </a:rPr>
              <a:t>331 г.до н.э.- битва при Гавгамелах.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  Соотношение сил в битве:</a:t>
            </a:r>
          </a:p>
        </p:txBody>
      </p:sp>
      <p:sp>
        <p:nvSpPr>
          <p:cNvPr id="19458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r>
              <a:rPr lang="ru-RU" smtClean="0"/>
              <a:t>             </a:t>
            </a:r>
            <a:r>
              <a:rPr lang="ru-RU" sz="3200" smtClean="0"/>
              <a:t>Греки</a:t>
            </a:r>
          </a:p>
        </p:txBody>
      </p:sp>
      <p:sp>
        <p:nvSpPr>
          <p:cNvPr id="19459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r>
              <a:rPr lang="ru-RU" smtClean="0"/>
              <a:t>                 </a:t>
            </a:r>
            <a:r>
              <a:rPr lang="ru-RU" sz="3200" smtClean="0"/>
              <a:t>Персы</a:t>
            </a:r>
          </a:p>
        </p:txBody>
      </p:sp>
      <p:sp>
        <p:nvSpPr>
          <p:cNvPr id="19460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6513"/>
          </a:xfrm>
        </p:spPr>
        <p:txBody>
          <a:bodyPr/>
          <a:lstStyle/>
          <a:p>
            <a:r>
              <a:rPr lang="ru-RU" sz="2800" smtClean="0"/>
              <a:t>40 тысяч пехоты</a:t>
            </a:r>
          </a:p>
          <a:p>
            <a:r>
              <a:rPr lang="ru-RU" sz="2800" smtClean="0"/>
              <a:t>7 тысяч конницы</a:t>
            </a:r>
          </a:p>
        </p:txBody>
      </p:sp>
      <p:sp>
        <p:nvSpPr>
          <p:cNvPr id="19461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6513"/>
          </a:xfrm>
        </p:spPr>
        <p:txBody>
          <a:bodyPr/>
          <a:lstStyle/>
          <a:p>
            <a:r>
              <a:rPr lang="ru-RU" sz="2800" smtClean="0"/>
              <a:t>80 тысяч пехоты </a:t>
            </a:r>
          </a:p>
          <a:p>
            <a:r>
              <a:rPr lang="ru-RU" sz="2800" smtClean="0"/>
              <a:t>15 тысяч конницы </a:t>
            </a:r>
          </a:p>
          <a:p>
            <a:r>
              <a:rPr lang="ru-RU" sz="2800" smtClean="0"/>
              <a:t>200 боевых колесниц</a:t>
            </a:r>
          </a:p>
          <a:p>
            <a:r>
              <a:rPr lang="ru-RU" sz="2800" smtClean="0"/>
              <a:t>15 боевых слонов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i043.radikal.ru/1012/d1/fd769347901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25538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3075" y="725488"/>
            <a:ext cx="1274763" cy="1206500"/>
          </a:xfrm>
          <a:prstGeom prst="rect">
            <a:avLst/>
          </a:prstGeom>
          <a:noFill/>
        </p:spPr>
      </p:pic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6516688" y="1196975"/>
            <a:ext cx="24479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Сделайте вывод о соотношении сил перед битвой. Чьи шансы на победу более высоки? Оцените слова Александра перед началом битвы:»Я не краду победу!»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bookz.ru/authors/il_a-6ifman/aleksand_318/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836613"/>
            <a:ext cx="676592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250825" y="5732463"/>
            <a:ext cx="6769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Битва при Гавгамелах. Античная  мозаика.</a:t>
            </a: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7019925" y="908050"/>
            <a:ext cx="20161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После победы Александр занял Вавилон, Персеполь и другие древние города.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clayc11.edublogs.org/files/2010/11/ATG-killing-Cleitus-1z67oq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803275"/>
            <a:ext cx="3814763" cy="585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67138" y="365125"/>
            <a:ext cx="1274762" cy="1208088"/>
          </a:xfrm>
          <a:prstGeom prst="rect">
            <a:avLst/>
          </a:prstGeom>
          <a:noFill/>
        </p:spPr>
      </p:pic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4572000" y="908050"/>
            <a:ext cx="4572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Подумайте ,прав ли Клит, упрекая Александра: «Ты возомнил себя богом! </a:t>
            </a:r>
          </a:p>
          <a:p>
            <a:r>
              <a:rPr lang="ru-RU" sz="2400">
                <a:latin typeface="Constantia" pitchFamily="18" charset="0"/>
              </a:rPr>
              <a:t>Победы над врагами ,добытые нашей кровью , приписал себе одному!» ? Как можно оценить поступок Александра?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185</TotalTime>
  <Words>274</Words>
  <Application>Microsoft Office PowerPoint</Application>
  <PresentationFormat>Экран (4:3)</PresentationFormat>
  <Paragraphs>40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Constantia</vt:lpstr>
      <vt:lpstr>Arial</vt:lpstr>
      <vt:lpstr>Calibri</vt:lpstr>
      <vt:lpstr>Wingdings 2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  Соотношение сил в битве: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Поход Александра Македонского на Восток.</dc:title>
  <dc:creator>LEX-PEX.NET</dc:creator>
  <cp:lastModifiedBy>КарМаН</cp:lastModifiedBy>
  <cp:revision>24</cp:revision>
  <dcterms:created xsi:type="dcterms:W3CDTF">2012-03-10T12:42:57Z</dcterms:created>
  <dcterms:modified xsi:type="dcterms:W3CDTF">2012-04-21T23:44:16Z</dcterms:modified>
</cp:coreProperties>
</file>