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4"/>
  </p:notesMasterIdLst>
  <p:sldIdLst>
    <p:sldId id="267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E7B1DE5-D62B-45FD-8343-60969104934A}" type="datetimeFigureOut">
              <a:rPr lang="ru-RU"/>
              <a:pPr>
                <a:defRPr/>
              </a:pPr>
              <a:t>14.04.2012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D041B0D-FAA1-446F-B102-74045D936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4FCED1-03BF-45F0-83FF-9E5CBC7279D3}" type="slidenum">
              <a:rPr lang="ru-RU">
                <a:solidFill>
                  <a:srgbClr val="000000"/>
                </a:solidFill>
              </a:rPr>
              <a:pPr/>
              <a:t>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BBB2CB-EDCE-4B98-B27E-957CC7EF419B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69D77F-5CF2-4C6B-A1E7-75DF206AFB51}" type="slidenum">
              <a:rPr lang="ru-RU">
                <a:solidFill>
                  <a:srgbClr val="000000"/>
                </a:solidFill>
              </a:rPr>
              <a:pPr/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03621D-C71A-4A85-9F1F-F066D8889A52}" type="slidenum">
              <a:rPr lang="ru-RU">
                <a:solidFill>
                  <a:srgbClr val="000000"/>
                </a:solidFill>
              </a:rPr>
              <a:pPr/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5876AE-E56A-4B0C-8BB9-0B554795D8AE}" type="slidenum">
              <a:rPr lang="ru-RU">
                <a:solidFill>
                  <a:srgbClr val="000000"/>
                </a:solidFill>
              </a:rPr>
              <a:pPr/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0671D0-D6DD-4CDC-9C37-2F53D32A574B}" type="slidenum">
              <a:rPr lang="ru-RU">
                <a:solidFill>
                  <a:srgbClr val="000000"/>
                </a:solidFill>
              </a:rPr>
              <a:pPr/>
              <a:t>6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6E3126-981F-4C28-A0B2-2E6AE10D8595}" type="slidenum">
              <a:rPr lang="ru-RU">
                <a:solidFill>
                  <a:srgbClr val="000000"/>
                </a:solidFill>
              </a:rPr>
              <a:pPr/>
              <a:t>7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3C70F4-327F-44BA-8866-F130C09D2183}" type="slidenum">
              <a:rPr lang="ru-RU">
                <a:solidFill>
                  <a:srgbClr val="000000"/>
                </a:solidFill>
              </a:rPr>
              <a:pPr/>
              <a:t>8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CF4F9E-A61E-47B8-813C-5D8EBF9C3A4A}" type="slidenum">
              <a:rPr lang="ru-RU">
                <a:solidFill>
                  <a:srgbClr val="000000"/>
                </a:solidFill>
              </a:rPr>
              <a:pPr/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051AA-63C3-4EBA-9A37-B8EB34FFA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47796-3DD3-46C7-8A8C-B02ADC94E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71BFD-7130-4FEA-BC32-A2E3FEB85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0C78C-AF15-4929-856C-2B1D13261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EFDD1-62F6-4024-B0A7-38B5CCFB0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0CA80-E38F-402E-AFAE-435A63F2A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0BDB0-0749-4C2A-8651-0493B6093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5336D-B9B4-466F-A50B-A9C886142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D775-F9B5-4DBF-89CE-E8853DAF0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392C4-5768-433B-9244-E3ADC3668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FE612-3486-4C67-863A-BE496DA5B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CD78B-FC34-480A-BB45-287E9553A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A7035-E3A2-4796-B722-176031A17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73E5E-0481-44A5-922D-B59680C4F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64975-159D-41DA-BFF4-7E8111511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B839D-EBCE-483F-B1F5-7846C062F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B9C18-01BE-4164-8867-97C2118FB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1784" y="290631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1E85B-4B4E-42BF-AF17-124905D8B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1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3600" y="1981200"/>
            <a:ext cx="4013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90C2A-2741-46B2-9415-F0A0F5EF9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6085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6085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D95F1-3FAB-45B3-BF4F-D95C2E757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029C8-974F-44D3-A277-332DAA7D9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B1F2A-EBC1-428F-A53C-634829A71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36E47-81BC-4F00-801D-148BDC4F7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2653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703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273E2-E4D6-4B43-AE7A-FE4A28162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17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17" y="536733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50A4A-5F0A-45BC-9242-7FB75E31B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E428-22C4-401C-A3D0-15D865138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59690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8DB43-DE3E-4664-93F3-C75183C7E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2A4BC-5600-41C7-8E6B-33C745D8C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88D65-6889-48F0-805C-A663C8621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E3C-9068-408B-B86E-0F33A69A8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55B28-4402-4F0D-8E6D-B30D2B6EE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11F37-9A4D-4A98-B134-C339FA2E3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092A2-958B-4DB9-8099-675E2D6A0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558852-A4DA-471E-8DC5-DC5410419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ransition spd="slow" advClick="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99CC425-9273-457B-BD25-B3F79A8AC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ransition spd="slow" advClick="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3546144-6479-4FEC-947E-F27EE22E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ransition spd="slow" advClick="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3" r:id="rId2"/>
    <p:sldLayoutId id="2147483722" r:id="rId3"/>
    <p:sldLayoutId id="2147483721" r:id="rId4"/>
    <p:sldLayoutId id="2147483720" r:id="rId5"/>
    <p:sldLayoutId id="2147483719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27784" y="980728"/>
            <a:ext cx="2520280" cy="827385"/>
          </a:xfrm>
          <a:extLst>
            <a:ext uri="{909E8E84-426E-40DD-AFC4-6F175D3DCCD1}"/>
            <a:ext uri="{91240B29-F687-4F45-9708-019B960494DF}"/>
          </a:extLst>
        </p:spPr>
        <p:txBody>
          <a:bodyPr>
            <a:prstTxWarp prst="textPlain">
              <a:avLst/>
            </a:prstTxWarp>
          </a:bodyPr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2" y="3429000"/>
            <a:ext cx="5832648" cy="754831"/>
          </a:xfrm>
          <a:extLst>
            <a:ext uri="{909E8E84-426E-40DD-AFC4-6F175D3DCCD1}"/>
            <a:ext uri="{91240B29-F687-4F45-9708-019B960494DF}"/>
          </a:extLst>
        </p:spPr>
        <p:txBody>
          <a:bodyPr>
            <a:prstTxWarp prst="textPlain">
              <a:avLst/>
            </a:prstTxWarp>
          </a:bodyPr>
          <a:lstStyle/>
          <a:p>
            <a:pPr>
              <a:defRPr/>
            </a:pPr>
            <a:r>
              <a:rPr lang="ru-RU" b="1" i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«Архитектура </a:t>
            </a:r>
            <a:r>
              <a:rPr lang="en-US" b="1" i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b="1" i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века»</a:t>
            </a:r>
            <a:endParaRPr lang="ru-RU" b="1" i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 bwMode="auto">
          <a:xfrm>
            <a:off x="2339752" y="2420888"/>
            <a:ext cx="3312368" cy="53880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prstTxWarp prst="textPlain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 2" pitchFamily="18" charset="2"/>
              <a:buNone/>
              <a:defRPr sz="3600" i="1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i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теме</a:t>
            </a:r>
            <a:endParaRPr lang="ru-RU" i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7300" y="6678613"/>
            <a:ext cx="7885113" cy="17938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atin typeface="Arial"/>
                <a:cs typeface="Arial"/>
              </a:rPr>
              <a:t>Чупров Л.А. МКОУ СОШ №3 с. Камень-Рыболов Ханкайского района Приморского края</a:t>
            </a:r>
            <a:endParaRPr lang="ru-RU" sz="1100" b="1" kern="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0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30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03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называется изображенный памятник архитектуры?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Тобольский кремль.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Теремной дворец Московского Кремля.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Покрова в Филях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каком году было построено это сооружение?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1613-1615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1632-1634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1635-1636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Кто был архитектором при его строительстве?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староста Сенька Петров и стрелец-плотник Ивашка Михайлов.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Аристотель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Фиораванти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Б. Огурцов, А. Константинов, Т.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Л. Ушаков.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9972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07" name="Text Box 259"/>
          <p:cNvSpPr txBox="1">
            <a:spLocks noChangeArrowheads="1"/>
          </p:cNvSpPr>
          <p:nvPr/>
        </p:nvSpPr>
        <p:spPr bwMode="auto">
          <a:xfrm>
            <a:off x="120650" y="6107113"/>
            <a:ext cx="30305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57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4451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88" name="Rectangle 350"/>
          <p:cNvSpPr>
            <a:spLocks noChangeArrowheads="1"/>
          </p:cNvSpPr>
          <p:nvPr/>
        </p:nvSpPr>
        <p:spPr bwMode="auto">
          <a:xfrm>
            <a:off x="6156325" y="96838"/>
            <a:ext cx="2159000" cy="18367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89" name="Rectangle 356"/>
          <p:cNvSpPr>
            <a:spLocks noChangeArrowheads="1"/>
          </p:cNvSpPr>
          <p:nvPr/>
        </p:nvSpPr>
        <p:spPr bwMode="auto">
          <a:xfrm>
            <a:off x="3276600" y="96838"/>
            <a:ext cx="2447925" cy="17764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90" name="Rectangle 357"/>
          <p:cNvSpPr>
            <a:spLocks noChangeArrowheads="1"/>
          </p:cNvSpPr>
          <p:nvPr/>
        </p:nvSpPr>
        <p:spPr bwMode="auto">
          <a:xfrm>
            <a:off x="152400" y="36513"/>
            <a:ext cx="2547938" cy="18367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91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885113" y="6475413"/>
            <a:ext cx="574675" cy="382587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0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30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03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называется изображенный памятник архитектуры?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Теремной дворец Московского Кремля.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Летний деревянный дворец Алексея Михайловича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каком году было построено это сооружение?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1635-1636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1647-1650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40-80-е года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XVII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Кто был архитектором при его строительстве?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староста Сенька Петров и стрелец-плотник Ивашка Михайлов.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Б. Огурцов, А. Константинов, Т.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Л. Ушаков.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Создавался многими мастерами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9972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57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4451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0235" name="Rectangle 350"/>
          <p:cNvSpPr>
            <a:spLocks noChangeArrowheads="1"/>
          </p:cNvSpPr>
          <p:nvPr/>
        </p:nvSpPr>
        <p:spPr bwMode="auto">
          <a:xfrm>
            <a:off x="6370638" y="123825"/>
            <a:ext cx="2424112" cy="19367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0236" name="Rectangle 356"/>
          <p:cNvSpPr>
            <a:spLocks noChangeArrowheads="1"/>
          </p:cNvSpPr>
          <p:nvPr/>
        </p:nvSpPr>
        <p:spPr bwMode="auto">
          <a:xfrm>
            <a:off x="3419475" y="123825"/>
            <a:ext cx="2754313" cy="19367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0237" name="Rectangle 357"/>
          <p:cNvSpPr>
            <a:spLocks noChangeArrowheads="1"/>
          </p:cNvSpPr>
          <p:nvPr/>
        </p:nvSpPr>
        <p:spPr bwMode="auto">
          <a:xfrm>
            <a:off x="217488" y="123825"/>
            <a:ext cx="2965450" cy="19367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0238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auto">
          <a:xfrm>
            <a:off x="152400" y="6291263"/>
            <a:ext cx="30305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956550" y="6475413"/>
            <a:ext cx="647700" cy="382587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0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30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03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называется изображенный памятник архитектуры?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Рождества Богородицы в Путинках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монастырь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каком году было построено это сооружение?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1635-1636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1640-1641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1647—1650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Кто был архитектором при его строительстве?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Л. Ушаков.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братья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Иоанникий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Вонифатий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Скрипины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Создавался неизвестными мастерами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9972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57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4451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2283" name="Rectangle 350"/>
          <p:cNvSpPr>
            <a:spLocks noChangeArrowheads="1"/>
          </p:cNvSpPr>
          <p:nvPr/>
        </p:nvSpPr>
        <p:spPr bwMode="auto">
          <a:xfrm>
            <a:off x="6011863" y="138113"/>
            <a:ext cx="2771775" cy="18510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2284" name="Rectangle 356"/>
          <p:cNvSpPr>
            <a:spLocks noChangeArrowheads="1"/>
          </p:cNvSpPr>
          <p:nvPr/>
        </p:nvSpPr>
        <p:spPr bwMode="auto">
          <a:xfrm>
            <a:off x="3140075" y="138113"/>
            <a:ext cx="2584450" cy="1851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2285" name="Rectangle 357"/>
          <p:cNvSpPr>
            <a:spLocks noChangeArrowheads="1"/>
          </p:cNvSpPr>
          <p:nvPr/>
        </p:nvSpPr>
        <p:spPr bwMode="auto">
          <a:xfrm>
            <a:off x="152400" y="138113"/>
            <a:ext cx="2690813" cy="18510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2286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auto">
          <a:xfrm>
            <a:off x="152400" y="6291263"/>
            <a:ext cx="30305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488238" y="6475413"/>
            <a:ext cx="755650" cy="382587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30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30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03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916363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называется изображенный памятник архитектуры?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Рождества Богородицы в Путинках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монастырь.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каком году было построено это сооружение?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1647—1650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1672-1682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1656-1694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Кто был архитектором при его строительстве?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Б. Огурцов, А. Константинов, Т.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Л. Ушаков.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староста Сенька Петров и стрелец-плотник Ивашка Михайлов.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П. И.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Заборский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К. И. Бланк, Я. Г.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Бухвостов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М. Ф. Казаков, В. В. Растрелли, А. Н. Воронихин, К. А. Тон.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9972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92713"/>
            <a:ext cx="323850" cy="2889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516563"/>
            <a:ext cx="323850" cy="5302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4331" name="Rectangle 350"/>
          <p:cNvSpPr>
            <a:spLocks noChangeArrowheads="1"/>
          </p:cNvSpPr>
          <p:nvPr/>
        </p:nvSpPr>
        <p:spPr bwMode="auto">
          <a:xfrm>
            <a:off x="6253163" y="95250"/>
            <a:ext cx="2736850" cy="18938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4332" name="Rectangle 356"/>
          <p:cNvSpPr>
            <a:spLocks noChangeArrowheads="1"/>
          </p:cNvSpPr>
          <p:nvPr/>
        </p:nvSpPr>
        <p:spPr bwMode="auto">
          <a:xfrm>
            <a:off x="3203575" y="84138"/>
            <a:ext cx="2663825" cy="19050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4333" name="Rectangle 357"/>
          <p:cNvSpPr>
            <a:spLocks noChangeArrowheads="1"/>
          </p:cNvSpPr>
          <p:nvPr/>
        </p:nvSpPr>
        <p:spPr bwMode="auto">
          <a:xfrm>
            <a:off x="107950" y="84138"/>
            <a:ext cx="2808288" cy="19050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4334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auto">
          <a:xfrm>
            <a:off x="152400" y="6291263"/>
            <a:ext cx="30305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66050" y="6497638"/>
            <a:ext cx="766763" cy="360362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30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30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3933825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03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70986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03" name="Group 355"/>
          <p:cNvGraphicFramePr>
            <a:graphicFrameLocks noGrp="1"/>
          </p:cNvGraphicFramePr>
          <p:nvPr/>
        </p:nvGraphicFramePr>
        <p:xfrm>
          <a:off x="179388" y="2133600"/>
          <a:ext cx="6840537" cy="3703638"/>
        </p:xfrm>
        <a:graphic>
          <a:graphicData uri="http://schemas.openxmlformats.org/drawingml/2006/table">
            <a:tbl>
              <a:tblPr/>
              <a:tblGrid>
                <a:gridCol w="360362"/>
                <a:gridCol w="6480175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называется изображенный памятник архитектуры?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Московский Кремль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Ансамбль Ростовского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каком году было построено это сооружение?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1635-1636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1647-1650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1670—1683 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Кто был архитектором при его строительстве?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В.В. Растрелли, А. Н. Воронихин, К. А. Тон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Б. Огурцов, А. Константинов,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мастер Пётр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Досаев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7082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9972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7235825" y="2709863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9338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211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7235825" y="3933825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157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4451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7235825" y="5157788"/>
            <a:ext cx="503238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6379" name="Rectangle 350"/>
          <p:cNvSpPr>
            <a:spLocks noChangeArrowheads="1"/>
          </p:cNvSpPr>
          <p:nvPr/>
        </p:nvSpPr>
        <p:spPr bwMode="auto">
          <a:xfrm>
            <a:off x="6227763" y="115888"/>
            <a:ext cx="2555875" cy="19192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6380" name="Rectangle 356"/>
          <p:cNvSpPr>
            <a:spLocks noChangeArrowheads="1"/>
          </p:cNvSpPr>
          <p:nvPr/>
        </p:nvSpPr>
        <p:spPr bwMode="auto">
          <a:xfrm>
            <a:off x="3132138" y="115888"/>
            <a:ext cx="2808287" cy="19288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6381" name="Rectangle 357"/>
          <p:cNvSpPr>
            <a:spLocks noChangeArrowheads="1"/>
          </p:cNvSpPr>
          <p:nvPr/>
        </p:nvSpPr>
        <p:spPr bwMode="auto">
          <a:xfrm>
            <a:off x="30163" y="115888"/>
            <a:ext cx="2741612" cy="194468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6382" name="AutoShape 358">
            <a:hlinkClick r:id="" action="ppaction://hlinkshowjump?jump=endshow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auto">
          <a:xfrm>
            <a:off x="152400" y="6291263"/>
            <a:ext cx="30305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956550" y="6497638"/>
            <a:ext cx="827088" cy="360362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302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133600"/>
            <a:ext cx="2359025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11" name="Group 263"/>
          <p:cNvGraphicFramePr>
            <a:graphicFrameLocks noGrp="1"/>
          </p:cNvGraphicFramePr>
          <p:nvPr/>
        </p:nvGraphicFramePr>
        <p:xfrm>
          <a:off x="179388" y="333375"/>
          <a:ext cx="5832475" cy="6354763"/>
        </p:xfrm>
        <a:graphic>
          <a:graphicData uri="http://schemas.openxmlformats.org/drawingml/2006/table">
            <a:tbl>
              <a:tblPr/>
              <a:tblGrid>
                <a:gridCol w="360362"/>
                <a:gridCol w="5472113"/>
              </a:tblGrid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Какой памятник архитектуры был построен в 1635-1636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Летний деревянный дворец Алексея Михайловича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Теремной дворец Московского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Какой памятник архитектуры был построен в 1647-1650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Ансамбль Ростовского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Рождества Богородицы в Путинках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Ильи Пророка в Ярославле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Какой памятник архитектуры был построен в 1656-1694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Церковь Рождества Богородицы в Путинках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Летний дворец Алексея Михайловича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монастырь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Какой памятник архитектуры был построен в 70-80 х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XVII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Ансамбль Ростовского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монастырь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Спасская башня Московского Кремля.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Какой памятник архитектуры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XVII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в современники называли «восьмым чудом света»?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Теремной дворец Московского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Летний дворец Алексея Михайловича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Ансамбль Ростовского кремля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0" name="AutoShape 13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90805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281" name="AutoShape 23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62071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282" name="AutoShape 23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11969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294" name="Rectangle 246"/>
          <p:cNvSpPr>
            <a:spLocks noChangeArrowheads="1"/>
          </p:cNvSpPr>
          <p:nvPr/>
        </p:nvSpPr>
        <p:spPr bwMode="auto">
          <a:xfrm>
            <a:off x="6300788" y="2133600"/>
            <a:ext cx="2339975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5" name="Rectangle 247"/>
          <p:cNvSpPr>
            <a:spLocks noChangeArrowheads="1"/>
          </p:cNvSpPr>
          <p:nvPr/>
        </p:nvSpPr>
        <p:spPr bwMode="auto">
          <a:xfrm>
            <a:off x="6300788" y="2638425"/>
            <a:ext cx="2339975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6" name="Rectangle 248"/>
          <p:cNvSpPr>
            <a:spLocks noChangeArrowheads="1"/>
          </p:cNvSpPr>
          <p:nvPr/>
        </p:nvSpPr>
        <p:spPr bwMode="auto">
          <a:xfrm>
            <a:off x="6300788" y="3141663"/>
            <a:ext cx="2339975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7" name="Rectangle 249"/>
          <p:cNvSpPr>
            <a:spLocks noChangeArrowheads="1"/>
          </p:cNvSpPr>
          <p:nvPr/>
        </p:nvSpPr>
        <p:spPr bwMode="auto">
          <a:xfrm>
            <a:off x="6300788" y="3646488"/>
            <a:ext cx="2339975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98" name="Rectangle 250"/>
          <p:cNvSpPr>
            <a:spLocks noChangeArrowheads="1"/>
          </p:cNvSpPr>
          <p:nvPr/>
        </p:nvSpPr>
        <p:spPr bwMode="auto">
          <a:xfrm>
            <a:off x="6300788" y="4149725"/>
            <a:ext cx="2339975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0" name="Rectangle 252"/>
          <p:cNvSpPr>
            <a:spLocks noChangeArrowheads="1"/>
          </p:cNvSpPr>
          <p:nvPr/>
        </p:nvSpPr>
        <p:spPr bwMode="auto">
          <a:xfrm>
            <a:off x="6300788" y="2133600"/>
            <a:ext cx="2339975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2" name="AutoShape 25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184467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3" name="AutoShape 25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1336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04" name="AutoShape 25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24209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6300788" y="2636838"/>
            <a:ext cx="2339975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08" name="AutoShape 26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06863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09" name="AutoShape 26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3575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0" name="AutoShape 26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36449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2" name="Rectangle 264"/>
          <p:cNvSpPr>
            <a:spLocks noChangeArrowheads="1"/>
          </p:cNvSpPr>
          <p:nvPr/>
        </p:nvSpPr>
        <p:spPr bwMode="auto">
          <a:xfrm>
            <a:off x="6300788" y="3141663"/>
            <a:ext cx="2339975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13" name="AutoShape 26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292600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14" name="AutoShape 26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581525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16" name="AutoShape 268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4868863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17" name="Rectangle 269"/>
          <p:cNvSpPr>
            <a:spLocks noChangeArrowheads="1"/>
          </p:cNvSpPr>
          <p:nvPr/>
        </p:nvSpPr>
        <p:spPr bwMode="auto">
          <a:xfrm>
            <a:off x="6300788" y="3644900"/>
            <a:ext cx="2339975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318" name="AutoShape 27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5783263"/>
            <a:ext cx="352425" cy="266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319" name="AutoShape 27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207963" y="6046788"/>
            <a:ext cx="323850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2320" name="AutoShape 27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179388" y="6388100"/>
            <a:ext cx="352425" cy="3524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321" name="Rectangle 273"/>
          <p:cNvSpPr>
            <a:spLocks noChangeArrowheads="1"/>
          </p:cNvSpPr>
          <p:nvPr/>
        </p:nvSpPr>
        <p:spPr bwMode="auto">
          <a:xfrm>
            <a:off x="6300788" y="4149725"/>
            <a:ext cx="2339975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2349" name="Group 301"/>
          <p:cNvGraphicFramePr>
            <a:graphicFrameLocks noGrp="1"/>
          </p:cNvGraphicFramePr>
          <p:nvPr/>
        </p:nvGraphicFramePr>
        <p:xfrm>
          <a:off x="8723313" y="2133600"/>
          <a:ext cx="420687" cy="2516188"/>
        </p:xfrm>
        <a:graphic>
          <a:graphicData uri="http://schemas.openxmlformats.org/drawingml/2006/table">
            <a:tbl>
              <a:tblPr/>
              <a:tblGrid>
                <a:gridCol w="420687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Text Box 259"/>
          <p:cNvSpPr txBox="1">
            <a:spLocks noChangeArrowheads="1"/>
          </p:cNvSpPr>
          <p:nvPr/>
        </p:nvSpPr>
        <p:spPr bwMode="auto">
          <a:xfrm>
            <a:off x="6111875" y="0"/>
            <a:ext cx="30321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+mj-lt"/>
              </a:rPr>
              <a:t>Тема: Архитектура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XVII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b="1" u="sng" dirty="0">
                <a:solidFill>
                  <a:srgbClr val="FF0000"/>
                </a:solidFill>
                <a:latin typeface="+mj-lt"/>
              </a:rPr>
              <a:t> </a:t>
            </a:r>
            <a:endParaRPr lang="ru-RU" b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01013" y="6453188"/>
            <a:ext cx="558800" cy="404812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3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0"/>
                  </p:tgtEl>
                </p:cond>
              </p:nextCondLst>
            </p:seq>
          </p:childTnLst>
        </p:cTn>
      </p:par>
    </p:tnLst>
    <p:bldLst>
      <p:bldP spid="2294" grpId="0" animBg="1"/>
      <p:bldP spid="2295" grpId="0" animBg="1"/>
      <p:bldP spid="2296" grpId="0" animBg="1"/>
      <p:bldP spid="2297" grpId="0" animBg="1"/>
      <p:bldP spid="2298" grpId="0" animBg="1"/>
      <p:bldP spid="2300" grpId="0" animBg="1"/>
      <p:bldP spid="2300" grpId="1" animBg="1"/>
      <p:bldP spid="2305" grpId="0" animBg="1"/>
      <p:bldP spid="2305" grpId="1" animBg="1"/>
      <p:bldP spid="2312" grpId="0" animBg="1"/>
      <p:bldP spid="2312" grpId="1" animBg="1"/>
      <p:bldP spid="2317" grpId="0" animBg="1"/>
      <p:bldP spid="2317" grpId="1" animBg="1"/>
      <p:bldP spid="2321" grpId="0" animBg="1"/>
      <p:bldP spid="232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38" y="2908300"/>
            <a:ext cx="70485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38" y="2532063"/>
            <a:ext cx="704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6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38" y="1504950"/>
            <a:ext cx="70485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7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38" y="46038"/>
            <a:ext cx="70485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97" name="Group 125"/>
          <p:cNvGraphicFramePr>
            <a:graphicFrameLocks noGrp="1"/>
          </p:cNvGraphicFramePr>
          <p:nvPr/>
        </p:nvGraphicFramePr>
        <p:xfrm>
          <a:off x="0" y="0"/>
          <a:ext cx="7932738" cy="3646488"/>
        </p:xfrm>
        <a:graphic>
          <a:graphicData uri="http://schemas.openxmlformats.org/drawingml/2006/table">
            <a:tbl>
              <a:tblPr/>
              <a:tblGrid>
                <a:gridCol w="480484"/>
                <a:gridCol w="7452783"/>
              </a:tblGrid>
              <a:tr h="2400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1.Кто из архитекторов жил в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XVII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веке?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Аристотель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Фиораванти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Постник Яковлев, Петр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Францизск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Ганнибал, 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Б.Огурцов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, А. Н. Воронихин, К. А. Тон,.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Петр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Фрязин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или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Петрок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Малой,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Алевиз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Новый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Т.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Л. Ушаков, П. И.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Заборский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К. И. Бланк, Я. Г.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Бухвостов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М. Ф. Казаков. 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2. Кто из архитекторов творил до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XVII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века?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Б.Огурцов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, А. Н. Воронихин, К. А. Тон, староста Сенька Петров и стрелец-плотник Ивашка Михайлов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Аристотель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Фиораванти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Постник Яковлев, Петр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Францизск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Ганнибал,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Алевиз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Новый, Петр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Фрязин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 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Т.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Шарутин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Л. Ушаков, П. И.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Заборский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К. И. Бланк,. 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Я. Г.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Бухвостов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, М. Ф. Казаков, староста Сенька Петров и стрелец-плотник Ивашка Михайлов.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3. Какие памятники истории были построены в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XVII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веке?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ea typeface="+mn-ea"/>
                          <a:cs typeface="Arial" charset="0"/>
                        </a:rPr>
                        <a:t>Теремной дворец Московского Кремля, Церковь Рождества Богородицы в Путинках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Успенский собор в Москве, Десятинная церковь, Софийский Собор в Киеве.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Архангельский собор Кремля, Софийский Собор в Новгороде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ea typeface="+mn-ea"/>
                          <a:cs typeface="Arial" charset="0"/>
                        </a:rPr>
                        <a:t>Церковь Ильи Пророка в Ярославле, </a:t>
                      </a:r>
                      <a:r>
                        <a:rPr kumimoji="0" lang="ru-RU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ea typeface="+mn-ea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ea typeface="+mn-ea"/>
                          <a:cs typeface="Arial" charset="0"/>
                        </a:rPr>
                        <a:t> монастырь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0470" name="Picture 92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3238" y="425450"/>
            <a:ext cx="704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0" name="AutoShape 98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982663"/>
            <a:ext cx="382588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г</a:t>
            </a:r>
          </a:p>
        </p:txBody>
      </p:sp>
      <p:sp>
        <p:nvSpPr>
          <p:cNvPr id="3171" name="AutoShape 99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466725"/>
            <a:ext cx="382588" cy="214313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б</a:t>
            </a:r>
          </a:p>
        </p:txBody>
      </p:sp>
      <p:sp>
        <p:nvSpPr>
          <p:cNvPr id="3172" name="AutoShape 100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714375"/>
            <a:ext cx="382588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в</a:t>
            </a:r>
          </a:p>
        </p:txBody>
      </p:sp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8123238" y="46038"/>
            <a:ext cx="669925" cy="37941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74" name="AutoShape 10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246063"/>
            <a:ext cx="382588" cy="214312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8123238" y="425450"/>
            <a:ext cx="669925" cy="377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76" name="AutoShape 104"/>
          <p:cNvSpPr>
            <a:spLocks noChangeAspect="1" noChangeArrowheads="1"/>
          </p:cNvSpPr>
          <p:nvPr/>
        </p:nvSpPr>
        <p:spPr bwMode="auto">
          <a:xfrm>
            <a:off x="8221663" y="263525"/>
            <a:ext cx="479425" cy="269875"/>
          </a:xfrm>
          <a:prstGeom prst="flowChartSummingJunction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8123238" y="1504950"/>
            <a:ext cx="669925" cy="37941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78" name="AutoShape 10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1450975"/>
            <a:ext cx="382588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3179" name="AutoShape 10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2863" y="1704975"/>
            <a:ext cx="384175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б</a:t>
            </a:r>
          </a:p>
        </p:txBody>
      </p:sp>
      <p:sp>
        <p:nvSpPr>
          <p:cNvPr id="3180" name="AutoShape 108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2863" y="1938338"/>
            <a:ext cx="384175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в</a:t>
            </a:r>
          </a:p>
        </p:txBody>
      </p:sp>
      <p:sp>
        <p:nvSpPr>
          <p:cNvPr id="3181" name="AutoShape 109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2863" y="2179638"/>
            <a:ext cx="384175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г</a:t>
            </a:r>
          </a:p>
        </p:txBody>
      </p:sp>
      <p:sp>
        <p:nvSpPr>
          <p:cNvPr id="3182" name="AutoShape 110"/>
          <p:cNvSpPr>
            <a:spLocks noChangeAspect="1" noChangeArrowheads="1"/>
          </p:cNvSpPr>
          <p:nvPr/>
        </p:nvSpPr>
        <p:spPr bwMode="auto">
          <a:xfrm>
            <a:off x="8221663" y="1558925"/>
            <a:ext cx="479425" cy="269875"/>
          </a:xfrm>
          <a:prstGeom prst="flowChartSummingJunction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8123238" y="2532063"/>
            <a:ext cx="669925" cy="377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8123238" y="2908300"/>
            <a:ext cx="669925" cy="37941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85" name="AutoShape 113"/>
          <p:cNvSpPr>
            <a:spLocks noChangeAspect="1" noChangeArrowheads="1"/>
          </p:cNvSpPr>
          <p:nvPr/>
        </p:nvSpPr>
        <p:spPr bwMode="auto">
          <a:xfrm>
            <a:off x="8221663" y="2746375"/>
            <a:ext cx="479425" cy="271463"/>
          </a:xfrm>
          <a:prstGeom prst="flowChartSummingJunction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186" name="AutoShape 11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2909888"/>
            <a:ext cx="382588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б</a:t>
            </a:r>
          </a:p>
        </p:txBody>
      </p:sp>
      <p:sp>
        <p:nvSpPr>
          <p:cNvPr id="3187" name="AutoShape 11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2667000"/>
            <a:ext cx="382588" cy="214313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3188" name="AutoShape 11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53975" y="3152775"/>
            <a:ext cx="382588" cy="214313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в</a:t>
            </a:r>
          </a:p>
        </p:txBody>
      </p:sp>
      <p:sp>
        <p:nvSpPr>
          <p:cNvPr id="3189" name="AutoShape 11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63500" y="3367088"/>
            <a:ext cx="382588" cy="215900"/>
          </a:xfrm>
          <a:prstGeom prst="actionButtonBlank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FF"/>
                </a:solidFill>
              </a:rPr>
              <a:t>г</a:t>
            </a:r>
          </a:p>
        </p:txBody>
      </p:sp>
      <p:sp>
        <p:nvSpPr>
          <p:cNvPr id="60491" name="AutoShape 126">
            <a:hlinkClick r:id="" action="ppaction://hlinkshowjump?jump=nextslide" highlightClick="1"/>
          </p:cNvPr>
          <p:cNvSpPr>
            <a:spLocks noChangeAspect="1" noChangeArrowheads="1"/>
          </p:cNvSpPr>
          <p:nvPr/>
        </p:nvSpPr>
        <p:spPr bwMode="auto">
          <a:xfrm>
            <a:off x="8662988" y="6588125"/>
            <a:ext cx="481012" cy="269875"/>
          </a:xfrm>
          <a:prstGeom prst="actionButtonForwardNex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3276" name="Group 204"/>
          <p:cNvGraphicFramePr>
            <a:graphicFrameLocks noGrp="1"/>
          </p:cNvGraphicFramePr>
          <p:nvPr/>
        </p:nvGraphicFramePr>
        <p:xfrm>
          <a:off x="4476750" y="4184650"/>
          <a:ext cx="3937000" cy="1012825"/>
        </p:xfrm>
        <a:graphic>
          <a:graphicData uri="http://schemas.openxmlformats.org/drawingml/2006/table">
            <a:tbl>
              <a:tblPr/>
              <a:tblGrid>
                <a:gridCol w="764116"/>
                <a:gridCol w="3172884"/>
              </a:tblGrid>
              <a:tr h="253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1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40-80-е года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XVII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в.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2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1656-1694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гг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3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1647-1650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гг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4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1635-1636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гг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77" name="Group 205"/>
          <p:cNvGraphicFramePr>
            <a:graphicFrameLocks noGrp="1"/>
          </p:cNvGraphicFramePr>
          <p:nvPr/>
        </p:nvGraphicFramePr>
        <p:xfrm>
          <a:off x="358775" y="4221163"/>
          <a:ext cx="3937000" cy="863600"/>
        </p:xfrm>
        <a:graphic>
          <a:graphicData uri="http://schemas.openxmlformats.org/drawingml/2006/table">
            <a:tbl>
              <a:tblPr/>
              <a:tblGrid>
                <a:gridCol w="764116"/>
                <a:gridCol w="3172884"/>
              </a:tblGrid>
              <a:tr h="287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а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Церковь Ильи Пророка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б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Теремной дворец Московского Кремля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в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Новоиерусалимский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 монастырь</a:t>
                      </a: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30" name="Group 158"/>
          <p:cNvGraphicFramePr>
            <a:graphicFrameLocks noGrp="1"/>
          </p:cNvGraphicFramePr>
          <p:nvPr/>
        </p:nvGraphicFramePr>
        <p:xfrm>
          <a:off x="2844800" y="5210175"/>
          <a:ext cx="2592388" cy="1604963"/>
        </p:xfrm>
        <a:graphic>
          <a:graphicData uri="http://schemas.openxmlformats.org/drawingml/2006/table">
            <a:tbl>
              <a:tblPr/>
              <a:tblGrid>
                <a:gridCol w="865717"/>
                <a:gridCol w="861483"/>
                <a:gridCol w="865717"/>
              </a:tblGrid>
              <a:tr h="29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marL="120000" marR="120000" marT="35100" marB="35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56" name="AutoShape 18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036888" y="5535613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57" name="AutoShape 18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036888" y="5859463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258" name="AutoShape 18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036888" y="6183313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259" name="AutoShape 18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036888" y="6507163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60" name="Text Box 188"/>
          <p:cNvSpPr txBox="1">
            <a:spLocks noChangeArrowheads="1"/>
          </p:cNvSpPr>
          <p:nvPr/>
        </p:nvSpPr>
        <p:spPr bwMode="auto">
          <a:xfrm>
            <a:off x="3036888" y="5210175"/>
            <a:ext cx="328612" cy="40005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sp>
        <p:nvSpPr>
          <p:cNvPr id="3261" name="Text Box 189"/>
          <p:cNvSpPr txBox="1">
            <a:spLocks noChangeArrowheads="1"/>
          </p:cNvSpPr>
          <p:nvPr/>
        </p:nvSpPr>
        <p:spPr bwMode="auto">
          <a:xfrm>
            <a:off x="3900488" y="5210175"/>
            <a:ext cx="344487" cy="40005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3262" name="Text Box 190"/>
          <p:cNvSpPr txBox="1">
            <a:spLocks noChangeArrowheads="1"/>
          </p:cNvSpPr>
          <p:nvPr/>
        </p:nvSpPr>
        <p:spPr bwMode="auto">
          <a:xfrm>
            <a:off x="4764088" y="5210175"/>
            <a:ext cx="342900" cy="40005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3263" name="AutoShape 191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900488" y="553402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64" name="AutoShape 192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900488" y="585787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265" name="AutoShape 193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900488" y="618172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266" name="AutoShape 194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3900488" y="650557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67" name="AutoShape 195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764088" y="553402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68" name="AutoShape 196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764088" y="585787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269" name="AutoShape 197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764088" y="618172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270" name="AutoShape 198">
            <a:hlinkClick r:id="" action="ppaction://noaction" highlightClick="1"/>
          </p:cNvPr>
          <p:cNvSpPr>
            <a:spLocks noChangeAspect="1" noChangeArrowheads="1"/>
          </p:cNvSpPr>
          <p:nvPr/>
        </p:nvSpPr>
        <p:spPr bwMode="auto">
          <a:xfrm>
            <a:off x="4764088" y="6505575"/>
            <a:ext cx="481012" cy="269875"/>
          </a:xfrm>
          <a:prstGeom prst="actionButtonBlank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0564" name="Text Box 199"/>
          <p:cNvSpPr txBox="1">
            <a:spLocks noChangeArrowheads="1"/>
          </p:cNvSpPr>
          <p:nvPr/>
        </p:nvSpPr>
        <p:spPr bwMode="auto">
          <a:xfrm>
            <a:off x="6011863" y="5751513"/>
            <a:ext cx="1465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А-3, б-4, в-2</a:t>
            </a:r>
          </a:p>
        </p:txBody>
      </p:sp>
      <p:sp>
        <p:nvSpPr>
          <p:cNvPr id="3272" name="Text Box 200"/>
          <p:cNvSpPr txBox="1">
            <a:spLocks noChangeArrowheads="1"/>
          </p:cNvSpPr>
          <p:nvPr/>
        </p:nvSpPr>
        <p:spPr bwMode="auto">
          <a:xfrm>
            <a:off x="3036888" y="5210175"/>
            <a:ext cx="328612" cy="400050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sp>
        <p:nvSpPr>
          <p:cNvPr id="3273" name="Text Box 201"/>
          <p:cNvSpPr txBox="1">
            <a:spLocks noChangeArrowheads="1"/>
          </p:cNvSpPr>
          <p:nvPr/>
        </p:nvSpPr>
        <p:spPr bwMode="auto">
          <a:xfrm>
            <a:off x="3900488" y="5210175"/>
            <a:ext cx="344487" cy="40005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3274" name="Text Box 202"/>
          <p:cNvSpPr txBox="1">
            <a:spLocks noChangeArrowheads="1"/>
          </p:cNvSpPr>
          <p:nvPr/>
        </p:nvSpPr>
        <p:spPr bwMode="auto">
          <a:xfrm>
            <a:off x="4764088" y="5210175"/>
            <a:ext cx="342900" cy="40005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60568" name="Text Box 206"/>
          <p:cNvSpPr txBox="1">
            <a:spLocks noChangeArrowheads="1"/>
          </p:cNvSpPr>
          <p:nvPr/>
        </p:nvSpPr>
        <p:spPr bwMode="auto">
          <a:xfrm>
            <a:off x="417513" y="3695700"/>
            <a:ext cx="12112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000000"/>
                </a:solidFill>
                <a:latin typeface="Tahoma" pitchFamily="34" charset="0"/>
              </a:rPr>
              <a:t>Сопоставьте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5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3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3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3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3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5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5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32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5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3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 nodeType="clickPar">
                      <p:stCondLst>
                        <p:cond delay="0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3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 nodeType="clickPar">
                      <p:stCondLst>
                        <p:cond delay="0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2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5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 nodeType="clickPar">
                      <p:stCondLst>
                        <p:cond delay="0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9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69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 nodeType="clickPar">
                      <p:stCondLst>
                        <p:cond delay="0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0"/>
                  </p:tgtEl>
                </p:cond>
              </p:nextCondLst>
            </p:seq>
          </p:childTnLst>
        </p:cTn>
      </p:par>
    </p:tnLst>
    <p:bldLst>
      <p:bldP spid="3173" grpId="0" animBg="1"/>
      <p:bldP spid="3175" grpId="0" animBg="1"/>
      <p:bldP spid="3176" grpId="0" animBg="1"/>
      <p:bldP spid="3176" grpId="1" animBg="1"/>
      <p:bldP spid="3177" grpId="0" animBg="1"/>
      <p:bldP spid="3182" grpId="0" animBg="1"/>
      <p:bldP spid="3182" grpId="1" animBg="1"/>
      <p:bldP spid="3182" grpId="2" animBg="1"/>
      <p:bldP spid="3183" grpId="0" animBg="1"/>
      <p:bldP spid="3184" grpId="0" animBg="1"/>
      <p:bldP spid="3185" grpId="0" animBg="1"/>
      <p:bldP spid="318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765175"/>
            <a:ext cx="38909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2938" y="765175"/>
            <a:ext cx="4275137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663" y="3952875"/>
            <a:ext cx="387985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5950" y="3860800"/>
            <a:ext cx="43021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>
          <a:xfrm>
            <a:off x="1692275" y="222250"/>
            <a:ext cx="6048375" cy="477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Назовите архитектурные памятники </a:t>
            </a:r>
            <a:r>
              <a:rPr lang="en-US" dirty="0">
                <a:solidFill>
                  <a:srgbClr val="FF0000"/>
                </a:solidFill>
              </a:rPr>
              <a:t>XVII </a:t>
            </a:r>
            <a:r>
              <a:rPr lang="ru-RU" dirty="0">
                <a:solidFill>
                  <a:srgbClr val="FF0000"/>
                </a:solidFill>
              </a:rPr>
              <a:t>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8728075" y="6465888"/>
            <a:ext cx="381000" cy="3921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кстура">
  <a:themeElements>
    <a:clrScheme name="Текстура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697</Words>
  <Application>Microsoft Office PowerPoint</Application>
  <PresentationFormat>Экран (4:3)</PresentationFormat>
  <Paragraphs>223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Calibri</vt:lpstr>
      <vt:lpstr>Tahoma</vt:lpstr>
      <vt:lpstr>Wingdings</vt:lpstr>
      <vt:lpstr>Cassandra</vt:lpstr>
      <vt:lpstr>Wingdings 2</vt:lpstr>
      <vt:lpstr>Оформление по умолчанию</vt:lpstr>
      <vt:lpstr>1_Оформление по умолчанию</vt:lpstr>
      <vt:lpstr>Текстура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КарМаН</cp:lastModifiedBy>
  <cp:revision>57</cp:revision>
  <dcterms:created xsi:type="dcterms:W3CDTF">2010-07-19T15:00:10Z</dcterms:created>
  <dcterms:modified xsi:type="dcterms:W3CDTF">2012-04-14T09:28:09Z</dcterms:modified>
</cp:coreProperties>
</file>