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9" r:id="rId2"/>
    <p:sldId id="276" r:id="rId3"/>
    <p:sldId id="256" r:id="rId4"/>
    <p:sldId id="257" r:id="rId5"/>
    <p:sldId id="270" r:id="rId6"/>
    <p:sldId id="271" r:id="rId7"/>
    <p:sldId id="272" r:id="rId8"/>
    <p:sldId id="273" r:id="rId9"/>
    <p:sldId id="277" r:id="rId10"/>
    <p:sldId id="268" r:id="rId11"/>
    <p:sldId id="260" r:id="rId12"/>
    <p:sldId id="278" r:id="rId13"/>
    <p:sldId id="258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9A41C-6F44-490B-ACF3-40728DE258C4}" type="datetimeFigureOut">
              <a:rPr lang="ru-RU" smtClean="0"/>
              <a:pPr/>
              <a:t>09.03.2012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275644-B844-4278-A6AF-7E3D6A0F70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&#1061;&#1088;&#1091;&#1097;&#1105;&#1074;,_&#1053;&#1080;&#1082;&#1080;&#1090;&#1072;_&#1057;&#1077;&#1088;&#1075;&#1077;&#1077;&#1074;&#1080;&#1095;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История России 9 класс 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292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Тема :«Экономика России в 1953 – 1964 гг.»</a:t>
            </a:r>
            <a:r>
              <a:rPr lang="ru-RU" dirty="0" smtClean="0"/>
              <a:t> </a:t>
            </a:r>
          </a:p>
          <a:p>
            <a:pPr algn="ctr">
              <a:buNone/>
            </a:pPr>
            <a:endParaRPr lang="ru-RU" sz="4400" dirty="0"/>
          </a:p>
        </p:txBody>
      </p:sp>
      <p:pic>
        <p:nvPicPr>
          <p:cNvPr id="26628" name="Picture 4" descr="Картинка 43 из 1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500306"/>
            <a:ext cx="4833928" cy="1859203"/>
          </a:xfrm>
          <a:prstGeom prst="rect">
            <a:avLst/>
          </a:prstGeom>
          <a:noFill/>
        </p:spPr>
      </p:pic>
      <p:pic>
        <p:nvPicPr>
          <p:cNvPr id="26630" name="Picture 6" descr="http://im2-tub-ru.yandex.net/i?id=266597107-39-7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2428868"/>
            <a:ext cx="2143140" cy="245397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5715016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Федотова Людмила Ивановна, учитель истории МКОУ Белоярская СОШ</a:t>
            </a:r>
          </a:p>
          <a:p>
            <a:r>
              <a:rPr lang="ru-RU" dirty="0" smtClean="0"/>
              <a:t>Ачинского района Красноярского края.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4 из 12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571480"/>
            <a:ext cx="3737821" cy="2643174"/>
          </a:xfrm>
          <a:prstGeom prst="rect">
            <a:avLst/>
          </a:prstGeom>
          <a:noFill/>
        </p:spPr>
      </p:pic>
      <p:pic>
        <p:nvPicPr>
          <p:cNvPr id="2050" name="Picture 2" descr="http://im8-tub-ru.yandex.net/i?id=241702066-08-72&amp;n=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214554"/>
            <a:ext cx="3950997" cy="2428892"/>
          </a:xfrm>
          <a:prstGeom prst="rect">
            <a:avLst/>
          </a:prstGeom>
          <a:noFill/>
        </p:spPr>
      </p:pic>
      <p:pic>
        <p:nvPicPr>
          <p:cNvPr id="2052" name="Picture 4" descr="http://im6-tub-ru.yandex.net/i?id=368078347-07-7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3286124"/>
            <a:ext cx="3226616" cy="232316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857752" y="928670"/>
            <a:ext cx="41372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Был спущен на воду первый в мире </a:t>
            </a:r>
          </a:p>
          <a:p>
            <a:r>
              <a:rPr lang="ru-RU" sz="2000" dirty="0" smtClean="0"/>
              <a:t>атомный ледокол «Ленин»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857752" y="5000636"/>
            <a:ext cx="39049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Вышел на трассы первый в мире</a:t>
            </a:r>
          </a:p>
          <a:p>
            <a:r>
              <a:rPr lang="ru-RU" sz="2000" dirty="0" smtClean="0"/>
              <a:t>Реактивный пассажирский лайнер  Ту-104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785786" y="5857892"/>
            <a:ext cx="3695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Пассажирское судно на подводных </a:t>
            </a:r>
          </a:p>
          <a:p>
            <a:r>
              <a:rPr lang="ru-RU" dirty="0" smtClean="0"/>
              <a:t>крыльях  «Ракета»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18" y="785794"/>
            <a:ext cx="5143536" cy="3353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000101" y="4714884"/>
            <a:ext cx="7215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Несмотря на высокие достижения в  науке и технике,  темпы экономического  развития неуклонно снижались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Социальная политика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286116" y="1071546"/>
            <a:ext cx="5357850" cy="53578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Повышались оклады в промышленности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Выросли доходы колхозников, им стали выплачивать пенсии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Были отменены все виды платы за обучение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До 46 часов сократилась рабочая неделя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/>
              <a:t>Широкомасштабное жилищное строительство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В то же время по мере ухудшения экономической ситуации, почти на треть были снижены тарифные расценки  на производстве, а цены на продукты повседневного спроса выросли на 25-30%</a:t>
            </a:r>
            <a:endParaRPr lang="ru-RU" sz="2000" dirty="0"/>
          </a:p>
        </p:txBody>
      </p:sp>
      <p:pic>
        <p:nvPicPr>
          <p:cNvPr id="20482" name="Picture 2" descr="http://www.ido.rudn.ru/nfpk/hist/pic/23/v23_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285861"/>
            <a:ext cx="248328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Домашнее задание</a:t>
            </a:r>
            <a:endParaRPr lang="ru-RU" sz="3200" b="1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Прочитать § 40.</a:t>
            </a:r>
          </a:p>
          <a:p>
            <a:r>
              <a:rPr lang="ru-RU" sz="2400" dirty="0" smtClean="0"/>
              <a:t>Выполнить задание: «На конкретных примерах обоснуйте вывод о завершении создания к концу 50-х – началу 60-х гг. основ индустриального общества в СССР»</a:t>
            </a:r>
          </a:p>
          <a:p>
            <a:endParaRPr lang="ru-RU" sz="2400" dirty="0"/>
          </a:p>
        </p:txBody>
      </p:sp>
      <p:sp>
        <p:nvSpPr>
          <p:cNvPr id="17410" name="AutoShape 2" descr="Картинка 35 из 44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Литература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hlinkClick r:id="rId2"/>
              </a:rPr>
              <a:t>http://ru.wikipedia.org/wiki/</a:t>
            </a:r>
            <a:r>
              <a:rPr lang="ru-RU" sz="2400" dirty="0" err="1" smtClean="0">
                <a:hlinkClick r:id="rId2"/>
              </a:rPr>
              <a:t>Хрущёв,_Никита_Сергеевич</a:t>
            </a:r>
            <a:r>
              <a:rPr lang="ru-RU" sz="2400" dirty="0" smtClean="0"/>
              <a:t> </a:t>
            </a:r>
          </a:p>
          <a:p>
            <a:r>
              <a:rPr lang="ru-RU" sz="2400" dirty="0" smtClean="0"/>
              <a:t>Данилов А.А. История России, ХХ – начало </a:t>
            </a:r>
            <a:r>
              <a:rPr lang="en-US" sz="2400" dirty="0" smtClean="0"/>
              <a:t>XXI </a:t>
            </a:r>
            <a:r>
              <a:rPr lang="ru-RU" sz="2400" dirty="0" smtClean="0"/>
              <a:t>века: Учеб. для 9 </a:t>
            </a:r>
            <a:r>
              <a:rPr lang="ru-RU" sz="2400" dirty="0" err="1" smtClean="0"/>
              <a:t>кл</a:t>
            </a:r>
            <a:r>
              <a:rPr lang="ru-RU" sz="2400" dirty="0" smtClean="0"/>
              <a:t>. общеобразовательных учреждений. </a:t>
            </a:r>
          </a:p>
          <a:p>
            <a:pPr>
              <a:buNone/>
            </a:pPr>
            <a:r>
              <a:rPr lang="ru-RU" sz="2400" dirty="0" smtClean="0"/>
              <a:t>     М</a:t>
            </a:r>
            <a:r>
              <a:rPr lang="ru-RU" sz="2400" smtClean="0"/>
              <a:t>.: Просвещение, 2004.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План урока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</a:p>
          <a:p>
            <a:pPr marL="514350" indent="-514350">
              <a:buAutoNum type="arabicPeriod"/>
            </a:pPr>
            <a:r>
              <a:rPr lang="ru-RU" dirty="0" smtClean="0"/>
              <a:t>Экономический курс Маленкова</a:t>
            </a:r>
          </a:p>
          <a:p>
            <a:pPr marL="514350" indent="-514350">
              <a:buNone/>
            </a:pPr>
            <a:r>
              <a:rPr lang="ru-RU" dirty="0" smtClean="0"/>
              <a:t>2. Сельскохозяйственная политика Хрущёва</a:t>
            </a:r>
          </a:p>
          <a:p>
            <a:pPr marL="514350" indent="-514350">
              <a:buNone/>
            </a:pPr>
            <a:r>
              <a:rPr lang="ru-RU" dirty="0" smtClean="0"/>
              <a:t>3. Развитие промышленности</a:t>
            </a:r>
          </a:p>
          <a:p>
            <a:pPr marL="514350" indent="-514350">
              <a:buNone/>
            </a:pPr>
            <a:r>
              <a:rPr lang="ru-RU" dirty="0" smtClean="0"/>
              <a:t>4. Социальная политика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www.ido.rudn.ru/nfpk/hist/pic/23/v23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2500306"/>
            <a:ext cx="2290759" cy="350259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14313"/>
            <a:ext cx="8229600" cy="714375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Экономический курс Маленкова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571869" y="2928934"/>
            <a:ext cx="52864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Перенести центр тяжести на развитие лёгкой и </a:t>
            </a:r>
          </a:p>
          <a:p>
            <a:r>
              <a:rPr lang="ru-RU" dirty="0" smtClean="0"/>
              <a:t>Пищевой промышленности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Снизить нормы обязательных поставок с личного</a:t>
            </a:r>
          </a:p>
          <a:p>
            <a:r>
              <a:rPr lang="ru-RU" dirty="0"/>
              <a:t>п</a:t>
            </a:r>
            <a:r>
              <a:rPr lang="ru-RU" dirty="0" smtClean="0"/>
              <a:t>одсобного хозяйства колхозников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Уменьшить вдвое денежный налог с колхозного </a:t>
            </a:r>
          </a:p>
          <a:p>
            <a:r>
              <a:rPr lang="ru-RU" dirty="0" smtClean="0"/>
              <a:t>двора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Списать долги по сельскохозяйственному налогу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1214422"/>
            <a:ext cx="7500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Задание: прочитать пункт 1 </a:t>
            </a:r>
            <a:r>
              <a:rPr lang="ru-RU" b="1" dirty="0" smtClean="0">
                <a:ln/>
                <a:latin typeface="Times New Roman" pitchFamily="18" charset="0"/>
                <a:cs typeface="Times New Roman" pitchFamily="18" charset="0"/>
              </a:rPr>
              <a:t>§ 40, ответить на вопрос «В чём принципиальная разница </a:t>
            </a:r>
            <a:r>
              <a:rPr lang="ru-RU" b="1" dirty="0" smtClean="0">
                <a:ln/>
                <a:solidFill>
                  <a:srgbClr val="EEECE1">
                    <a:lumMod val="9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n/>
                <a:latin typeface="Times New Roman" pitchFamily="18" charset="0"/>
                <a:cs typeface="Times New Roman" pitchFamily="18" charset="0"/>
              </a:rPr>
              <a:t>подходов Г.Маленкова и Н. Хрущёва к развитию промышленности?»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654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Сельскохозяйственная политика Хрущёва</a:t>
            </a:r>
            <a:endParaRPr lang="ru-RU" sz="3200" dirty="0"/>
          </a:p>
        </p:txBody>
      </p:sp>
      <p:pic>
        <p:nvPicPr>
          <p:cNvPr id="2052" name="Picture 4" descr="http://im4-tub-ru.yandex.net/i?id=218822002-19-7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00174"/>
            <a:ext cx="2643215" cy="300834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357554" y="1428736"/>
            <a:ext cx="495219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Повышение государственных закупочных цен</a:t>
            </a:r>
          </a:p>
          <a:p>
            <a:r>
              <a:rPr lang="ru-RU" dirty="0"/>
              <a:t>н</a:t>
            </a:r>
            <a:r>
              <a:rPr lang="ru-RU" dirty="0" smtClean="0"/>
              <a:t>а колхозную продукцию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Расширение посевных площадей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Отмена налога на личное  подсобное хозяйств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Разрешение увеличить размер личного </a:t>
            </a:r>
          </a:p>
          <a:p>
            <a:r>
              <a:rPr lang="ru-RU" dirty="0"/>
              <a:t>п</a:t>
            </a:r>
            <a:r>
              <a:rPr lang="ru-RU" dirty="0" smtClean="0"/>
              <a:t>одсобного  хозяйства в 5 раз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Принцип планирования снизу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5 из 44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93280" y="4000504"/>
            <a:ext cx="3993526" cy="2405066"/>
          </a:xfrm>
          <a:prstGeom prst="rect">
            <a:avLst/>
          </a:prstGeom>
          <a:noFill/>
        </p:spPr>
      </p:pic>
      <p:pic>
        <p:nvPicPr>
          <p:cNvPr id="16388" name="Picture 4" descr="Картинка 4 из 44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214422"/>
            <a:ext cx="4290993" cy="3089747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725487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Освоение целинных и залежных земель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86314" y="1428736"/>
            <a:ext cx="42116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1954 году началось освоение целины. Решением ЦК в Казахстан и Западную Сибирь были направлены свыше 30 тыс. партийных работников и более 120 тысяч специалистов сельского хозяйства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4714884"/>
            <a:ext cx="43746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За первые 5 лет трудовым героизмом </a:t>
            </a:r>
          </a:p>
          <a:p>
            <a:r>
              <a:rPr lang="ru-RU" sz="2000" dirty="0" smtClean="0"/>
              <a:t>советских людей было освоено</a:t>
            </a:r>
          </a:p>
          <a:p>
            <a:r>
              <a:rPr lang="ru-RU" sz="2000" dirty="0" smtClean="0"/>
              <a:t>42 </a:t>
            </a:r>
            <a:r>
              <a:rPr lang="ru-RU" sz="2000" dirty="0" err="1" smtClean="0"/>
              <a:t>млн</a:t>
            </a:r>
            <a:r>
              <a:rPr lang="ru-RU" sz="2000" dirty="0" smtClean="0"/>
              <a:t> га целинных и залежных </a:t>
            </a:r>
          </a:p>
          <a:p>
            <a:r>
              <a:rPr lang="ru-RU" sz="2000" dirty="0" smtClean="0"/>
              <a:t>земель.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Картинка 35 из 44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Картинка 35 из 44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Картинка 35 из 44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8261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Реорганизация МТС</a:t>
            </a:r>
            <a:endParaRPr lang="ru-RU" sz="3200" b="1" dirty="0"/>
          </a:p>
        </p:txBody>
      </p:sp>
      <p:pic>
        <p:nvPicPr>
          <p:cNvPr id="27654" name="Picture 6" descr="http://im6-tub-ru.yandex.net/i?id=35355094-55-7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643050"/>
            <a:ext cx="4082171" cy="285752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072066" y="1285860"/>
            <a:ext cx="38576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1959 г. Началась реорганизация </a:t>
            </a:r>
          </a:p>
          <a:p>
            <a:r>
              <a:rPr lang="ru-RU" sz="2000" dirty="0" smtClean="0"/>
              <a:t>машинно-тракторных станций.</a:t>
            </a:r>
          </a:p>
          <a:p>
            <a:r>
              <a:rPr lang="ru-RU" sz="2000" dirty="0" smtClean="0"/>
              <a:t>Колхозы, чтобы не остаться без </a:t>
            </a:r>
          </a:p>
          <a:p>
            <a:r>
              <a:rPr lang="ru-RU" sz="2000" dirty="0" smtClean="0"/>
              <a:t>техники, были вынуждены выкупить  её в течении лишь одного года, причём за высокую цену.</a:t>
            </a:r>
          </a:p>
          <a:p>
            <a:r>
              <a:rPr lang="ru-RU" sz="2000" dirty="0" smtClean="0"/>
              <a:t>Государство таким путём сумело за один год компенсировать почти все расходы предыдущих лет на развитие сельского хозяйства.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28605"/>
            <a:ext cx="7772400" cy="5000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«Кукурузная эпопея» Н.С.Хрущёва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30" name="Picture 6" descr="http://retro.zp.ua/uploads/posts/2011-02/1297625729_kukuruzaistochnikizobiliya19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2198" y="1000108"/>
            <a:ext cx="1727907" cy="3214710"/>
          </a:xfrm>
          <a:prstGeom prst="rect">
            <a:avLst/>
          </a:prstGeom>
          <a:noFill/>
        </p:spPr>
      </p:pic>
      <p:pic>
        <p:nvPicPr>
          <p:cNvPr id="26632" name="Picture 8" descr="http://retro.zp.ua/uploads/posts/2011-02/1297625872_1731494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1000108"/>
            <a:ext cx="4643470" cy="275830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4071942"/>
            <a:ext cx="81439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1955 по 1962 г. площади под кукурузу  были </a:t>
            </a:r>
          </a:p>
          <a:p>
            <a:r>
              <a:rPr lang="ru-RU" dirty="0" smtClean="0"/>
              <a:t>увеличены более чем вдвое, порой за счёт сокращения  посевов пшеницы и ржи. Результат же оказался прямо противоположным затраченным усилиям: произошло общее снижение сбора зерновых.</a:t>
            </a:r>
          </a:p>
          <a:p>
            <a:r>
              <a:rPr lang="ru-RU" dirty="0" smtClean="0"/>
              <a:t>Ситуация усугубилась кризисом в освоении целинных земель. Кризис сельского хозяйства привёл к первым за долгие годы массовым закупкам зерна за границей.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371600" y="428625"/>
            <a:ext cx="7772400" cy="785813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Развитие промышленности</a:t>
            </a:r>
            <a:endParaRPr lang="ru-RU" sz="3200" dirty="0"/>
          </a:p>
        </p:txBody>
      </p:sp>
      <p:pic>
        <p:nvPicPr>
          <p:cNvPr id="12290" name="Picture 2" descr="Sputnik as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857495"/>
            <a:ext cx="2928958" cy="24017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1500174"/>
            <a:ext cx="8826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Одним из рычагов ускорения развития промышленности власти считали</a:t>
            </a:r>
          </a:p>
          <a:p>
            <a:r>
              <a:rPr lang="ru-RU" sz="2000" dirty="0" smtClean="0"/>
              <a:t>научно-технический прогресс. Наиболее зримых результатов в его </a:t>
            </a:r>
          </a:p>
          <a:p>
            <a:r>
              <a:rPr lang="ru-RU" sz="2000" dirty="0" smtClean="0"/>
              <a:t>использовании  удалось добиться лишь в военно-промышленном комплексе</a:t>
            </a:r>
          </a:p>
          <a:p>
            <a:r>
              <a:rPr lang="ru-RU" sz="2000" dirty="0" smtClean="0"/>
              <a:t>и освоении космоса.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929057" y="2643182"/>
            <a:ext cx="45720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октябре 1957 г. В СССР был осуществлён запуск  первого  в мире искусственного спутника  Земли.</a:t>
            </a:r>
            <a:endParaRPr lang="ru-RU" sz="2000" dirty="0"/>
          </a:p>
        </p:txBody>
      </p:sp>
      <p:pic>
        <p:nvPicPr>
          <p:cNvPr id="12292" name="Picture 4" descr="Кто и как придумал синхрофазотрон?, Синхрофазотрон, Синхрофазотрон когда и кем сделан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2018" y="3714752"/>
            <a:ext cx="3729062" cy="235745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14348" y="14287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5357826"/>
            <a:ext cx="4929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марте 1957 г. В Дубне начал работу самый мощный в мире </a:t>
            </a:r>
            <a:r>
              <a:rPr lang="ru-RU" sz="2000" dirty="0" err="1" smtClean="0"/>
              <a:t>синхрофазатрон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ido.rudn.ru/nfpk/hist/pic/23/v23_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86446" y="785794"/>
            <a:ext cx="2857500" cy="4619626"/>
          </a:xfrm>
          <a:prstGeom prst="rect">
            <a:avLst/>
          </a:prstGeom>
          <a:noFill/>
        </p:spPr>
      </p:pic>
      <p:pic>
        <p:nvPicPr>
          <p:cNvPr id="35842" name="Picture 2" descr="http://upload.wikimedia.org/wikipedia/ru/thumb/a/a0/Gagarin_KP-1961.jpg/280px-Gagarin_KP-19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357166"/>
            <a:ext cx="3710643" cy="3207056"/>
          </a:xfrm>
          <a:prstGeom prst="rect">
            <a:avLst/>
          </a:prstGeom>
          <a:noFill/>
        </p:spPr>
      </p:pic>
      <p:pic>
        <p:nvPicPr>
          <p:cNvPr id="35844" name="Picture 4" descr="http://im8-tub-ru.yandex.net/i?id=354163799-42-72&amp;n=1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670959"/>
            <a:ext cx="2489382" cy="348978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4500570"/>
            <a:ext cx="42419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12 апреля 1961 г. Ю.А.Гагарин </a:t>
            </a:r>
          </a:p>
          <a:p>
            <a:r>
              <a:rPr lang="ru-RU" sz="2400" dirty="0" smtClean="0"/>
              <a:t>открыл человечеству дорогу в </a:t>
            </a:r>
          </a:p>
          <a:p>
            <a:r>
              <a:rPr lang="ru-RU" sz="2400" dirty="0" smtClean="0"/>
              <a:t>космос!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</TotalTime>
  <Words>547</Words>
  <Application>Microsoft Office PowerPoint</Application>
  <PresentationFormat>Экран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История России 9 класс  </vt:lpstr>
      <vt:lpstr> План урока  </vt:lpstr>
      <vt:lpstr> Экономический курс Маленкова </vt:lpstr>
      <vt:lpstr>Сельскохозяйственная политика Хрущёва</vt:lpstr>
      <vt:lpstr>Освоение целинных и залежных земель</vt:lpstr>
      <vt:lpstr>Реорганизация МТС</vt:lpstr>
      <vt:lpstr>«Кукурузная эпопея» Н.С.Хрущёва</vt:lpstr>
      <vt:lpstr>Развитие промышленности</vt:lpstr>
      <vt:lpstr>Слайд 9</vt:lpstr>
      <vt:lpstr>Слайд 10</vt:lpstr>
      <vt:lpstr>Слайд 11</vt:lpstr>
      <vt:lpstr>Социальная политика</vt:lpstr>
      <vt:lpstr>Домашнее задание</vt:lpstr>
      <vt:lpstr>Литература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Л.И.</dc:creator>
  <cp:lastModifiedBy>Олег</cp:lastModifiedBy>
  <cp:revision>73</cp:revision>
  <dcterms:created xsi:type="dcterms:W3CDTF">2012-03-03T08:26:51Z</dcterms:created>
  <dcterms:modified xsi:type="dcterms:W3CDTF">2012-03-09T17:43:06Z</dcterms:modified>
</cp:coreProperties>
</file>