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79C6A-C772-4789-B350-40A9637ACCA6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348D-F619-49A4-A921-75DC5C317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AAC6-DD6A-40B9-A648-F3A68380ACC2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3820-4C07-4261-B859-0C07D5C73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40B54-057E-4542-BEDB-97D1BA70C436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32947-413D-40F4-8274-195ECCA27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7062D-4341-4458-80A8-ED40429B9C85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1EA94-A807-4029-B022-B32EFDDFB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E547-F765-4D94-B81B-5E36461CF458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02CD1-665C-4423-A031-BF149F151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C007A-81AD-4357-83CB-8E0FBBE2AD34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396BF-9D2F-4F5E-9E23-83F57F1E3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CC1E0-7F5A-48E0-968E-EE91E425250B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A7E7-CB77-4825-A656-34F3D1B9D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45069-7774-44C6-B418-847EC712F3B0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F4F3-A7B4-4457-B9F3-55B1E44C11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6510E-0ADC-4376-B23E-66AAC80C0977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92D48-D4F7-4CE6-B3A1-DD0375E4B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4CA46-5579-460C-AE01-D5DCAAEA5EB6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E1A4C-786C-4460-97E2-E41FE0B21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1C64A-C3A2-436B-B58F-4E98B38BBB7B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C96D-6322-4984-B1B3-255EDA7F8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F45E27-94E3-45EC-95F5-8DA4BDAED8FB}" type="datetimeFigureOut">
              <a:rPr lang="ru-RU"/>
              <a:pPr>
                <a:defRPr/>
              </a:pPr>
              <a:t>05.10.2011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8DC41F-88C5-411E-8B65-1AA513958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D%D0%B3%D0%BB%D0%B8%D0%B9%D1%81%D0%BA%D0%B8%D0%B9_%D1%8F%D0%B7%D1%8B%D0%BA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A1%D0%B8%D0%B3%D0%BD%D0%B0%D0%BB-%D0%A5%D0%B8%D0%BB%D0%BB" TargetMode="External"/><Relationship Id="rId5" Type="http://schemas.openxmlformats.org/officeDocument/2006/relationships/hyperlink" Target="http://ru.wikipedia.org/wiki/%D0%A1%D1%82%D0%BE%D0%BB%D0%BE%D0%B2%D0%B0%D1%8F_%D0%B3%D0%BE%D1%80%D0%B0_(%D0%AE%D0%B6%D0%BD%D0%B0%D1%8F_%D0%90%D1%84%D1%80%D0%B8%D0%BA%D0%B0)" TargetMode="External"/><Relationship Id="rId4" Type="http://schemas.openxmlformats.org/officeDocument/2006/relationships/hyperlink" Target="http://ru.wikipedia.org/wiki/%D0%9A%D0%B5%D0%B9%D0%BF%D1%82%D0%B0%D1%83%D0%B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ConceptionBay_Namibia_ISS011-E-9756.jp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ru.wikipedia.org/w/index.php?title=%D0%9C%D0%BE%D1%80%D0%B5_%D0%B4%D1%8E%D0%BD&amp;action=edit&amp;redlink=1" TargetMode="Externa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5%D0%B9%D0%BF%D1%82%D0%B0%D1%83%D0%BD" TargetMode="External"/><Relationship Id="rId3" Type="http://schemas.openxmlformats.org/officeDocument/2006/relationships/hyperlink" Target="http://ru.wikipedia.org/wiki/%D0%90%D1%84%D1%80%D0%B8%D0%BA%D0%B0%D0%B0%D0%BD%D1%81" TargetMode="External"/><Relationship Id="rId7" Type="http://schemas.openxmlformats.org/officeDocument/2006/relationships/hyperlink" Target="http://ru.wikipedia.org/wiki/%D0%A1%D1%82%D0%BE%D0%BB%D0%BE%D0%B2%D0%B0%D1%8F_%D0%B1%D1%83%D1%85%D1%82%D0%B0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0%D1%82%D0%BB%D0%B0%D0%BD%D1%82%D0%B8%D1%87%D0%B5%D1%81%D0%BA%D0%B8%D0%B9_%D0%BE%D0%BA%D0%B5%D0%B0%D0%BD" TargetMode="External"/><Relationship Id="rId11" Type="http://schemas.openxmlformats.org/officeDocument/2006/relationships/hyperlink" Target="http://ru.wikipedia.org/wiki/1965_%D0%B3%D0%BE%D0%B4" TargetMode="External"/><Relationship Id="rId5" Type="http://schemas.openxmlformats.org/officeDocument/2006/relationships/hyperlink" Target="http://ru.wikipedia.org/wiki/%D0%9E%D1%81%D1%82%D1%80%D0%BE%D0%B2" TargetMode="External"/><Relationship Id="rId10" Type="http://schemas.openxmlformats.org/officeDocument/2006/relationships/hyperlink" Target="http://ru.wikipedia.org/wiki/%D0%AE%D0%90%D0%A0" TargetMode="External"/><Relationship Id="rId4" Type="http://schemas.openxmlformats.org/officeDocument/2006/relationships/hyperlink" Target="http://ru.wikipedia.org/wiki/%D0%90%D0%BD%D0%B3%D0%BB%D0%B8%D0%B9%D1%81%D0%BA%D0%B8%D0%B9_%D1%8F%D0%B7%D1%8B%D0%BA" TargetMode="External"/><Relationship Id="rId9" Type="http://schemas.openxmlformats.org/officeDocument/2006/relationships/hyperlink" Target="http://ru.wikipedia.org/wiki/%D0%97%D0%B0%D0%BF%D0%B0%D0%B4%D0%BD%D0%B0%D1%8F_%D0%9A%D0%B0%D0%BF%D1%81%D0%BA%D0%B0%D1%8F_%D0%BF%D1%80%D0%BE%D0%B2%D0%B8%D0%BD%D1%86%D0%B8%D1%8F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B%D1%8C%D0%B2%D0%B8%D0%BD%D0%B0%D1%8F_%D0%93%D0%BE%D0%BB%D0%BE%D0%B2%D0%B0_(%D1%81%D0%BA%D0%B0%D0%BB%D0%B0)" TargetMode="External"/><Relationship Id="rId3" Type="http://schemas.openxmlformats.org/officeDocument/2006/relationships/image" Target="../media/image18.jpeg"/><Relationship Id="rId7" Type="http://schemas.openxmlformats.org/officeDocument/2006/relationships/hyperlink" Target="http://ru.wikipedia.org/wiki/%D0%A1%D1%82%D0%BE%D0%BB%D0%BE%D0%B2%D0%B0%D1%8F_%D0%B3%D0%BE%D1%80%D0%B0_(%D0%AE%D0%B6%D0%BD%D0%B0%D1%8F_%D0%90%D1%84%D1%80%D0%B8%D0%BA%D0%B0)" TargetMode="External"/><Relationship Id="rId2" Type="http://schemas.openxmlformats.org/officeDocument/2006/relationships/hyperlink" Target="http://ru.wikipedia.org/wiki/%D0%A4%D0%B0%D0%B9%D0%BB:SignallHill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AE%D0%90%D0%A0" TargetMode="External"/><Relationship Id="rId5" Type="http://schemas.openxmlformats.org/officeDocument/2006/relationships/hyperlink" Target="http://ru.wikipedia.org/wiki/%D0%9A%D0%B5%D0%B9%D0%BF%D1%82%D0%B0%D1%83%D0%BD" TargetMode="External"/><Relationship Id="rId10" Type="http://schemas.openxmlformats.org/officeDocument/2006/relationships/hyperlink" Target="http://ru.wikipedia.org/wiki/%D0%AE%D0%B6%D0%BD%D0%BE%D0%B0%D1%84%D1%80%D0%B8%D0%BA%D0%B0%D0%BD%D1%81%D0%BA%D0%B0%D1%8F_%D0%B0%D1%81%D1%82%D1%80%D0%BE%D0%BD%D0%BE%D0%BC%D0%B8%D1%87%D0%B5%D1%81%D0%BA%D0%B0%D1%8F_%D0%BE%D0%B1%D1%81%D0%B5%D1%80%D0%B2%D0%B0%D1%82%D0%BE%D1%80%D0%B8%D1%8F" TargetMode="External"/><Relationship Id="rId4" Type="http://schemas.openxmlformats.org/officeDocument/2006/relationships/hyperlink" Target="http://ru.wikipedia.org/wiki/%D0%90%D0%BD%D0%B3%D0%BB%D0%B8%D0%B9%D1%81%D0%BA%D0%B8%D0%B9_%D1%8F%D0%B7%D1%8B%D0%BA" TargetMode="External"/><Relationship Id="rId9" Type="http://schemas.openxmlformats.org/officeDocument/2006/relationships/hyperlink" Target="http://ru.wikipedia.org/wiki/%D0%A1%D0%B8%D0%B3%D0%BD%D0%B0%D0%BB-%D0%A5%D0%B8%D0%BB%D0%BB_(%D0%B3%D0%BE%D1%80%D0%B0)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ru.wikipedia.org/wiki/%D0%9A%D0%B0%D1%81%D0%BA%D0%B0%D0%B4" TargetMode="External"/><Relationship Id="rId4" Type="http://schemas.openxmlformats.org/officeDocument/2006/relationships/hyperlink" Target="http://ru.wikipedia.org/wiki/%D0%92%D0%BE%D0%B4%D0%BE%D0%BF%D0%B0%D0%B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11%20&#1082;&#1083;&#1072;&#1089;&#1089;\&#1070;&#1040;&#1056;\&#1043;&#1080;&#1084;&#1085;%20&#1070;&#1040;&#1056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2%D0%B0%D0%B7%D0%B8%D0%BB%D0%B5%D0%BD%D0%B4" TargetMode="External"/><Relationship Id="rId3" Type="http://schemas.openxmlformats.org/officeDocument/2006/relationships/hyperlink" Target="http://ru.wikipedia.org/wiki/%D0%90%D1%84%D1%80%D0%B8%D0%BA%D0%B0" TargetMode="External"/><Relationship Id="rId7" Type="http://schemas.openxmlformats.org/officeDocument/2006/relationships/hyperlink" Target="http://ru.wikipedia.org/wiki/%D0%9C%D0%BE%D0%B7%D0%B0%D0%BC%D0%B1%D0%B8%D0%BA" TargetMode="External"/><Relationship Id="rId2" Type="http://schemas.openxmlformats.org/officeDocument/2006/relationships/hyperlink" Target="http://ru.wikipedia.org/wiki/%D0%93%D0%BE%D1%81%D1%83%D0%B4%D0%B0%D1%80%D1%81%D1%82%D0%B2%D0%B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7%D0%B8%D0%BC%D0%B1%D0%B0%D0%B1%D0%B2%D0%B5" TargetMode="External"/><Relationship Id="rId5" Type="http://schemas.openxmlformats.org/officeDocument/2006/relationships/hyperlink" Target="http://ru.wikipedia.org/wiki/%D0%91%D0%BE%D1%82%D1%81%D0%B2%D0%B0%D0%BD%D0%B0" TargetMode="External"/><Relationship Id="rId10" Type="http://schemas.openxmlformats.org/officeDocument/2006/relationships/hyperlink" Target="http://ru.wikipedia.org/wiki/%D0%9B%D0%B5%D1%81%D0%BE%D1%82%D0%BE" TargetMode="External"/><Relationship Id="rId4" Type="http://schemas.openxmlformats.org/officeDocument/2006/relationships/hyperlink" Target="http://ru.wikipedia.org/wiki/%D0%9D%D0%B0%D0%BC%D0%B8%D0%B1%D0%B8%D1%8F" TargetMode="External"/><Relationship Id="rId9" Type="http://schemas.openxmlformats.org/officeDocument/2006/relationships/hyperlink" Target="http://ru.wikipedia.org/wiki/%D0%90%D0%BD%D0%BA%D0%BB%D0%B0%D0%B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6838" y="-238125"/>
            <a:ext cx="9264651" cy="7119938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2625" y="1731963"/>
            <a:ext cx="8467725" cy="5607050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500" y="4714875"/>
            <a:ext cx="4767263" cy="18002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</a:rPr>
              <a:t>Сырникова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 Надежда Александровна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МОУ «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</a:rPr>
              <a:t>Сланцевская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 СОШ № 3»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Учитель географии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Хозяйство страны: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Динамика развития снизилась в конце 20 века</a:t>
            </a:r>
          </a:p>
          <a:p>
            <a:r>
              <a:rPr lang="ru-RU" smtClean="0"/>
              <a:t>Внутренний валовый продукт: 100-500 млрд. долларов</a:t>
            </a:r>
          </a:p>
          <a:p>
            <a:r>
              <a:rPr lang="ru-RU" smtClean="0"/>
              <a:t>Уровень экономического развития выше среднего</a:t>
            </a:r>
          </a:p>
          <a:p>
            <a:r>
              <a:rPr lang="ru-RU" smtClean="0"/>
              <a:t>Структура хозяйства: преобладает непроизводственная сфера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kern="0" dirty="0" smtClean="0">
                <a:latin typeface="Verdana" pitchFamily="34" charset="0"/>
              </a:rPr>
              <a:t>Промышленность</a:t>
            </a:r>
            <a:br>
              <a:rPr lang="ru-RU" b="1" kern="0" dirty="0" smtClean="0">
                <a:latin typeface="Verdana" pitchFamily="34" charset="0"/>
              </a:rPr>
            </a:b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Тяжелая промышленность(горно-добывающая: добыча золота, алмазов, урана, платины, железно, хромовой, марганцевой руды, угля)</a:t>
            </a:r>
          </a:p>
          <a:p>
            <a:r>
              <a:rPr lang="ru-RU" smtClean="0"/>
              <a:t>Обрабатывающая(черная металлургия, машиностроение, химическое производство)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kern="0" dirty="0" smtClean="0">
                <a:latin typeface="Verdana" pitchFamily="34" charset="0"/>
              </a:rPr>
              <a:t>Сельское хозяйство</a:t>
            </a:r>
            <a:br>
              <a:rPr lang="ru-RU" b="1" kern="0" dirty="0" smtClean="0">
                <a:latin typeface="Verdana" pitchFamily="34" charset="0"/>
              </a:rPr>
            </a:br>
            <a:endParaRPr lang="ru-RU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Это интересно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Водопад  </a:t>
            </a:r>
            <a:r>
              <a:rPr lang="ru-RU" dirty="0"/>
              <a:t>Виктория</a:t>
            </a:r>
            <a:br>
              <a:rPr lang="ru-RU" dirty="0"/>
            </a:br>
            <a:endParaRPr lang="ru-RU" dirty="0"/>
          </a:p>
        </p:txBody>
      </p:sp>
      <p:pic>
        <p:nvPicPr>
          <p:cNvPr id="26626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357438"/>
            <a:ext cx="4038600" cy="2667000"/>
          </a:xfrm>
        </p:spPr>
      </p:pic>
      <p:pic>
        <p:nvPicPr>
          <p:cNvPr id="26627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200025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dirty="0"/>
              <a:t>Гора львиная голова</a:t>
            </a:r>
            <a:br>
              <a:rPr lang="ru-RU" dirty="0"/>
            </a:br>
            <a:endParaRPr lang="ru-RU" dirty="0"/>
          </a:p>
        </p:txBody>
      </p:sp>
      <p:pic>
        <p:nvPicPr>
          <p:cNvPr id="27650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0"/>
            <a:ext cx="3108325" cy="4525963"/>
          </a:xfrm>
        </p:spPr>
      </p:pic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smtClean="0"/>
              <a:t>Львиная Голова</a:t>
            </a:r>
            <a:r>
              <a:rPr lang="ru-RU" smtClean="0"/>
              <a:t> (</a:t>
            </a:r>
            <a:r>
              <a:rPr lang="ru-RU" smtClean="0">
                <a:hlinkClick r:id="rId3" tooltip="Английский язык"/>
              </a:rPr>
              <a:t>англ.</a:t>
            </a:r>
            <a:r>
              <a:rPr lang="ru-RU" smtClean="0"/>
              <a:t> </a:t>
            </a:r>
            <a:r>
              <a:rPr lang="ru-RU" i="1" smtClean="0"/>
              <a:t>Lion's Head</a:t>
            </a:r>
            <a:r>
              <a:rPr lang="ru-RU" smtClean="0"/>
              <a:t>) — скала в </a:t>
            </a:r>
            <a:r>
              <a:rPr lang="ru-RU" smtClean="0">
                <a:hlinkClick r:id="rId4" tooltip="Кейптаун"/>
              </a:rPr>
              <a:t>Кейптауне</a:t>
            </a:r>
            <a:r>
              <a:rPr lang="ru-RU" smtClean="0"/>
              <a:t>. Расположена между </a:t>
            </a:r>
            <a:r>
              <a:rPr lang="ru-RU" smtClean="0">
                <a:hlinkClick r:id="rId5" tooltip="Столовая гора (Южная Африка)"/>
              </a:rPr>
              <a:t>Столовой горой</a:t>
            </a:r>
            <a:r>
              <a:rPr lang="ru-RU" smtClean="0"/>
              <a:t> и </a:t>
            </a:r>
            <a:r>
              <a:rPr lang="ru-RU" smtClean="0">
                <a:hlinkClick r:id="rId6" tooltip="Сигнал-Хилл"/>
              </a:rPr>
              <a:t>Сигнал-Хилл</a:t>
            </a:r>
            <a:r>
              <a:rPr lang="ru-RU" smtClean="0"/>
              <a:t>. Высота горы — 669 м.</a:t>
            </a:r>
          </a:p>
          <a:p>
            <a:endParaRPr lang="ru-RU" smtClean="0"/>
          </a:p>
        </p:txBody>
      </p:sp>
      <p:pic>
        <p:nvPicPr>
          <p:cNvPr id="27652" name="Рисунок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63" y="2571750"/>
            <a:ext cx="30384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188" y="450850"/>
            <a:ext cx="8894762" cy="1152525"/>
          </a:xfrm>
        </p:spPr>
      </p:pic>
      <p:pic>
        <p:nvPicPr>
          <p:cNvPr id="28674" name="Содержимое 4" descr="http://upload.wikimedia.org/wikipedia/commons/thumb/b/b7/ConceptionBay_Namibia_ISS011-E-9756.jpg/250px-ConceptionBay_Namibia_ISS011-E-9756.jpg">
            <a:hlinkClick r:id="rId3"/>
          </p:cNvPr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1285875"/>
            <a:ext cx="5072063" cy="5214938"/>
          </a:xfrm>
        </p:spPr>
      </p:pic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4929188" y="1600200"/>
            <a:ext cx="4062412" cy="4724400"/>
          </a:xfrm>
        </p:spPr>
        <p:txBody>
          <a:bodyPr/>
          <a:lstStyle/>
          <a:p>
            <a:r>
              <a:rPr lang="ru-RU" smtClean="0">
                <a:hlinkClick r:id="rId5" tooltip="Море дюн (страница отсутствует)"/>
              </a:rPr>
              <a:t>Море дюн</a:t>
            </a:r>
            <a:r>
              <a:rPr lang="ru-RU" smtClean="0"/>
              <a:t> в пустыне Намиб. Дюны вытянуты в направлении северо-запад — юго-восток, перпендикулярно направлению ветра.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 smtClean="0"/>
              <a:t>О́стров</a:t>
            </a:r>
            <a:r>
              <a:rPr lang="ru-RU" b="1" dirty="0" smtClean="0"/>
              <a:t> </a:t>
            </a:r>
            <a:r>
              <a:rPr lang="ru-RU" b="1" dirty="0" err="1" smtClean="0"/>
              <a:t>Ро́ббен</a:t>
            </a:r>
            <a:endParaRPr lang="ru-RU" dirty="0"/>
          </a:p>
        </p:txBody>
      </p:sp>
      <p:pic>
        <p:nvPicPr>
          <p:cNvPr id="29698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866900"/>
            <a:ext cx="4191000" cy="4191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err="1"/>
              <a:t>О́стров</a:t>
            </a:r>
            <a:r>
              <a:rPr lang="ru-RU" b="1" dirty="0"/>
              <a:t> </a:t>
            </a:r>
            <a:r>
              <a:rPr lang="ru-RU" b="1" dirty="0" err="1"/>
              <a:t>Ро́ббен</a:t>
            </a:r>
            <a:r>
              <a:rPr lang="ru-RU" dirty="0"/>
              <a:t> (</a:t>
            </a:r>
            <a:r>
              <a:rPr lang="ru-RU" u="sng" dirty="0">
                <a:hlinkClick r:id="rId3" tooltip="Африкаанс"/>
              </a:rPr>
              <a:t>африкаанс</a:t>
            </a:r>
            <a:r>
              <a:rPr lang="ru-RU" dirty="0"/>
              <a:t> </a:t>
            </a:r>
            <a:r>
              <a:rPr lang="af-ZA" i="1" dirty="0"/>
              <a:t>Robbeneiland</a:t>
            </a:r>
            <a:r>
              <a:rPr lang="ru-RU" dirty="0"/>
              <a:t>, </a:t>
            </a:r>
            <a:r>
              <a:rPr lang="ru-RU" u="sng" dirty="0">
                <a:hlinkClick r:id="rId4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Robben</a:t>
            </a:r>
            <a:r>
              <a:rPr lang="ru-RU" i="1" dirty="0"/>
              <a:t> </a:t>
            </a:r>
            <a:r>
              <a:rPr lang="ru-RU" i="1" dirty="0" err="1"/>
              <a:t>Island</a:t>
            </a:r>
            <a:r>
              <a:rPr lang="ru-RU" dirty="0"/>
              <a:t>) — </a:t>
            </a:r>
            <a:r>
              <a:rPr lang="ru-RU" u="sng" dirty="0">
                <a:hlinkClick r:id="rId5" tooltip="Остров"/>
              </a:rPr>
              <a:t>остров</a:t>
            </a:r>
            <a:r>
              <a:rPr lang="ru-RU" dirty="0"/>
              <a:t> в </a:t>
            </a:r>
            <a:r>
              <a:rPr lang="ru-RU" u="sng" dirty="0">
                <a:hlinkClick r:id="rId6" tooltip="Атлантический океан"/>
              </a:rPr>
              <a:t>Атлантическом океане</a:t>
            </a:r>
            <a:r>
              <a:rPr lang="ru-RU" dirty="0"/>
              <a:t>, расположен в </a:t>
            </a:r>
            <a:r>
              <a:rPr lang="ru-RU" u="sng" dirty="0">
                <a:hlinkClick r:id="rId7" tooltip="Столовая бухта"/>
              </a:rPr>
              <a:t>Столовой бухте</a:t>
            </a:r>
            <a:r>
              <a:rPr lang="ru-RU" dirty="0"/>
              <a:t>, в 8 км от материка, в 12 км от </a:t>
            </a:r>
            <a:r>
              <a:rPr lang="ru-RU" u="sng" dirty="0">
                <a:hlinkClick r:id="rId8" tooltip="Кейптаун"/>
              </a:rPr>
              <a:t>Кейптауна</a:t>
            </a:r>
            <a:r>
              <a:rPr lang="ru-RU" dirty="0"/>
              <a:t>, </a:t>
            </a:r>
            <a:r>
              <a:rPr lang="ru-RU" u="sng" dirty="0">
                <a:hlinkClick r:id="rId9" tooltip="Западная Капская провинция"/>
              </a:rPr>
              <a:t>Западная Капская провинция</a:t>
            </a:r>
            <a:r>
              <a:rPr lang="ru-RU" dirty="0"/>
              <a:t>, </a:t>
            </a:r>
            <a:r>
              <a:rPr lang="ru-RU" u="sng" dirty="0">
                <a:hlinkClick r:id="rId10" tooltip="ЮАР"/>
              </a:rPr>
              <a:t>Южно-Африканская Республика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Вся территория острова находится в собственности государства, за исключением земли, на </a:t>
            </a:r>
            <a:r>
              <a:rPr lang="ru-RU" dirty="0" smtClean="0"/>
              <a:t>ко</a:t>
            </a:r>
            <a:r>
              <a:rPr lang="ru-RU" dirty="0"/>
              <a:t> торой стоит церковь.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Остров засушлив, на нём растёт лишь редкий кустарник, источники пресной воды отсутствуют. Это в течение столетий затрудняло его использование в качестве тюрьмы. В первой половине XX столетия на нём пытались бурить артезианские скважины, но со временем в грунтовые воды начала просачиваться морская вода, и скважины стали бесполезны. В </a:t>
            </a:r>
            <a:r>
              <a:rPr lang="ru-RU" u="sng" dirty="0">
                <a:hlinkClick r:id="rId11" tooltip="1965 год"/>
              </a:rPr>
              <a:t>1965 году</a:t>
            </a:r>
            <a:r>
              <a:rPr lang="ru-RU" dirty="0"/>
              <a:t> по морскому дну был проложен водовод из Кейптауна.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Сигнал-Хилл</a:t>
            </a:r>
            <a:endParaRPr lang="ru-RU" dirty="0"/>
          </a:p>
        </p:txBody>
      </p:sp>
      <p:pic>
        <p:nvPicPr>
          <p:cNvPr id="30722" name="Содержимое 4" descr="SignallHill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1143000"/>
            <a:ext cx="4572000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/>
              <a:t>Сигнал-Хилл</a:t>
            </a:r>
            <a:r>
              <a:rPr lang="ru-RU" dirty="0"/>
              <a:t> (</a:t>
            </a:r>
            <a:r>
              <a:rPr lang="ru-RU" u="sng" dirty="0">
                <a:hlinkClick r:id="rId4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Signal</a:t>
            </a:r>
            <a:r>
              <a:rPr lang="ru-RU" i="1" dirty="0"/>
              <a:t> </a:t>
            </a:r>
            <a:r>
              <a:rPr lang="ru-RU" i="1" dirty="0" err="1"/>
              <a:t>Hill</a:t>
            </a:r>
            <a:r>
              <a:rPr lang="ru-RU" dirty="0"/>
              <a:t>), </a:t>
            </a:r>
            <a:r>
              <a:rPr lang="ru-RU" b="1" dirty="0"/>
              <a:t>Сигнальная гора</a:t>
            </a:r>
            <a:r>
              <a:rPr lang="ru-RU" dirty="0"/>
              <a:t> — небольшая гора высотой 350 м в </a:t>
            </a:r>
            <a:r>
              <a:rPr lang="ru-RU" u="sng" dirty="0">
                <a:hlinkClick r:id="rId5" tooltip="Кейптаун"/>
              </a:rPr>
              <a:t>Кейптауне</a:t>
            </a:r>
            <a:r>
              <a:rPr lang="ru-RU" dirty="0"/>
              <a:t>, </a:t>
            </a:r>
            <a:r>
              <a:rPr lang="ru-RU" u="sng" dirty="0">
                <a:hlinkClick r:id="rId6" tooltip="ЮАР"/>
              </a:rPr>
              <a:t>ЮАР</a:t>
            </a:r>
            <a:r>
              <a:rPr lang="ru-RU" dirty="0"/>
              <a:t>, расположенная возле </a:t>
            </a:r>
            <a:r>
              <a:rPr lang="ru-RU" u="sng" dirty="0">
                <a:hlinkClick r:id="rId7" tooltip="Столовая гора (Южная Африка)"/>
              </a:rPr>
              <a:t>Столовой горы</a:t>
            </a:r>
            <a:r>
              <a:rPr lang="ru-RU" dirty="0"/>
              <a:t> и </a:t>
            </a:r>
            <a:r>
              <a:rPr lang="ru-RU" u="sng" dirty="0">
                <a:hlinkClick r:id="rId8" tooltip="Львиная Голова (скала)"/>
              </a:rPr>
              <a:t>Львиной Головы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Гора также известна как Туловище Льва (</a:t>
            </a:r>
            <a:r>
              <a:rPr lang="ru-RU" u="sng" dirty="0">
                <a:hlinkClick r:id="rId4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The</a:t>
            </a:r>
            <a:r>
              <a:rPr lang="ru-RU" i="1" dirty="0"/>
              <a:t> </a:t>
            </a:r>
            <a:r>
              <a:rPr lang="ru-RU" i="1" dirty="0" err="1"/>
              <a:t>Lion's</a:t>
            </a:r>
            <a:r>
              <a:rPr lang="ru-RU" i="1" dirty="0"/>
              <a:t> </a:t>
            </a:r>
            <a:r>
              <a:rPr lang="ru-RU" i="1" dirty="0" err="1"/>
              <a:t>Flank</a:t>
            </a:r>
            <a:r>
              <a:rPr lang="ru-RU" dirty="0"/>
              <a:t>), хотя это название устарело. До недавнего времени на многих картах указывалась как Крестец Льва (</a:t>
            </a:r>
            <a:r>
              <a:rPr lang="ru-RU" u="sng" dirty="0">
                <a:hlinkClick r:id="rId4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The</a:t>
            </a:r>
            <a:r>
              <a:rPr lang="ru-RU" i="1" dirty="0"/>
              <a:t> </a:t>
            </a:r>
            <a:r>
              <a:rPr lang="ru-RU" i="1" dirty="0" err="1"/>
              <a:t>Lion's</a:t>
            </a:r>
            <a:r>
              <a:rPr lang="ru-RU" i="1" dirty="0"/>
              <a:t> </a:t>
            </a:r>
            <a:r>
              <a:rPr lang="ru-RU" i="1" dirty="0" err="1"/>
              <a:t>Rump</a:t>
            </a:r>
            <a:r>
              <a:rPr lang="ru-RU" dirty="0"/>
              <a:t>): вместе с Львиной Головой Сигнал-Хилл похож на лежащего льва</a:t>
            </a:r>
            <a:r>
              <a:rPr lang="ru-RU" u="sng" baseline="30000" dirty="0">
                <a:hlinkClick r:id="rId9"/>
              </a:rPr>
              <a:t>[1]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Раньше на горе крепили сигнальные флаги, чтобы предупреждать корабли о надвигающемся шторме, а корабли могли подавать сигналы бедствия</a:t>
            </a:r>
            <a:r>
              <a:rPr lang="ru-RU" u="sng" baseline="30000" dirty="0">
                <a:hlinkClick r:id="rId9"/>
              </a:rPr>
              <a:t>[2]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Сигнал-Хилл известна установленными на её вершине сигнальными пушками </a:t>
            </a:r>
            <a:r>
              <a:rPr lang="ru-RU" i="1" dirty="0" err="1"/>
              <a:t>Noon</a:t>
            </a:r>
            <a:r>
              <a:rPr lang="ru-RU" i="1" dirty="0"/>
              <a:t> </a:t>
            </a:r>
            <a:r>
              <a:rPr lang="ru-RU" i="1" dirty="0" err="1"/>
              <a:t>Gun</a:t>
            </a:r>
            <a:r>
              <a:rPr lang="ru-RU" dirty="0"/>
              <a:t>, управлявшимися из </a:t>
            </a:r>
            <a:r>
              <a:rPr lang="ru-RU" u="sng" dirty="0">
                <a:hlinkClick r:id="rId10" tooltip="Южноафриканская астрономическая обсерватория"/>
              </a:rPr>
              <a:t>Южноафриканской астрономической обсерватории</a:t>
            </a:r>
            <a:r>
              <a:rPr lang="ru-RU" dirty="0"/>
              <a:t>. 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188" y="450850"/>
            <a:ext cx="8894762" cy="1152525"/>
          </a:xfrm>
        </p:spPr>
      </p:pic>
      <p:pic>
        <p:nvPicPr>
          <p:cNvPr id="31746" name="Содержимое 4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1357313"/>
            <a:ext cx="4643438" cy="5000625"/>
          </a:xfrm>
        </p:spPr>
      </p:pic>
      <p:sp>
        <p:nvSpPr>
          <p:cNvPr id="3174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smtClean="0"/>
              <a:t>Тугела</a:t>
            </a:r>
            <a:r>
              <a:rPr lang="ru-RU" smtClean="0"/>
              <a:t> — второй по высоте </a:t>
            </a:r>
            <a:r>
              <a:rPr lang="ru-RU" u="sng" smtClean="0">
                <a:hlinkClick r:id="rId4" tooltip="Водопад"/>
              </a:rPr>
              <a:t>водопад</a:t>
            </a:r>
            <a:r>
              <a:rPr lang="ru-RU" smtClean="0"/>
              <a:t> мира. Он представляет собой пять свободно падающих </a:t>
            </a:r>
            <a:r>
              <a:rPr lang="ru-RU" u="sng" smtClean="0">
                <a:hlinkClick r:id="rId5" tooltip="Каскад"/>
              </a:rPr>
              <a:t>каскадов</a:t>
            </a:r>
            <a:r>
              <a:rPr lang="ru-RU" smtClean="0"/>
              <a:t>, наибольший из которых составляет 411 метров.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Государственная символика:</a:t>
            </a:r>
            <a:endParaRPr lang="ru-RU" dirty="0"/>
          </a:p>
        </p:txBody>
      </p:sp>
      <p:pic>
        <p:nvPicPr>
          <p:cNvPr id="14338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1866900"/>
            <a:ext cx="4191000" cy="4191000"/>
          </a:xfrm>
        </p:spPr>
      </p:pic>
      <p:pic>
        <p:nvPicPr>
          <p:cNvPr id="1433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3438" y="1928813"/>
            <a:ext cx="4038600" cy="2657475"/>
          </a:xfrm>
        </p:spPr>
      </p:pic>
      <p:pic>
        <p:nvPicPr>
          <p:cNvPr id="7" name="Гимн ЮА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215188" y="52863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Задание 1:Дайте оценку ЭГП страны</a:t>
            </a:r>
            <a:endParaRPr lang="ru-RU" dirty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hlinkClick r:id="rId2" tooltip="Государство"/>
              </a:rPr>
              <a:t>государство</a:t>
            </a:r>
            <a:r>
              <a:rPr lang="ru-RU" smtClean="0"/>
              <a:t>, расположенное в южной части </a:t>
            </a:r>
            <a:r>
              <a:rPr lang="ru-RU" smtClean="0">
                <a:hlinkClick r:id="rId3" tooltip="Африка"/>
              </a:rPr>
              <a:t>Африканского</a:t>
            </a:r>
            <a:r>
              <a:rPr lang="ru-RU" smtClean="0"/>
              <a:t> континента. На севере граничит с </a:t>
            </a:r>
            <a:r>
              <a:rPr lang="ru-RU" smtClean="0">
                <a:hlinkClick r:id="rId4" tooltip="Намибия"/>
              </a:rPr>
              <a:t>Намибией</a:t>
            </a:r>
            <a:r>
              <a:rPr lang="ru-RU" smtClean="0"/>
              <a:t>, </a:t>
            </a:r>
            <a:r>
              <a:rPr lang="ru-RU" smtClean="0">
                <a:hlinkClick r:id="rId5" tooltip="Ботсвана"/>
              </a:rPr>
              <a:t>Ботсваной</a:t>
            </a:r>
            <a:r>
              <a:rPr lang="ru-RU" smtClean="0"/>
              <a:t> и </a:t>
            </a:r>
            <a:r>
              <a:rPr lang="ru-RU" smtClean="0">
                <a:hlinkClick r:id="rId6" tooltip="Зимбабве"/>
              </a:rPr>
              <a:t>Зимбабве</a:t>
            </a:r>
            <a:r>
              <a:rPr lang="ru-RU" smtClean="0"/>
              <a:t>, на северо-востоке с </a:t>
            </a:r>
            <a:r>
              <a:rPr lang="ru-RU" smtClean="0">
                <a:hlinkClick r:id="rId7" tooltip="Мозамбик"/>
              </a:rPr>
              <a:t>Мозамбиком</a:t>
            </a:r>
            <a:r>
              <a:rPr lang="ru-RU" smtClean="0"/>
              <a:t> и </a:t>
            </a:r>
            <a:r>
              <a:rPr lang="ru-RU" smtClean="0">
                <a:hlinkClick r:id="rId8" tooltip="Свазиленд"/>
              </a:rPr>
              <a:t>Свазилендом</a:t>
            </a:r>
            <a:r>
              <a:rPr lang="ru-RU" smtClean="0"/>
              <a:t>. Внутри территории ЮАР находится государство-</a:t>
            </a:r>
            <a:r>
              <a:rPr lang="ru-RU" smtClean="0">
                <a:hlinkClick r:id="rId9" tooltip="Анклав"/>
              </a:rPr>
              <a:t>анклав</a:t>
            </a:r>
            <a:r>
              <a:rPr lang="ru-RU" smtClean="0"/>
              <a:t> </a:t>
            </a:r>
            <a:r>
              <a:rPr lang="ru-RU" smtClean="0">
                <a:hlinkClick r:id="rId10" tooltip="Лесото"/>
              </a:rPr>
              <a:t>Лесото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Задание 2: Оцените природные ресурсы и полезные ископаемые </a:t>
            </a:r>
            <a:r>
              <a:rPr lang="ru-RU" dirty="0" err="1" smtClean="0"/>
              <a:t>Юар</a:t>
            </a:r>
            <a:r>
              <a:rPr lang="ru-RU" dirty="0" smtClean="0"/>
              <a:t> (по плану в тетради)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Полезные ископаемые: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1558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Мирового значения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Регионального</a:t>
                      </a:r>
                      <a:r>
                        <a:rPr lang="ru-RU" baseline="0" dirty="0" smtClean="0"/>
                        <a:t> значения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kumimoji="0" lang="ru-RU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Алмазы,Марганцевые</a:t>
                      </a:r>
                      <a:r>
                        <a:rPr kumimoji="0" lang="ru-RU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руды, </a:t>
                      </a:r>
                      <a:r>
                        <a:rPr kumimoji="0" lang="ru-RU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золото,урановые</a:t>
                      </a:r>
                      <a:r>
                        <a:rPr kumimoji="0" lang="ru-RU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руды, каменный уголь, платина, хромовые руды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dirty="0" smtClean="0"/>
                        <a:t>Асбест, железная руда, никелевые</a:t>
                      </a:r>
                      <a:r>
                        <a:rPr lang="ru-RU" baseline="0" dirty="0" smtClean="0"/>
                        <a:t> руды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188" y="450850"/>
            <a:ext cx="8894762" cy="1152525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Земельные ресурсы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Обеспеченность 0,5 га на душу населения, в основном пастбища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Лесные ресурсы: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Представлены только на юге и юго-востоке страны обеспеченность 0,06 га, смешанными лесами умеренного пояса.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Водные ресурсы: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Обеспеченность недостаточная менее 5 тыс.куб. метров на душу населения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Задание 3:Оцените население ЮАР ( по плану в тетради используя атлас)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188" y="450850"/>
            <a:ext cx="8894762" cy="1152525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2</a:t>
            </a:r>
            <a:r>
              <a:rPr lang="ru-RU" dirty="0" smtClean="0"/>
              <a:t> тип воспроизводства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Плотность населения от 20 до 60 чел. на кв. км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доля городского населения 40 -60 %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По половому составу примерное равенство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Высокая доля детей(до 14 лет)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Негроидная и европеоидная  раса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> </a:t>
            </a:r>
            <a:r>
              <a:rPr lang="ru-RU" dirty="0" err="1" smtClean="0"/>
              <a:t>Протестанство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Индоевропейская и нигеро-кордофанская языковые семьи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Официальные языки английский и другие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Трудовые ресурсы более 10-50 %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высокий уровень образования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Задание 4:Оценитехозяйство ЮАР (используя карты атласа стр14 -15)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419</TotalTime>
  <Words>428</Words>
  <Application>Microsoft Office PowerPoint</Application>
  <PresentationFormat>Экран (4:3)</PresentationFormat>
  <Paragraphs>42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Franklin Gothic Book</vt:lpstr>
      <vt:lpstr>Arial</vt:lpstr>
      <vt:lpstr>Franklin Gothic Medium</vt:lpstr>
      <vt:lpstr>Wingdings 2</vt:lpstr>
      <vt:lpstr>Calibri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школа 12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ЮАР</dc:title>
  <dc:creator>Дубровина</dc:creator>
  <cp:lastModifiedBy>КарМаН</cp:lastModifiedBy>
  <cp:revision>42</cp:revision>
  <dcterms:created xsi:type="dcterms:W3CDTF">2011-04-05T03:55:11Z</dcterms:created>
  <dcterms:modified xsi:type="dcterms:W3CDTF">2011-10-05T11:30:22Z</dcterms:modified>
</cp:coreProperties>
</file>