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2" r:id="rId2"/>
    <p:sldId id="258" r:id="rId3"/>
    <p:sldId id="259" r:id="rId4"/>
    <p:sldId id="261" r:id="rId5"/>
    <p:sldId id="267" r:id="rId6"/>
    <p:sldId id="268" r:id="rId7"/>
    <p:sldId id="269" r:id="rId8"/>
    <p:sldId id="263" r:id="rId9"/>
    <p:sldId id="264" r:id="rId10"/>
    <p:sldId id="265" r:id="rId11"/>
    <p:sldId id="266" r:id="rId12"/>
    <p:sldId id="270" r:id="rId13"/>
    <p:sldId id="271" r:id="rId14"/>
    <p:sldId id="272" r:id="rId15"/>
    <p:sldId id="276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747C7C2-95D0-433B-8666-4AEA69DBA78C}" type="datetimeFigureOut">
              <a:rPr lang="ru-RU" smtClean="0"/>
              <a:t>20.05.2012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425932A-024E-4096-BE56-5035FCFF82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2636912"/>
            <a:ext cx="3313355" cy="1197660"/>
          </a:xfrm>
        </p:spPr>
        <p:txBody>
          <a:bodyPr>
            <a:normAutofit/>
          </a:bodyPr>
          <a:lstStyle/>
          <a:p>
            <a:r>
              <a:rPr lang="ru-RU" b="1" dirty="0" smtClean="0"/>
              <a:t>УЗБЕКИСТАН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811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980728"/>
            <a:ext cx="7416823" cy="5040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Узбекистане создана мощная минерально-сырьевая база, являющаяся одной из основных статей валютных поступлений в экономику страны. Эту базу составляют сегодня более 1800 месторождений и около 1000 перспективных проявлений полезных ископаемых, 118 видов минерального сырья, из которых 65 — осваиваются. Минеральные ресурсы Узбекистана оцениваются экспертами примерно в 3,5 триллиона долларов. Развитый рынок хлопка. В 2011 году был рекордный урожай зерновых (около 6,8 млн т). Значительные нетронутые запасы нефти и газа. Текущая добыча газа вносит решающий вклад в производство электроэнергии. Опыт производства с/х машин; единственный в Центральной Азии авиастроительный завод. В городе </a:t>
            </a:r>
            <a:r>
              <a:rPr lang="ru-RU" dirty="0" err="1"/>
              <a:t>Асака</a:t>
            </a:r>
            <a:r>
              <a:rPr lang="ru-RU" dirty="0"/>
              <a:t> находится крупный завод «GM Узбекистан», выпускающий автомобили по лицензиям </a:t>
            </a:r>
            <a:r>
              <a:rPr lang="ru-RU" dirty="0" err="1"/>
              <a:t>Daewoo</a:t>
            </a:r>
            <a:r>
              <a:rPr lang="ru-RU" dirty="0"/>
              <a:t> и </a:t>
            </a:r>
            <a:r>
              <a:rPr lang="ru-RU" dirty="0" err="1"/>
              <a:t>Chevrolet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553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7488832" cy="5112568"/>
          </a:xfrm>
        </p:spPr>
        <p:txBody>
          <a:bodyPr>
            <a:normAutofit/>
          </a:bodyPr>
          <a:lstStyle/>
          <a:p>
            <a:r>
              <a:rPr lang="ru-RU" dirty="0"/>
              <a:t>Национальная компания «</a:t>
            </a:r>
            <a:r>
              <a:rPr lang="ru-RU" dirty="0" err="1"/>
              <a:t>Uzbekneftgas</a:t>
            </a:r>
            <a:r>
              <a:rPr lang="ru-RU" dirty="0"/>
              <a:t>» занимает 11 место в мире по добыче природного газа (ежегодная добыча газа — 60-70 млрд м³). 194 месторождения углеводородного сырья, из них газовых и конденсатных — 98, нефтегазовых, нефтяных и нефтегазоконденсатных — 96.</a:t>
            </a:r>
          </a:p>
          <a:p>
            <a:r>
              <a:rPr lang="ru-RU" dirty="0"/>
              <a:t>Геологические запасы нефти — 5 млрд тонн.</a:t>
            </a:r>
          </a:p>
          <a:p>
            <a:r>
              <a:rPr lang="ru-RU" dirty="0"/>
              <a:t>Доказанные запасы нефти — 530 млн тонн.</a:t>
            </a:r>
          </a:p>
          <a:p>
            <a:r>
              <a:rPr lang="ru-RU" dirty="0"/>
              <a:t>Геологические запасы природного газа — более 5 трлн м³.</a:t>
            </a:r>
          </a:p>
          <a:p>
            <a:r>
              <a:rPr lang="ru-RU" dirty="0"/>
              <a:t>Доказанные запасы природного газа — 3,4 трлн м³.</a:t>
            </a:r>
          </a:p>
          <a:p>
            <a:r>
              <a:rPr lang="ru-RU" dirty="0"/>
              <a:t>Добыча нефти — 3,5 млн тонн в год</a:t>
            </a:r>
            <a:r>
              <a:rPr lang="ru-RU" dirty="0" smtClean="0"/>
              <a:t>.</a:t>
            </a:r>
          </a:p>
          <a:p>
            <a:r>
              <a:rPr lang="ru-RU" dirty="0"/>
              <a:t>Крупнейшие корпорации в энергетике — </a:t>
            </a:r>
            <a:r>
              <a:rPr lang="en-US" dirty="0"/>
              <a:t>CNPC (China National Petroleum Corporation), </a:t>
            </a:r>
            <a:r>
              <a:rPr lang="en-US" dirty="0" err="1"/>
              <a:t>Petronas</a:t>
            </a:r>
            <a:r>
              <a:rPr lang="en-US" dirty="0"/>
              <a:t> (Malaysia), KNOC (Korea), </a:t>
            </a:r>
            <a:r>
              <a:rPr lang="ru-RU" dirty="0"/>
              <a:t>Газпром, Лукойл, </a:t>
            </a:r>
            <a:r>
              <a:rPr lang="en-US" dirty="0" err="1"/>
              <a:t>Uzbekneftgas</a:t>
            </a:r>
            <a:r>
              <a:rPr lang="en-US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457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764704"/>
            <a:ext cx="7704856" cy="5400600"/>
          </a:xfrm>
        </p:spPr>
        <p:txBody>
          <a:bodyPr>
            <a:normAutofit/>
          </a:bodyPr>
          <a:lstStyle/>
          <a:p>
            <a:r>
              <a:rPr lang="ru-RU" dirty="0" smtClean="0"/>
              <a:t>Слабые </a:t>
            </a:r>
            <a:r>
              <a:rPr lang="ru-RU" dirty="0"/>
              <a:t>стороны: зависимость от импорта зерновых, внутреннее производство покрывает лишь 25 % потребности. Недостаточное реформирование экономики. Значительные трудности с конвертацией национальной валюты. Самая крупная купюра (1000 </a:t>
            </a:r>
            <a:r>
              <a:rPr lang="ru-RU" dirty="0" err="1"/>
              <a:t>сум</a:t>
            </a:r>
            <a:r>
              <a:rPr lang="ru-RU" dirty="0"/>
              <a:t>) приблизительно равна по стоимости 13 </a:t>
            </a:r>
            <a:r>
              <a:rPr lang="ru-RU" dirty="0" err="1"/>
              <a:t>российcким</a:t>
            </a:r>
            <a:r>
              <a:rPr lang="ru-RU" dirty="0"/>
              <a:t> рублям (по состоянию на 10 января 2012). Сильно развит чёрный рынок валюты: стоимость 100 долларов США колеблется от 180000 </a:t>
            </a:r>
            <a:r>
              <a:rPr lang="ru-RU" dirty="0" err="1"/>
              <a:t>сум</a:t>
            </a:r>
            <a:r>
              <a:rPr lang="ru-RU" dirty="0"/>
              <a:t> в официальных обменных пунктах до 284000 </a:t>
            </a:r>
            <a:r>
              <a:rPr lang="ru-RU" dirty="0" err="1"/>
              <a:t>сум</a:t>
            </a:r>
            <a:r>
              <a:rPr lang="ru-RU" dirty="0"/>
              <a:t> (нелегально, обмен валюты частными лицами преследуется по закону). Система орошения хлопковых полей рассматривается многими специалистами как экологически вредная.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270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836712"/>
            <a:ext cx="7488831" cy="532859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структуре ВВП значителен вес сельского хозяйства — 38 %, 26 % приходится на промышленность, 36 % на сферу услуг. За 2010 ВВП несмотря на кризис вырос на 8,5 %. По итогам 2008 года страна занимает третье место в мире по экспорту и шестое место по производству хлопка[21].</a:t>
            </a:r>
          </a:p>
          <a:p>
            <a:r>
              <a:rPr lang="ru-RU" dirty="0"/>
              <a:t>производство промышленной продукции в Узбекистане за 2009 году увеличилось на 9,0 %,</a:t>
            </a:r>
          </a:p>
          <a:p>
            <a:r>
              <a:rPr lang="ru-RU" dirty="0"/>
              <a:t>продукции сельского хозяйства — на 5,7 %,</a:t>
            </a:r>
          </a:p>
          <a:p>
            <a:r>
              <a:rPr lang="ru-RU" dirty="0"/>
              <a:t>объём строительных работ вырос на 33,1 %,</a:t>
            </a:r>
          </a:p>
          <a:p>
            <a:r>
              <a:rPr lang="ru-RU" dirty="0"/>
              <a:t>объём платных услуг — на 12,9 %,</a:t>
            </a:r>
          </a:p>
          <a:p>
            <a:r>
              <a:rPr lang="ru-RU" dirty="0"/>
              <a:t>розничный товарооборот — на 16,6 %.</a:t>
            </a:r>
          </a:p>
          <a:p>
            <a:r>
              <a:rPr lang="ru-RU" dirty="0"/>
              <a:t>44 % трудоспособного населения заняты в сельском хозяйстве,</a:t>
            </a:r>
          </a:p>
          <a:p>
            <a:r>
              <a:rPr lang="ru-RU" dirty="0"/>
              <a:t>20 % — в промышленности,</a:t>
            </a:r>
          </a:p>
          <a:p>
            <a:r>
              <a:rPr lang="ru-RU" dirty="0"/>
              <a:t>36 % — в сфере услуг.</a:t>
            </a:r>
          </a:p>
          <a:p>
            <a:r>
              <a:rPr lang="ru-RU" dirty="0"/>
              <a:t>Важнейшей сельскохозяйственной продукцией Узбекистана, помимо хлопка, являются фрукты, овощи и зерно (пшеница, рис и кукуруза).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124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908720"/>
            <a:ext cx="7560839" cy="5184576"/>
          </a:xfrm>
        </p:spPr>
        <p:txBody>
          <a:bodyPr>
            <a:normAutofit/>
          </a:bodyPr>
          <a:lstStyle/>
          <a:p>
            <a:r>
              <a:rPr lang="ru-RU" dirty="0"/>
              <a:t>Основными энергетическими ресурсами государства являются природный газ (подтверждённые запасы до 2 трлн м³, в том числе крупные </a:t>
            </a:r>
            <a:r>
              <a:rPr lang="ru-RU" dirty="0" err="1"/>
              <a:t>Шуртанское</a:t>
            </a:r>
            <a:r>
              <a:rPr lang="ru-RU" dirty="0"/>
              <a:t> — 0,5 трлн м³ и Аланское — 0,2 трлн м³ месторождения, разведано крупное месторождение Урга с запасами до 1,5 трлн м³), уголь (</a:t>
            </a:r>
            <a:r>
              <a:rPr lang="ru-RU" dirty="0" err="1"/>
              <a:t>Ангренское</a:t>
            </a:r>
            <a:r>
              <a:rPr lang="ru-RU" dirty="0"/>
              <a:t> месторождение с запасами до 1,9 млрд т бурого угля), запасы урановых руд (общие до 230 тыс. т урана, в том числе крупнейшее — </a:t>
            </a:r>
            <a:r>
              <a:rPr lang="ru-RU" dirty="0" err="1"/>
              <a:t>Учкудукское</a:t>
            </a:r>
            <a:r>
              <a:rPr lang="ru-RU" dirty="0"/>
              <a:t> месторождение) и гидроэнергия (рек Чирчик, Ахангаран (Ангрен), Сурхандарья и множества малых).</a:t>
            </a:r>
          </a:p>
          <a:p>
            <a:r>
              <a:rPr lang="ru-RU" dirty="0"/>
              <a:t>Узбекистан назван одним из самых быстрорастущих экономик мира (топ 26) в ближайшие десятилетия по версии глобального банка HSBC (доклад </a:t>
            </a:r>
            <a:r>
              <a:rPr lang="ru-RU" dirty="0" err="1"/>
              <a:t>World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2050)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011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387424"/>
            <a:ext cx="9937104" cy="7632848"/>
          </a:xfrm>
        </p:spPr>
      </p:pic>
    </p:spTree>
    <p:extLst>
      <p:ext uri="{BB962C8B-B14F-4D97-AF65-F5344CB8AC3E}">
        <p14:creationId xmlns:p14="http://schemas.microsoft.com/office/powerpoint/2010/main" val="423221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7632848" cy="5544616"/>
          </a:xfrm>
        </p:spPr>
      </p:pic>
    </p:spTree>
    <p:extLst>
      <p:ext uri="{BB962C8B-B14F-4D97-AF65-F5344CB8AC3E}">
        <p14:creationId xmlns:p14="http://schemas.microsoft.com/office/powerpoint/2010/main" val="39891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КАРТА ДОРОГ УЗБЕКИСТАНА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7848872" cy="4320480"/>
          </a:xfrm>
        </p:spPr>
      </p:pic>
    </p:spTree>
    <p:extLst>
      <p:ext uri="{BB962C8B-B14F-4D97-AF65-F5344CB8AC3E}">
        <p14:creationId xmlns:p14="http://schemas.microsoft.com/office/powerpoint/2010/main" val="314238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6637468" cy="136207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ВНЕШНЯЯ ТОРГОВЛЯ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72816"/>
            <a:ext cx="7560839" cy="4392488"/>
          </a:xfrm>
        </p:spPr>
        <p:txBody>
          <a:bodyPr>
            <a:normAutofit/>
          </a:bodyPr>
          <a:lstStyle/>
          <a:p>
            <a:r>
              <a:rPr lang="ru-RU" dirty="0"/>
              <a:t>Узбекистан экспортирует ($13 млрд 44,5 млн в 2010 году) — хлопок, золото, урановую руду, природный газ, минеральные удобрения, металлы, продукцию текстильной и пищевой промышленности, автомобили.</a:t>
            </a:r>
          </a:p>
          <a:p>
            <a:r>
              <a:rPr lang="ru-RU" dirty="0"/>
              <a:t>Объем экспортной продукции в 2011 году возрос против 2010 года почти на 15,4 процента и составил более $15 млрд.</a:t>
            </a:r>
          </a:p>
          <a:p>
            <a:r>
              <a:rPr lang="ru-RU" dirty="0"/>
              <a:t>Импорт ($6 млрд 797,9 млн в 2010 году) — промышленная продукция, в год[источник не указан 181 день].</a:t>
            </a:r>
          </a:p>
          <a:p>
            <a:r>
              <a:rPr lang="ru-RU" dirty="0"/>
              <a:t>Положительное сальдо торгового баланса 11 % ВВП (примерно 4,2 млрд долларов в 2010 году).</a:t>
            </a:r>
          </a:p>
          <a:p>
            <a:r>
              <a:rPr lang="ru-RU" dirty="0"/>
              <a:t>Золотовалютные резервы — 13 млрд долларов (2010 г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614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83880" cy="676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7848872" cy="4608512"/>
          </a:xfrm>
        </p:spPr>
        <p:txBody>
          <a:bodyPr>
            <a:normAutofit/>
          </a:bodyPr>
          <a:lstStyle/>
          <a:p>
            <a:r>
              <a:rPr lang="ru-RU" dirty="0"/>
              <a:t>Согласно Конституции, Узбекистан — правовое демократическое государство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Глава </a:t>
            </a:r>
            <a:r>
              <a:rPr lang="ru-RU" dirty="0"/>
              <a:t>государства — </a:t>
            </a:r>
            <a:r>
              <a:rPr lang="ru-RU" dirty="0" smtClean="0"/>
              <a:t>президент</a:t>
            </a:r>
            <a:r>
              <a:rPr lang="ru-RU" dirty="0"/>
              <a:t> Ислам </a:t>
            </a:r>
            <a:r>
              <a:rPr lang="ru-RU" dirty="0" smtClean="0"/>
              <a:t>Каримов.</a:t>
            </a:r>
            <a:endParaRPr lang="ru-RU" dirty="0"/>
          </a:p>
          <a:p>
            <a:r>
              <a:rPr lang="ru-RU" dirty="0"/>
              <a:t>Официальный </a:t>
            </a:r>
            <a:r>
              <a:rPr lang="ru-RU" dirty="0" smtClean="0"/>
              <a:t>язык: узбекский.</a:t>
            </a:r>
          </a:p>
          <a:p>
            <a:r>
              <a:rPr lang="ru-RU" dirty="0" smtClean="0"/>
              <a:t>Территория 56-я в мире</a:t>
            </a:r>
            <a:endParaRPr lang="ru-RU" dirty="0"/>
          </a:p>
          <a:p>
            <a:r>
              <a:rPr lang="ru-RU" dirty="0"/>
              <a:t>• </a:t>
            </a:r>
            <a:r>
              <a:rPr lang="ru-RU" dirty="0" smtClean="0"/>
              <a:t>Всего 448 </a:t>
            </a:r>
            <a:r>
              <a:rPr lang="ru-RU" dirty="0"/>
              <a:t>900 </a:t>
            </a:r>
            <a:r>
              <a:rPr lang="ru-RU" dirty="0" smtClean="0"/>
              <a:t>км²</a:t>
            </a:r>
            <a:endParaRPr lang="ru-RU" dirty="0"/>
          </a:p>
          <a:p>
            <a:r>
              <a:rPr lang="ru-RU" dirty="0"/>
              <a:t>• % водной </a:t>
            </a:r>
            <a:r>
              <a:rPr lang="ru-RU" dirty="0" err="1"/>
              <a:t>поверхн</a:t>
            </a:r>
            <a:r>
              <a:rPr lang="ru-RU" dirty="0"/>
              <a:t>.	</a:t>
            </a:r>
            <a:r>
              <a:rPr lang="ru-RU" dirty="0" smtClean="0"/>
              <a:t>4,9</a:t>
            </a:r>
          </a:p>
          <a:p>
            <a:r>
              <a:rPr lang="ru-RU" dirty="0"/>
              <a:t>Население</a:t>
            </a:r>
          </a:p>
          <a:p>
            <a:r>
              <a:rPr lang="ru-RU" dirty="0"/>
              <a:t>• Оценка (2012</a:t>
            </a:r>
            <a:r>
              <a:rPr lang="ru-RU" dirty="0" smtClean="0"/>
              <a:t>)</a:t>
            </a:r>
            <a:r>
              <a:rPr lang="ru-RU" dirty="0"/>
              <a:t> 29 559 100 чел. (39-е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• Плотность	65,8 чел./км²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8742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024744" cy="107099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  ГЕОГРАФИЯ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001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1052736"/>
            <a:ext cx="6637467" cy="4734877"/>
          </a:xfrm>
        </p:spPr>
        <p:txBody>
          <a:bodyPr>
            <a:normAutofit/>
          </a:bodyPr>
          <a:lstStyle/>
          <a:p>
            <a:r>
              <a:rPr lang="ru-RU" sz="2800" dirty="0"/>
              <a:t>Протяжённость границ — 6221 км.</a:t>
            </a:r>
          </a:p>
          <a:p>
            <a:r>
              <a:rPr lang="ru-RU" sz="2800" dirty="0"/>
              <a:t>Протяжённость: по долготе (с севера на юг) 925 км, по широте (с запада на восток) 1400 км.</a:t>
            </a:r>
          </a:p>
          <a:p>
            <a:r>
              <a:rPr lang="ru-RU" sz="2800" dirty="0"/>
              <a:t>Наибольшая высота над уровнем моря: высота 4643 м (</a:t>
            </a:r>
            <a:r>
              <a:rPr lang="ru-RU" sz="2800" dirty="0" err="1"/>
              <a:t>Гиссарский</a:t>
            </a:r>
            <a:r>
              <a:rPr lang="ru-RU" sz="2800" dirty="0"/>
              <a:t> хребет). Наименьшая высота над уровнем моря: впадина </a:t>
            </a:r>
            <a:r>
              <a:rPr lang="ru-RU" sz="2800" dirty="0" err="1"/>
              <a:t>Мынбулак</a:t>
            </a:r>
            <a:r>
              <a:rPr lang="ru-RU" sz="2800" dirty="0"/>
              <a:t> — −12,8 м (пустыня Кызылкум).</a:t>
            </a:r>
          </a:p>
        </p:txBody>
      </p:sp>
    </p:spTree>
    <p:extLst>
      <p:ext uri="{BB962C8B-B14F-4D97-AF65-F5344CB8AC3E}">
        <p14:creationId xmlns:p14="http://schemas.microsoft.com/office/powerpoint/2010/main" val="35810681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908721"/>
            <a:ext cx="7344815" cy="3960440"/>
          </a:xfrm>
        </p:spPr>
        <p:txBody>
          <a:bodyPr>
            <a:noAutofit/>
          </a:bodyPr>
          <a:lstStyle/>
          <a:p>
            <a:r>
              <a:rPr lang="ru-RU" sz="2400" dirty="0"/>
              <a:t>Сопредельные государства: на юго-востоке — Киргизия, на севере и северо-западе — Казахстан, на юго-западе — Туркмения, на юго-востоке — Таджикистан и на юге — Афганистан.</a:t>
            </a:r>
          </a:p>
          <a:p>
            <a:r>
              <a:rPr lang="ru-RU" sz="2400" dirty="0"/>
              <a:t>Узбекистан не имеет выхода к морю (а также, наряду с Лихтенштейном, является одной из немногих стран мира, для выхода из которой в Мировой океан необходимо пересечь территорию двух государств — все соседние страны также не имеют выхода к морю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438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6637468" cy="1362075"/>
          </a:xfrm>
        </p:spPr>
        <p:txBody>
          <a:bodyPr>
            <a:normAutofit fontScale="90000"/>
          </a:bodyPr>
          <a:lstStyle/>
          <a:p>
            <a:r>
              <a:rPr lang="ru-RU" dirty="0"/>
              <a:t>Административно-территориальное деление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2132856"/>
            <a:ext cx="7488831" cy="40324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Республика Узбекистан состоит из Республики Каракалпакстан </a:t>
            </a:r>
            <a:r>
              <a:rPr lang="ru-RU" dirty="0" smtClean="0"/>
              <a:t>(14</a:t>
            </a:r>
            <a:r>
              <a:rPr lang="ru-RU" dirty="0"/>
              <a:t>), </a:t>
            </a:r>
            <a:r>
              <a:rPr lang="ru-RU" dirty="0" smtClean="0"/>
              <a:t>областей, </a:t>
            </a:r>
            <a:r>
              <a:rPr lang="ru-RU" dirty="0"/>
              <a:t>районов </a:t>
            </a:r>
            <a:r>
              <a:rPr lang="ru-RU" dirty="0" smtClean="0"/>
              <a:t>сельского </a:t>
            </a:r>
            <a:r>
              <a:rPr lang="ru-RU" dirty="0"/>
              <a:t>типа, районов городского типа, городов областного подчинения, городов районного подчинения, сел (кишлаков и аулов). Столица Узбекистана — город Ташкент (на карте — 1). Области Республики Узбекистан:</a:t>
            </a:r>
          </a:p>
          <a:p>
            <a:r>
              <a:rPr lang="ru-RU" dirty="0"/>
              <a:t>Андижанская область (2)</a:t>
            </a:r>
          </a:p>
          <a:p>
            <a:r>
              <a:rPr lang="ru-RU" dirty="0"/>
              <a:t>Бухарская область (3)</a:t>
            </a:r>
          </a:p>
          <a:p>
            <a:r>
              <a:rPr lang="ru-RU" dirty="0"/>
              <a:t>Джизакская область (5)</a:t>
            </a:r>
          </a:p>
          <a:p>
            <a:r>
              <a:rPr lang="ru-RU" dirty="0"/>
              <a:t>Кашкадарьинская область (8)</a:t>
            </a:r>
          </a:p>
          <a:p>
            <a:r>
              <a:rPr lang="ru-RU" dirty="0" err="1"/>
              <a:t>Навоийская</a:t>
            </a:r>
            <a:r>
              <a:rPr lang="ru-RU" dirty="0"/>
              <a:t> область (7)</a:t>
            </a:r>
          </a:p>
          <a:p>
            <a:r>
              <a:rPr lang="ru-RU" dirty="0"/>
              <a:t>Наманганская область (6)</a:t>
            </a:r>
          </a:p>
          <a:p>
            <a:r>
              <a:rPr lang="ru-RU" dirty="0"/>
              <a:t>Самаркандская область (9)</a:t>
            </a:r>
          </a:p>
          <a:p>
            <a:r>
              <a:rPr lang="ru-RU" dirty="0"/>
              <a:t>Сурхандарьинская область (11)</a:t>
            </a:r>
          </a:p>
          <a:p>
            <a:r>
              <a:rPr lang="ru-RU" dirty="0"/>
              <a:t>Сырдарьинская область (10)</a:t>
            </a:r>
          </a:p>
          <a:p>
            <a:r>
              <a:rPr lang="ru-RU" dirty="0"/>
              <a:t>Ташкентская область (12)</a:t>
            </a:r>
          </a:p>
          <a:p>
            <a:r>
              <a:rPr lang="ru-RU" dirty="0"/>
              <a:t>Ферганская область (4)</a:t>
            </a:r>
          </a:p>
          <a:p>
            <a:r>
              <a:rPr lang="ru-RU" dirty="0"/>
              <a:t>Хорезмская область (13)</a:t>
            </a:r>
          </a:p>
        </p:txBody>
      </p:sp>
    </p:spTree>
    <p:extLst>
      <p:ext uri="{BB962C8B-B14F-4D97-AF65-F5344CB8AC3E}">
        <p14:creationId xmlns:p14="http://schemas.microsoft.com/office/powerpoint/2010/main" val="157244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Карта административно-территориального деления Узбекистана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8136904" cy="4176463"/>
          </a:xfrm>
        </p:spPr>
      </p:pic>
    </p:spTree>
    <p:extLst>
      <p:ext uri="{BB962C8B-B14F-4D97-AF65-F5344CB8AC3E}">
        <p14:creationId xmlns:p14="http://schemas.microsoft.com/office/powerpoint/2010/main" val="42576666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6637468" cy="1074043"/>
          </a:xfrm>
        </p:spPr>
        <p:txBody>
          <a:bodyPr/>
          <a:lstStyle/>
          <a:p>
            <a:r>
              <a:rPr lang="ru-RU" sz="5400" dirty="0" smtClean="0"/>
              <a:t>НАСЕЛЕНИЕ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060848"/>
            <a:ext cx="7128792" cy="3744416"/>
          </a:xfrm>
        </p:spPr>
        <p:txBody>
          <a:bodyPr>
            <a:normAutofit/>
          </a:bodyPr>
          <a:lstStyle/>
          <a:p>
            <a:r>
              <a:rPr lang="ru-RU" dirty="0"/>
              <a:t>На 1 января 2012 года население страны составило 29 559 </a:t>
            </a:r>
            <a:r>
              <a:rPr lang="ru-RU" dirty="0" smtClean="0"/>
              <a:t>100, </a:t>
            </a:r>
            <a:r>
              <a:rPr lang="ru-RU" dirty="0"/>
              <a:t>из них 51 % — городское и 49 % — сельское. По числу жителей Узбекистан занимает третье место среди стран СНГ, после Российской Федерации и Украины. Однако в отличие от последних, в Узбекистане регистрируются высокий уровень рождаемости и положительный прирост населения. В республике насчитывается 120 городов и 115 городских посёлков; в них в общей сложности проживает 15 069 600 чел.</a:t>
            </a:r>
          </a:p>
        </p:txBody>
      </p:sp>
    </p:spTree>
    <p:extLst>
      <p:ext uri="{BB962C8B-B14F-4D97-AF65-F5344CB8AC3E}">
        <p14:creationId xmlns:p14="http://schemas.microsoft.com/office/powerpoint/2010/main" val="268530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9"/>
            <a:ext cx="6637468" cy="100811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ЭКОНОМИКА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488832" cy="453650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Преимущества: Золото. По запасам золота республика занимает четвёртое место в мире, а по уровню его добычи седьмое место (около 80 тонн золота ежегодно), по запасам меди — десятое—одиннадцатое место; урана — одиннадцатое — двенадцатое место, а по его добыче — седьмое—восьмое место. В стране разведано на данный момент около 40 месторождений с запасами урана, основу которых составляют 27 месторождений. По данным информационного центра Государственного комитета по геологии и минеральным ресурсам республики, разведанные и оцененные запасы урана составляют 185,8 тыс. тонн. Республика не обладает собственной атомной промышленностью, весь произведённый </a:t>
            </a:r>
            <a:r>
              <a:rPr lang="ru-RU" dirty="0" err="1"/>
              <a:t>малообогащенный</a:t>
            </a:r>
            <a:r>
              <a:rPr lang="ru-RU" dirty="0"/>
              <a:t> уран поставляет на </a:t>
            </a:r>
            <a:r>
              <a:rPr lang="ru-RU" dirty="0" smtClean="0"/>
              <a:t>экспорт.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523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100</TotalTime>
  <Words>1158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УЗБЕКИСТАН</vt:lpstr>
      <vt:lpstr>    </vt:lpstr>
      <vt:lpstr>   ГЕОГРАФИЯ</vt:lpstr>
      <vt:lpstr>Презентация PowerPoint</vt:lpstr>
      <vt:lpstr>Презентация PowerPoint</vt:lpstr>
      <vt:lpstr>Административно-территориальное деление</vt:lpstr>
      <vt:lpstr>Карта административно-территориального деления Узбекистана</vt:lpstr>
      <vt:lpstr>НАСЕЛЕНИЕ</vt:lpstr>
      <vt:lpstr>ЭКОНОМИКА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ДОРОГ УЗБЕКИСТАНА</vt:lpstr>
      <vt:lpstr>ВНЕШНЯЯ ТОРГОВЛЯ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УЗБЕКИСТАН</dc:title>
  <dc:creator>ПК</dc:creator>
  <cp:lastModifiedBy>ПК</cp:lastModifiedBy>
  <cp:revision>9</cp:revision>
  <dcterms:created xsi:type="dcterms:W3CDTF">2012-05-20T08:34:16Z</dcterms:created>
  <dcterms:modified xsi:type="dcterms:W3CDTF">2012-05-20T10:14:33Z</dcterms:modified>
</cp:coreProperties>
</file>