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handoutMasterIdLst>
    <p:handoutMasterId r:id="rId10"/>
  </p:handoutMasterIdLst>
  <p:sldIdLst>
    <p:sldId id="256" r:id="rId2"/>
    <p:sldId id="258" r:id="rId3"/>
    <p:sldId id="262" r:id="rId4"/>
    <p:sldId id="257" r:id="rId5"/>
    <p:sldId id="260" r:id="rId6"/>
    <p:sldId id="265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FF0000"/>
    <a:srgbClr val="00FFFF"/>
    <a:srgbClr val="FF6699"/>
    <a:srgbClr val="800080"/>
    <a:srgbClr val="0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27" autoAdjust="0"/>
  </p:normalViewPr>
  <p:slideViewPr>
    <p:cSldViewPr>
      <p:cViewPr>
        <p:scale>
          <a:sx n="75" d="100"/>
          <a:sy n="75" d="100"/>
        </p:scale>
        <p:origin x="-12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19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D402C98E-050A-406A-92DE-F4BE1CCD0E5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290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14029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29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29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0294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4029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9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0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030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0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1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1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1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1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1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1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1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031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031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031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4032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2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2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2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2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032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032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032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032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0329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0330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0331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E820E49-F222-4609-B2D0-0B3C008908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4D307-9F0F-4377-9B29-1895400427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EB67C-79F3-465B-92C6-601262A931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51643A0-104A-49E2-AC38-31A3FE64C6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8645246-6609-4EE7-9E41-7B82B06ACF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B20A6AC-90D7-4EA7-AF88-E0BF4A47F0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7D00CFC-DAD9-448A-84DF-D54BCC907F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705BF-8B73-47F8-8C82-52707EE720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6D257-C68C-48A7-BD72-BB65FEE5DC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9B940-8B7D-442D-B98B-E49093E56A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4BDCB-4BA0-42C9-9C8B-37A1745924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29D8C-2047-4990-88D8-46CED5E586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1FD9D-D885-4B1A-9ED3-C2A41C1B90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CC3FC-45F4-4BB8-9F86-D41E83C396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53697-685F-421C-9383-BEBC8B32DA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926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6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6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927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927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7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8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8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8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8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928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8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8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8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8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8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9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9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29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929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929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929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3929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9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9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9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30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930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930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30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930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3930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3930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B8D64C3-8D05-44B5-9B56-AF38A22BF0C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3930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</p:sldLayoutIdLst>
  <p:transition spd="slow">
    <p:wheel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95288" y="2852738"/>
            <a:ext cx="5689600" cy="719137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8000" dirty="0" smtClean="0">
                <a:latin typeface="Wide Latin" pitchFamily="18" charset="0"/>
              </a:rPr>
              <a:t>Бельгия</a:t>
            </a:r>
            <a:endParaRPr lang="ru-RU" sz="8000" dirty="0">
              <a:latin typeface="Wide Latin" pitchFamily="18" charset="0"/>
            </a:endParaRPr>
          </a:p>
        </p:txBody>
      </p:sp>
      <p:pic>
        <p:nvPicPr>
          <p:cNvPr id="2058" name="Picture 10" descr="460px-Coats_of_arms_of_Belgium_Governm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2708275"/>
            <a:ext cx="2447925" cy="3024188"/>
          </a:xfrm>
          <a:prstGeom prst="rect">
            <a:avLst/>
          </a:prstGeom>
          <a:noFill/>
        </p:spPr>
      </p:pic>
      <p:pic>
        <p:nvPicPr>
          <p:cNvPr id="2060" name="Picture 12" descr="bel-fx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47813" y="4221163"/>
            <a:ext cx="3348037" cy="1800225"/>
          </a:xfrm>
          <a:noFill/>
          <a:ln/>
        </p:spPr>
      </p:pic>
    </p:spTree>
    <p:custDataLst>
      <p:tags r:id="rId1"/>
    </p:custData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87" name="Rectangle 19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91512" cy="1084263"/>
          </a:xfrm>
        </p:spPr>
        <p:txBody>
          <a:bodyPr/>
          <a:lstStyle/>
          <a:p>
            <a:r>
              <a:rPr lang="ru-RU" sz="3600">
                <a:solidFill>
                  <a:srgbClr val="00FFFF"/>
                </a:solidFill>
              </a:rPr>
              <a:t>Общие данные</a:t>
            </a:r>
          </a:p>
        </p:txBody>
      </p:sp>
      <p:sp>
        <p:nvSpPr>
          <p:cNvPr id="58388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25538"/>
            <a:ext cx="4040188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200" dirty="0"/>
              <a:t>Площадь - 30 528 км²</a:t>
            </a:r>
          </a:p>
          <a:p>
            <a:pPr>
              <a:buFont typeface="Wingdings" pitchFamily="2" charset="2"/>
              <a:buNone/>
            </a:pPr>
            <a:r>
              <a:rPr lang="ru-RU" sz="1200" dirty="0"/>
              <a:t>Население(2005 г.)- 10,8 млн. чел.</a:t>
            </a:r>
          </a:p>
          <a:p>
            <a:pPr>
              <a:buFont typeface="Wingdings" pitchFamily="2" charset="2"/>
              <a:buNone/>
            </a:pPr>
            <a:r>
              <a:rPr lang="ru-RU" sz="1200" dirty="0"/>
              <a:t>Столица- Брюссель(1122000чел.)</a:t>
            </a:r>
          </a:p>
          <a:p>
            <a:pPr>
              <a:buFont typeface="Wingdings" pitchFamily="2" charset="2"/>
              <a:buNone/>
            </a:pPr>
            <a:r>
              <a:rPr lang="ru-RU" sz="1200" dirty="0"/>
              <a:t>Плотность населения на 1 кв. км.-318 чел. кв.км.</a:t>
            </a:r>
          </a:p>
          <a:p>
            <a:pPr>
              <a:buFont typeface="Wingdings" pitchFamily="2" charset="2"/>
              <a:buNone/>
            </a:pPr>
            <a:r>
              <a:rPr lang="ru-RU" sz="1200" b="1" dirty="0"/>
              <a:t>Административно-политическое деление</a:t>
            </a:r>
            <a:r>
              <a:rPr lang="ru-RU" sz="1200" dirty="0"/>
              <a:t>:11 провинций </a:t>
            </a:r>
          </a:p>
          <a:p>
            <a:pPr>
              <a:buFont typeface="Wingdings" pitchFamily="2" charset="2"/>
              <a:buNone/>
            </a:pPr>
            <a:r>
              <a:rPr lang="ru-RU" sz="1200" dirty="0"/>
              <a:t>Крупные города - Брюссель, Антверпен, Гент, Льеж, Шарлеруа, Брюгге.</a:t>
            </a:r>
          </a:p>
          <a:p>
            <a:pPr>
              <a:buFont typeface="Wingdings" pitchFamily="2" charset="2"/>
              <a:buNone/>
            </a:pPr>
            <a:r>
              <a:rPr lang="ru-RU" sz="1200" b="1" dirty="0"/>
              <a:t>Официальные языки</a:t>
            </a:r>
            <a:r>
              <a:rPr lang="ru-RU" sz="1200" dirty="0"/>
              <a:t>:   французский , фламандский.</a:t>
            </a:r>
            <a:endParaRPr lang="ru-RU" sz="1200" b="1" dirty="0"/>
          </a:p>
          <a:p>
            <a:pPr>
              <a:buFont typeface="Wingdings" pitchFamily="2" charset="2"/>
              <a:buNone/>
            </a:pPr>
            <a:r>
              <a:rPr lang="ru-RU" sz="1200" b="1" dirty="0"/>
              <a:t>Денежная единица</a:t>
            </a:r>
            <a:r>
              <a:rPr lang="ru-RU" sz="1200" dirty="0"/>
              <a:t>:     1 бельгийский франк </a:t>
            </a:r>
            <a:endParaRPr lang="ru-RU" sz="1200" b="1" dirty="0"/>
          </a:p>
          <a:p>
            <a:pPr>
              <a:buFont typeface="Wingdings" pitchFamily="2" charset="2"/>
              <a:buNone/>
            </a:pPr>
            <a:r>
              <a:rPr lang="ru-RU" sz="1200" b="1" dirty="0"/>
              <a:t>Форма государства</a:t>
            </a:r>
            <a:r>
              <a:rPr lang="ru-RU" sz="1200" dirty="0"/>
              <a:t>:    Королевство.</a:t>
            </a:r>
          </a:p>
          <a:p>
            <a:pPr>
              <a:buFont typeface="Wingdings" pitchFamily="2" charset="2"/>
              <a:buNone/>
            </a:pPr>
            <a:r>
              <a:rPr lang="ru-RU" sz="1200" b="1" dirty="0"/>
              <a:t>Глава государства</a:t>
            </a:r>
            <a:r>
              <a:rPr lang="ru-RU" sz="1200" dirty="0"/>
              <a:t>:     Король </a:t>
            </a:r>
            <a:endParaRPr lang="ru-RU" sz="1200" b="1" dirty="0"/>
          </a:p>
          <a:p>
            <a:pPr>
              <a:buFont typeface="Wingdings" pitchFamily="2" charset="2"/>
              <a:buNone/>
            </a:pPr>
            <a:r>
              <a:rPr lang="ru-RU" sz="1200" b="1" dirty="0"/>
              <a:t>Глава правительства</a:t>
            </a:r>
            <a:r>
              <a:rPr lang="ru-RU" sz="1200" dirty="0"/>
              <a:t>:   премьер-министр.</a:t>
            </a:r>
            <a:endParaRPr lang="ru-RU" sz="1200" b="1" dirty="0"/>
          </a:p>
          <a:p>
            <a:pPr>
              <a:buFont typeface="Wingdings" pitchFamily="2" charset="2"/>
              <a:buNone/>
            </a:pPr>
            <a:r>
              <a:rPr lang="ru-RU" sz="1200" b="1" dirty="0"/>
              <a:t>Государственное устройство</a:t>
            </a:r>
            <a:r>
              <a:rPr lang="ru-RU" sz="1200" dirty="0"/>
              <a:t>:   конституционная монархия.</a:t>
            </a:r>
            <a:endParaRPr lang="ru-RU" sz="1200" b="1" dirty="0"/>
          </a:p>
          <a:p>
            <a:pPr>
              <a:buFont typeface="Wingdings" pitchFamily="2" charset="2"/>
              <a:buNone/>
            </a:pPr>
            <a:r>
              <a:rPr lang="ru-RU" sz="1200" b="1" dirty="0"/>
              <a:t>Законодательный орган:</a:t>
            </a:r>
            <a:r>
              <a:rPr lang="ru-RU" sz="1200" dirty="0"/>
              <a:t> двухпалатный парламент.</a:t>
            </a:r>
          </a:p>
          <a:p>
            <a:pPr>
              <a:buFont typeface="Wingdings" pitchFamily="2" charset="2"/>
              <a:buNone/>
            </a:pPr>
            <a:r>
              <a:rPr lang="ru-RU" sz="1200" b="1" dirty="0"/>
              <a:t>ВВП</a:t>
            </a:r>
            <a:r>
              <a:rPr lang="ru-RU" sz="1200" dirty="0"/>
              <a:t>: 30-й в мире:</a:t>
            </a:r>
          </a:p>
          <a:p>
            <a:r>
              <a:rPr lang="ru-RU" sz="1200" dirty="0"/>
              <a:t>309,01 млрд. $ </a:t>
            </a:r>
          </a:p>
          <a:p>
            <a:pPr>
              <a:buFont typeface="Wingdings" pitchFamily="2" charset="2"/>
              <a:buNone/>
            </a:pPr>
            <a:r>
              <a:rPr lang="ru-RU" sz="1200" dirty="0"/>
              <a:t>На душу населения:</a:t>
            </a:r>
          </a:p>
          <a:p>
            <a:r>
              <a:rPr lang="ru-RU" sz="1200" dirty="0"/>
              <a:t>29.814 $</a:t>
            </a:r>
          </a:p>
          <a:p>
            <a:pPr>
              <a:buFont typeface="Wingdings" pitchFamily="2" charset="2"/>
              <a:buNone/>
            </a:pPr>
            <a:r>
              <a:rPr lang="ru-RU" sz="1200" dirty="0"/>
              <a:t>  </a:t>
            </a:r>
            <a:r>
              <a:rPr lang="ru-RU" sz="1200" b="1" dirty="0"/>
              <a:t>Официальные языки: </a:t>
            </a:r>
            <a:r>
              <a:rPr lang="ru-RU" sz="1200" dirty="0"/>
              <a:t>Нидерландский, Французский, Немецкий</a:t>
            </a:r>
          </a:p>
          <a:p>
            <a:pPr>
              <a:buFontTx/>
              <a:buChar char="-"/>
            </a:pPr>
            <a:endParaRPr lang="ru-RU" sz="1200" dirty="0"/>
          </a:p>
        </p:txBody>
      </p:sp>
      <p:pic>
        <p:nvPicPr>
          <p:cNvPr id="58397" name="Picture 29" descr="Be-map-ru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24525" y="1125538"/>
            <a:ext cx="3178175" cy="2736850"/>
          </a:xfrm>
          <a:noFill/>
          <a:ln/>
        </p:spPr>
      </p:pic>
      <p:pic>
        <p:nvPicPr>
          <p:cNvPr id="58398" name="Picture 30" descr="Belgium_RegProv_russi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4005263"/>
            <a:ext cx="3189288" cy="2620962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7" grpId="0"/>
      <p:bldP spid="5838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39825"/>
          </a:xfrm>
        </p:spPr>
        <p:txBody>
          <a:bodyPr/>
          <a:lstStyle/>
          <a:p>
            <a:r>
              <a:rPr lang="ru-RU" sz="3600">
                <a:solidFill>
                  <a:srgbClr val="00FFFF"/>
                </a:solidFill>
              </a:rPr>
              <a:t>География и рельеф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844675"/>
            <a:ext cx="4040188" cy="45307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Побережье  Северного  моря  в  пределах  Бельгии  низменное,  с  грядами  дюн.  Низкую  Бельгию  -   плоскую  Фландрскую   низменность.  На  севере  Бельгия  -   песчаная  равнина  -   Кампин.  Средняя  Бельгия  занята  волнистыми  равнинами  и  низким  плато  ( 80  -   180  м. ),  расчленёнными  густой  сетью  рек. </a:t>
            </a:r>
          </a:p>
        </p:txBody>
      </p:sp>
      <p:pic>
        <p:nvPicPr>
          <p:cNvPr id="82952" name="Picture 8" descr="0_15c65_8934e7a0_-1-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3933825"/>
            <a:ext cx="2919413" cy="2189163"/>
          </a:xfrm>
          <a:noFill/>
          <a:ln/>
        </p:spPr>
      </p:pic>
      <p:pic>
        <p:nvPicPr>
          <p:cNvPr id="82953" name="Picture 9" descr="0_169c0_bc08cd15_-1-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51500" y="1557338"/>
            <a:ext cx="2881313" cy="2189162"/>
          </a:xfrm>
          <a:noFill/>
          <a:ln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>
                <a:solidFill>
                  <a:srgbClr val="00FFFF"/>
                </a:solidFill>
              </a:rPr>
              <a:t>Экономика</a:t>
            </a:r>
            <a:r>
              <a:rPr lang="ru-RU"/>
              <a:t> 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600"/>
              <a:t>    </a:t>
            </a:r>
            <a:r>
              <a:rPr lang="ru-RU" sz="1400"/>
              <a:t>Основа экономики Бельгии — сфера услуг (прежде всего транспорт и торговля) и промышленность.</a:t>
            </a:r>
          </a:p>
          <a:p>
            <a:pPr>
              <a:buFont typeface="Wingdings" pitchFamily="2" charset="2"/>
              <a:buNone/>
            </a:pPr>
            <a:r>
              <a:rPr lang="ru-RU" sz="1600"/>
              <a:t>    Преимущества: один из наиболее значимых производителей металлопродукции и текстиля. Фландрия является ведущим регионом в индустрии хай - тека, Антверпен — мировой центр торговли алмазами. Успешная химическая промышленность. Хорошо образованная и высокомотивированная многоязычная рабочая сила с высокой производительностью труда. Привлекательное место для американских ТНК. Хорошая водная транспортная сеть через Северное море, доступ к Рейну от Антверпена до Гента.</a:t>
            </a:r>
          </a:p>
          <a:p>
            <a:endParaRPr lang="ru-RU" sz="1600"/>
          </a:p>
          <a:p>
            <a:pPr>
              <a:buFont typeface="Wingdings" pitchFamily="2" charset="2"/>
              <a:buNone/>
            </a:pPr>
            <a:r>
              <a:rPr lang="ru-RU" sz="1600"/>
              <a:t>    Слабые стороны: государственный долг порядка 87,7 % от ВНП намного превышает предельно допустимый в ЕС уровень 60 %(данные 2006 года). В некоторых регионах большое число хронических и неквалифицированных безработных. Частый выход работников на пенсию, из-за чего высокий уровень государственных пенсионных платежей. Больше бюрократии, чем в среднем по ЕС.</a:t>
            </a:r>
          </a:p>
        </p:txBody>
      </p:sp>
    </p:spTree>
  </p:cSld>
  <p:clrMapOvr>
    <a:masterClrMapping/>
  </p:clrMapOvr>
  <p:transition spd="slow" advClick="0" advTm="12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>
                <a:solidFill>
                  <a:srgbClr val="00FFFF"/>
                </a:solidFill>
              </a:rPr>
              <a:t>Промышленность</a:t>
            </a:r>
            <a:br>
              <a:rPr lang="ru-RU" sz="3600">
                <a:solidFill>
                  <a:srgbClr val="00FFFF"/>
                </a:solidFill>
              </a:rPr>
            </a:br>
            <a:endParaRPr lang="ru-RU" sz="3600">
              <a:solidFill>
                <a:srgbClr val="00FFFF"/>
              </a:solidFill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48910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400"/>
              <a:t>     </a:t>
            </a:r>
            <a:r>
              <a:rPr lang="ru-RU" sz="1600"/>
              <a:t>Производство стали, цемента и химических продуктов в основном сконцентрировано в долине рек Самбра и Маас. Крупнейшие промышленные города — Монс, Шарлеруа, Намюр и Льеж. Ранее в этом районе также велась добыча угля, но в 1980-е последние шахты были закрыты. Центр стальной промышленности — Льеж. Продукция химической промышленности — удобрения, красители, фармацевтические вещества, а также различные пластмассы.</a:t>
            </a:r>
          </a:p>
          <a:p>
            <a:pPr>
              <a:buFont typeface="Wingdings" pitchFamily="2" charset="2"/>
              <a:buNone/>
            </a:pPr>
            <a:r>
              <a:rPr lang="ru-RU" sz="1600"/>
              <a:t>     </a:t>
            </a:r>
          </a:p>
          <a:p>
            <a:pPr>
              <a:buFont typeface="Wingdings" pitchFamily="2" charset="2"/>
              <a:buNone/>
            </a:pPr>
            <a:r>
              <a:rPr lang="ru-RU" sz="1600"/>
              <a:t>     Обработка алмазов (прежде всего в Антверпене), производство цемента и стекла, деревообработка, пищевая промышленность. Имеется несколько автомобильных производств.</a:t>
            </a:r>
          </a:p>
          <a:p>
            <a:pPr>
              <a:buFont typeface="Wingdings" pitchFamily="2" charset="2"/>
              <a:buNone/>
            </a:pPr>
            <a:endParaRPr lang="ru-RU" sz="1600"/>
          </a:p>
          <a:p>
            <a:pPr>
              <a:buFont typeface="Wingdings" pitchFamily="2" charset="2"/>
              <a:buNone/>
            </a:pPr>
            <a:r>
              <a:rPr lang="ru-RU" sz="1600"/>
              <a:t>    Продукция сельского хозяйства составляет только 1,3 % ВВП, однако такой низкий процент говорит не о слабом развитии сельского хозяйства, а о сильном развитии остальных отраслей экономики. Важнейшие растения — пшеница, овёс, рожь, ячмень, сахарная свёкла, картофель и лён. Животноводство — в основном разведение крупного рогатого скота и свиней.</a:t>
            </a:r>
          </a:p>
          <a:p>
            <a:pPr>
              <a:buFont typeface="Wingdings" pitchFamily="2" charset="2"/>
              <a:buNone/>
            </a:pPr>
            <a:endParaRPr lang="ru-RU" sz="1600"/>
          </a:p>
          <a:p>
            <a:pPr>
              <a:buFont typeface="Wingdings" pitchFamily="2" charset="2"/>
              <a:buNone/>
            </a:pPr>
            <a:endParaRPr lang="ru-RU" sz="1800"/>
          </a:p>
          <a:p>
            <a:pPr>
              <a:buFont typeface="Wingdings" pitchFamily="2" charset="2"/>
              <a:buNone/>
            </a:pPr>
            <a:endParaRPr lang="ru-RU" sz="1400"/>
          </a:p>
        </p:txBody>
      </p:sp>
    </p:spTree>
  </p:cSld>
  <p:clrMapOvr>
    <a:masterClrMapping/>
  </p:clrMapOvr>
  <p:transition spd="slow" advClick="0" advTm="14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28" name="Rectangle 52"/>
          <p:cNvSpPr>
            <a:spLocks noGrp="1" noChangeArrowheads="1"/>
          </p:cNvSpPr>
          <p:nvPr>
            <p:ph type="title"/>
          </p:nvPr>
        </p:nvSpPr>
        <p:spPr>
          <a:xfrm>
            <a:off x="395288" y="-171450"/>
            <a:ext cx="8229600" cy="1139825"/>
          </a:xfrm>
        </p:spPr>
        <p:txBody>
          <a:bodyPr/>
          <a:lstStyle/>
          <a:p>
            <a:r>
              <a:rPr lang="ru-RU" sz="4000" b="1">
                <a:solidFill>
                  <a:srgbClr val="00FFFF"/>
                </a:solidFill>
              </a:rPr>
              <a:t>Демография</a:t>
            </a:r>
          </a:p>
        </p:txBody>
      </p:sp>
      <p:pic>
        <p:nvPicPr>
          <p:cNvPr id="101504" name="Picture 128" descr="Belgium-demograph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341438"/>
            <a:ext cx="7700963" cy="2476500"/>
          </a:xfrm>
          <a:noFill/>
          <a:ln/>
        </p:spPr>
      </p:pic>
      <p:sp>
        <p:nvSpPr>
          <p:cNvPr id="101505" name="Rectangle 129"/>
          <p:cNvSpPr>
            <a:spLocks noChangeArrowheads="1"/>
          </p:cNvSpPr>
          <p:nvPr/>
        </p:nvSpPr>
        <p:spPr bwMode="auto">
          <a:xfrm flipH="1">
            <a:off x="684213" y="3787775"/>
            <a:ext cx="7707312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1400"/>
          </a:p>
          <a:p>
            <a:r>
              <a:rPr lang="ru-RU" sz="1400"/>
              <a:t>Возрастная структура населения Бельгии</a:t>
            </a:r>
          </a:p>
          <a:p>
            <a:r>
              <a:rPr lang="ru-RU" sz="1400"/>
              <a:t>— 0-14 лет: 16,9 % (мальчики 892,995, девочки 855,177);</a:t>
            </a:r>
          </a:p>
          <a:p>
            <a:r>
              <a:rPr lang="ru-RU" sz="1400"/>
              <a:t>— 15-64 лет: 65,7 % (мужчины 3,435,282, женщины 3,373,917);</a:t>
            </a:r>
          </a:p>
          <a:p>
            <a:r>
              <a:rPr lang="ru-RU" sz="1400"/>
              <a:t>— 65 лет и старше: 17,4 % (мужчины 745,178, женщины 1,061,839).</a:t>
            </a:r>
          </a:p>
          <a:p>
            <a:r>
              <a:rPr lang="ru-RU" sz="1400"/>
              <a:t>Средний возраст</a:t>
            </a:r>
          </a:p>
          <a:p>
            <a:r>
              <a:rPr lang="ru-RU" sz="1400"/>
              <a:t>Общий показатель: 50.0 лет</a:t>
            </a:r>
          </a:p>
          <a:p>
            <a:r>
              <a:rPr lang="ru-RU" sz="1400"/>
              <a:t>Мужчины: 39.6 лет</a:t>
            </a:r>
          </a:p>
          <a:p>
            <a:r>
              <a:rPr lang="ru-RU" sz="1400"/>
              <a:t>Женщины: 42.1 лет (показатели за 2006 г.)</a:t>
            </a:r>
          </a:p>
          <a:p>
            <a:r>
              <a:rPr lang="ru-RU" sz="1400"/>
              <a:t>Рост численности населения</a:t>
            </a:r>
          </a:p>
          <a:p>
            <a:r>
              <a:rPr lang="ru-RU" sz="1400"/>
              <a:t>Численность населения с 2005 г. по 2006 г. выросла на 0,13 %.</a:t>
            </a:r>
          </a:p>
          <a:p>
            <a:r>
              <a:rPr lang="ru-RU" sz="1400"/>
              <a:t>Коэффициент рождаемости: 10,38.</a:t>
            </a:r>
          </a:p>
          <a:p>
            <a:r>
              <a:rPr lang="ru-RU" sz="1400"/>
              <a:t>Коэффициент смертности: 10,27.</a:t>
            </a:r>
          </a:p>
          <a:p>
            <a:endParaRPr lang="ru-RU" sz="1400"/>
          </a:p>
        </p:txBody>
      </p:sp>
      <p:sp>
        <p:nvSpPr>
          <p:cNvPr id="101506" name="Rectangle 130"/>
          <p:cNvSpPr>
            <a:spLocks noChangeArrowheads="1"/>
          </p:cNvSpPr>
          <p:nvPr/>
        </p:nvSpPr>
        <p:spPr bwMode="auto">
          <a:xfrm>
            <a:off x="755650" y="908050"/>
            <a:ext cx="3716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Население Бельгии по годам.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FFFF"/>
                </a:solidFill>
              </a:rPr>
              <a:t>Миграция</a:t>
            </a:r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body" sz="half" idx="3"/>
          </p:nvPr>
        </p:nvSpPr>
        <p:spPr>
          <a:xfrm>
            <a:off x="4646613" y="1600200"/>
            <a:ext cx="4040187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/>
              <a:t>	</a:t>
            </a:r>
          </a:p>
        </p:txBody>
      </p:sp>
      <p:sp>
        <p:nvSpPr>
          <p:cNvPr id="98314" name="Rectangle 10"/>
          <p:cNvSpPr>
            <a:spLocks noChangeArrowheads="1"/>
          </p:cNvSpPr>
          <p:nvPr/>
        </p:nvSpPr>
        <p:spPr bwMode="auto">
          <a:xfrm>
            <a:off x="611188" y="1341438"/>
            <a:ext cx="82804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Крупнейшие группы мигрантов — итальянцы, выходцы из Демократической республики Конго (бывшее Бельгийской Конго), выходцы из Турции, выходцы из Марокко и других арабских стран.</a:t>
            </a:r>
          </a:p>
          <a:p>
            <a:endParaRPr lang="ru-RU"/>
          </a:p>
          <a:p>
            <a:r>
              <a:rPr lang="ru-RU"/>
              <a:t>В настоящий момент в Бельгии проживает чуть более 100000 выходцев из бывшего Советского союза. Наиболее многочисленны диаспоры чеченцев, армян, грузин.</a:t>
            </a:r>
          </a:p>
          <a:p>
            <a:endParaRPr lang="ru-RU"/>
          </a:p>
          <a:p>
            <a:r>
              <a:rPr lang="ru-RU"/>
              <a:t>Согласно разным источникам, в Бельгии проживают от 150 до 200 тысяч мигрантов из Турции, в число которых входят как этнические турки, так и представители курдского меньшинства.</a:t>
            </a:r>
          </a:p>
          <a:p>
            <a:endParaRPr lang="ru-RU"/>
          </a:p>
          <a:p>
            <a:r>
              <a:rPr lang="ru-RU"/>
              <a:t>Важнейшее национальное меньшинство Бельгии — немцы. Их число составляет приблизительно 70 000 человек. Места компактного проживания немцев (на востоке Валлонии) входят в состав немецкоязычного сообщества, имеющего большую автономию, прежде всего в вопросах культуры.</a:t>
            </a: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04825"/>
          </a:xfrm>
        </p:spPr>
        <p:txBody>
          <a:bodyPr/>
          <a:lstStyle/>
          <a:p>
            <a:r>
              <a:rPr lang="ru-RU" sz="3200">
                <a:solidFill>
                  <a:srgbClr val="00FFFF"/>
                </a:solidFill>
              </a:rPr>
              <a:t>Туризм в Бельгии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5411788" cy="55435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/>
              <a:t>      </a:t>
            </a:r>
            <a:r>
              <a:rPr lang="ru-RU" sz="1200"/>
              <a:t>Туризм в Бельгии является одной из небольших форм бизнеса. Достаточно простой доступ в географическом плане в Бельгию из почти всех европейских стран до сих пор делает поездку туда популярным туристическим маршрутом.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/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/>
              <a:t>      Ежегодно 6,7 миллионов людей совершают путешествие в Бельгию. Две трети всех туристов приехали из наиболее близко расположенных стран — Франции, Нидерландов, Германии и Содиненного Королевства Великобритании и Северной Ирландии.</a:t>
            </a:r>
          </a:p>
          <a:p>
            <a:pPr>
              <a:lnSpc>
                <a:spcPct val="80000"/>
              </a:lnSpc>
            </a:pPr>
            <a:endParaRPr lang="ru-RU" sz="12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/>
              <a:t>       Индустрия туризма производит 2,8 % ВВП Бельгии (около 10 миллиардов долларов) и предоставляет работу 3,3 % трудоспособного населения (142,000 людей).</a:t>
            </a:r>
          </a:p>
          <a:p>
            <a:pPr>
              <a:lnSpc>
                <a:spcPct val="80000"/>
              </a:lnSpc>
            </a:pPr>
            <a:endParaRPr lang="ru-RU" sz="12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/>
              <a:t>      Больше всего туризм процветает на хорошо развитом в плане инфраструктуры побережье и в Арденнах. Брюссель и виды Фландрии (Брюгге, Гент и Антверпен) привлекают множество туристов, интересующихся культурой.</a:t>
            </a:r>
          </a:p>
          <a:p>
            <a:pPr>
              <a:lnSpc>
                <a:spcPct val="80000"/>
              </a:lnSpc>
            </a:pPr>
            <a:endParaRPr lang="ru-RU" sz="12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/>
              <a:t>       Бельгия расположилась на 21-м месте в «Списке по конкурентоспособности в сфере путешествий и туризма», представленном на Международном Экономическом Форуме 2007 года. По списку Бельгия стоит ниже, чем соседние страны.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/>
              <a:t>       В последние годы число иностранных туристов остается почти неизменным, но доходы, которые туристы приносят, увеличились до 9,863 миллиардов американских долларов (на 2005 год).</a:t>
            </a:r>
          </a:p>
        </p:txBody>
      </p:sp>
      <p:pic>
        <p:nvPicPr>
          <p:cNvPr id="143364" name="Picture 4" descr="0_418d_f89ee878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765175"/>
            <a:ext cx="3390900" cy="2513013"/>
          </a:xfrm>
          <a:prstGeom prst="rect">
            <a:avLst/>
          </a:prstGeom>
          <a:noFill/>
        </p:spPr>
      </p:pic>
      <p:pic>
        <p:nvPicPr>
          <p:cNvPr id="143365" name="Picture 5" descr="0_16140_b8b56867_-2-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3500438"/>
            <a:ext cx="3390900" cy="26241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0.6|1|0.5|0.4|0.5|0.4|0.7|0.5|0.9|0.9|0.4|0.6|0.5"/>
</p:tagLst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662</TotalTime>
  <Words>878</Words>
  <Application>Microsoft Office PowerPoint</Application>
  <PresentationFormat>Экран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Глобус</vt:lpstr>
      <vt:lpstr>Слайд 1</vt:lpstr>
      <vt:lpstr>Общие данные</vt:lpstr>
      <vt:lpstr>География и рельеф</vt:lpstr>
      <vt:lpstr>Экономика </vt:lpstr>
      <vt:lpstr>Промышленность </vt:lpstr>
      <vt:lpstr>Демография</vt:lpstr>
      <vt:lpstr>Миграция</vt:lpstr>
      <vt:lpstr>Туризм в Бельгии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экономической географии</dc:title>
  <dc:creator>Таня</dc:creator>
  <cp:lastModifiedBy>Николай</cp:lastModifiedBy>
  <cp:revision>13</cp:revision>
  <dcterms:created xsi:type="dcterms:W3CDTF">2006-05-05T11:01:50Z</dcterms:created>
  <dcterms:modified xsi:type="dcterms:W3CDTF">2013-05-22T12:50:35Z</dcterms:modified>
</cp:coreProperties>
</file>