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100" d="100"/>
          <a:sy n="100" d="100"/>
        </p:scale>
        <p:origin x="-21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864225AD-EFE0-44A9-8B7B-BDE27DA4BD90}" type="datetimeFigureOut">
              <a:rPr lang="ru-RU" smtClean="0"/>
              <a:pPr/>
              <a:t>22.06.2012</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E3B76169-D3B7-43D4-BC84-890B64060954}"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cstate="print"/>
          <a:srcRect/>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4225AD-EFE0-44A9-8B7B-BDE27DA4BD90}" type="datetimeFigureOut">
              <a:rPr lang="ru-RU" smtClean="0"/>
              <a:pPr/>
              <a:t>22.06.2012</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3B76169-D3B7-43D4-BC84-890B64060954}"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images.yandex.ru/" TargetMode="External"/><Relationship Id="rId2" Type="http://schemas.openxmlformats.org/officeDocument/2006/relationships/hyperlink" Target="http://ru.wikipedia.org/wiki/%D0%9D%D0%BE%D0%B2%D1%8B%D0%B9_%D0%B3%D0%BE%D0%B4"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85786" y="0"/>
            <a:ext cx="7772400" cy="1470025"/>
          </a:xfrm>
        </p:spPr>
        <p:txBody>
          <a:bodyPr>
            <a:noAutofit/>
          </a:bodyPr>
          <a:lstStyle/>
          <a:p>
            <a:r>
              <a:rPr lang="ru-RU" sz="9600" b="1" dirty="0" smtClean="0">
                <a:solidFill>
                  <a:schemeClr val="tx2">
                    <a:lumMod val="60000"/>
                    <a:lumOff val="40000"/>
                  </a:schemeClr>
                </a:solidFill>
              </a:rPr>
              <a:t/>
            </a:r>
            <a:br>
              <a:rPr lang="ru-RU" sz="9600" b="1" dirty="0" smtClean="0">
                <a:solidFill>
                  <a:schemeClr val="tx2">
                    <a:lumMod val="60000"/>
                    <a:lumOff val="40000"/>
                  </a:schemeClr>
                </a:solidFill>
              </a:rPr>
            </a:br>
            <a:r>
              <a:rPr lang="ru-RU" sz="9600" b="1" dirty="0" smtClean="0">
                <a:solidFill>
                  <a:schemeClr val="tx2">
                    <a:lumMod val="60000"/>
                    <a:lumOff val="40000"/>
                  </a:schemeClr>
                </a:solidFill>
              </a:rPr>
              <a:t>Аляска</a:t>
            </a:r>
            <a:endParaRPr lang="ru-RU" sz="9600" b="1" dirty="0">
              <a:solidFill>
                <a:schemeClr val="tx2">
                  <a:lumMod val="60000"/>
                  <a:lumOff val="40000"/>
                </a:schemeClr>
              </a:solidFill>
            </a:endParaRPr>
          </a:p>
        </p:txBody>
      </p:sp>
      <p:pic>
        <p:nvPicPr>
          <p:cNvPr id="3" name="Picture 3" descr="C:\Users\1\Pictures\100px-Alaska-StateSeal_svg.png"/>
          <p:cNvPicPr>
            <a:picLocks noChangeAspect="1" noChangeArrowheads="1"/>
          </p:cNvPicPr>
          <p:nvPr/>
        </p:nvPicPr>
        <p:blipFill>
          <a:blip r:embed="rId2" cstate="print"/>
          <a:srcRect/>
          <a:stretch>
            <a:fillRect/>
          </a:stretch>
        </p:blipFill>
        <p:spPr bwMode="auto">
          <a:xfrm>
            <a:off x="3571868" y="3143248"/>
            <a:ext cx="2475574" cy="2500329"/>
          </a:xfrm>
          <a:prstGeom prst="rect">
            <a:avLst/>
          </a:prstGeom>
          <a:noFill/>
        </p:spPr>
      </p:pic>
      <p:sp>
        <p:nvSpPr>
          <p:cNvPr id="4" name="Прямоугольник 3"/>
          <p:cNvSpPr/>
          <p:nvPr/>
        </p:nvSpPr>
        <p:spPr bwMode="auto">
          <a:xfrm>
            <a:off x="3714750" y="0"/>
            <a:ext cx="2286000" cy="500063"/>
          </a:xfrm>
          <a:prstGeom prst="rect">
            <a:avLst/>
          </a:prstGeom>
          <a:solidFill>
            <a:schemeClr val="bg1">
              <a:lumMod val="75000"/>
            </a:schemeClr>
          </a:solidFill>
          <a:ln>
            <a:solidFill>
              <a:schemeClr val="accent1">
                <a:lumMod val="20000"/>
                <a:lumOff val="8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algn="ctr" eaLnBrk="0" hangingPunct="0">
              <a:defRPr/>
            </a:pPr>
            <a:r>
              <a:rPr lang="en-US" sz="2400" b="1" dirty="0">
                <a:solidFill>
                  <a:schemeClr val="bg1"/>
                </a:solidFill>
                <a:latin typeface="Times New Roman" pitchFamily="18" charset="0"/>
              </a:rPr>
              <a:t>Prezentacii.com</a:t>
            </a:r>
            <a:endParaRPr lang="ru-RU" sz="2400" b="1" dirty="0">
              <a:solidFill>
                <a:schemeClr val="bg1"/>
              </a:solidFill>
              <a:latin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endParaRPr lang="ru-RU" dirty="0" smtClean="0"/>
          </a:p>
          <a:p>
            <a:pPr algn="ctr"/>
            <a:r>
              <a:rPr lang="ru-RU" dirty="0" smtClean="0">
                <a:solidFill>
                  <a:srgbClr val="FF0000"/>
                </a:solidFill>
              </a:rPr>
              <a:t>Использованные ресурсы</a:t>
            </a:r>
          </a:p>
          <a:p>
            <a:r>
              <a:rPr lang="ru-RU" sz="1800" dirty="0" smtClean="0">
                <a:solidFill>
                  <a:srgbClr val="FF0000"/>
                </a:solidFill>
                <a:hlinkClick r:id="rId2"/>
              </a:rPr>
              <a:t>http://ru.wikipedia.org/wiki/%D0%9D%D0%BE%D0%B2%D1%8B%D0%B9_%D0%B3%D0%BE%D0%B4</a:t>
            </a:r>
            <a:r>
              <a:rPr lang="ru-RU" sz="1800" dirty="0" smtClean="0">
                <a:solidFill>
                  <a:srgbClr val="FF0000"/>
                </a:solidFill>
              </a:rPr>
              <a:t> </a:t>
            </a:r>
          </a:p>
          <a:p>
            <a:r>
              <a:rPr lang="ru-RU" sz="1800" dirty="0" smtClean="0">
                <a:solidFill>
                  <a:srgbClr val="FF0000"/>
                </a:solidFill>
                <a:hlinkClick r:id="rId3"/>
              </a:rPr>
              <a:t>http://images.yandex.ru/</a:t>
            </a:r>
            <a:r>
              <a:rPr lang="ru-RU" sz="1800" dirty="0" smtClean="0">
                <a:solidFill>
                  <a:srgbClr val="FF0000"/>
                </a:solidFill>
              </a:rPr>
              <a:t> </a:t>
            </a:r>
            <a:endParaRPr lang="ru-RU" sz="1800" dirty="0">
              <a:solidFill>
                <a:srgbClr val="FF0000"/>
              </a:solidFill>
            </a:endParaRPr>
          </a:p>
        </p:txBody>
      </p:sp>
      <p:sp>
        <p:nvSpPr>
          <p:cNvPr id="4" name="Прямоугольник 3"/>
          <p:cNvSpPr/>
          <p:nvPr/>
        </p:nvSpPr>
        <p:spPr bwMode="auto">
          <a:xfrm>
            <a:off x="3714750" y="0"/>
            <a:ext cx="2286000" cy="500063"/>
          </a:xfrm>
          <a:prstGeom prst="rect">
            <a:avLst/>
          </a:prstGeom>
          <a:solidFill>
            <a:schemeClr val="bg1">
              <a:lumMod val="75000"/>
            </a:schemeClr>
          </a:solidFill>
          <a:ln>
            <a:solidFill>
              <a:schemeClr val="accent1">
                <a:lumMod val="20000"/>
                <a:lumOff val="80000"/>
              </a:schemeClr>
            </a:solidFill>
            <a:headEnd type="none" w="med" len="med"/>
            <a:tailEnd type="none" w="med" len="med"/>
          </a:ln>
        </p:spPr>
        <p:style>
          <a:lnRef idx="3">
            <a:schemeClr val="lt1"/>
          </a:lnRef>
          <a:fillRef idx="1">
            <a:schemeClr val="accent1"/>
          </a:fillRef>
          <a:effectRef idx="1">
            <a:schemeClr val="accent1"/>
          </a:effectRef>
          <a:fontRef idx="minor">
            <a:schemeClr val="lt1"/>
          </a:fontRef>
        </p:style>
        <p:txBody>
          <a:bodyPr/>
          <a:lstStyle/>
          <a:p>
            <a:pPr algn="ctr" eaLnBrk="0" hangingPunct="0">
              <a:defRPr/>
            </a:pPr>
            <a:r>
              <a:rPr lang="en-US" sz="2400" b="1" dirty="0">
                <a:solidFill>
                  <a:schemeClr val="bg1"/>
                </a:solidFill>
                <a:latin typeface="Times New Roman" pitchFamily="18" charset="0"/>
              </a:rPr>
              <a:t>Prezentacii.com</a:t>
            </a:r>
            <a:endParaRPr lang="ru-RU" sz="2400" b="1" dirty="0">
              <a:solidFill>
                <a:schemeClr val="bg1"/>
              </a:solidFill>
              <a:latin typeface="Times New Roman"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429388" cy="6858000"/>
          </a:xfrm>
        </p:spPr>
        <p:txBody>
          <a:bodyPr>
            <a:normAutofit/>
          </a:bodyPr>
          <a:lstStyle/>
          <a:p>
            <a:r>
              <a:rPr lang="ru-RU" sz="2400" dirty="0" err="1" smtClean="0">
                <a:solidFill>
                  <a:srgbClr val="FF0000"/>
                </a:solidFill>
              </a:rPr>
              <a:t>Аля́ска</a:t>
            </a:r>
            <a:r>
              <a:rPr lang="ru-RU" sz="1800" dirty="0" smtClean="0"/>
              <a:t> (англ. </a:t>
            </a:r>
            <a:r>
              <a:rPr lang="ru-RU" sz="1800" dirty="0" err="1" smtClean="0"/>
              <a:t>Alaska</a:t>
            </a:r>
            <a:r>
              <a:rPr lang="ru-RU" sz="1800" dirty="0" smtClean="0"/>
              <a:t> </a:t>
            </a:r>
            <a:r>
              <a:rPr lang="ru-RU" sz="1800" dirty="0" err="1" smtClean="0"/>
              <a:t>[əˈlæskə</a:t>
            </a:r>
            <a:r>
              <a:rPr lang="ru-RU" sz="1800" dirty="0" smtClean="0"/>
              <a:t>], в переводе с алеутского языка — «китовое место», «китовое изобилие» (</a:t>
            </a:r>
            <a:r>
              <a:rPr lang="ru-RU" sz="1800" dirty="0" err="1" smtClean="0"/>
              <a:t>ала’сх’а</a:t>
            </a:r>
            <a:r>
              <a:rPr lang="ru-RU" sz="1800" dirty="0" smtClean="0"/>
              <a:t>)[1]) — самый большой по территории штат США, на северо-западной окраине Северной Америки. Включает одноимённый полуостров, Алеутские острова, узкую полосу тихоокеанского берега вместе с островами Александровского архипелага вдоль западной Канады и континентальную часть.</a:t>
            </a:r>
            <a:endParaRPr lang="ru-RU" sz="1800" dirty="0"/>
          </a:p>
        </p:txBody>
      </p:sp>
      <p:pic>
        <p:nvPicPr>
          <p:cNvPr id="1026" name="Picture 2" descr="C:\Users\1\Pictures\170px-Flag_of_Alaska_svg.png"/>
          <p:cNvPicPr>
            <a:picLocks noChangeAspect="1" noChangeArrowheads="1"/>
          </p:cNvPicPr>
          <p:nvPr/>
        </p:nvPicPr>
        <p:blipFill>
          <a:blip r:embed="rId2" cstate="print"/>
          <a:srcRect/>
          <a:stretch>
            <a:fillRect/>
          </a:stretch>
        </p:blipFill>
        <p:spPr bwMode="auto">
          <a:xfrm>
            <a:off x="6447236" y="214290"/>
            <a:ext cx="2530096" cy="1785950"/>
          </a:xfrm>
          <a:prstGeom prst="rect">
            <a:avLst/>
          </a:prstGeom>
          <a:noFill/>
        </p:spPr>
      </p:pic>
      <p:pic>
        <p:nvPicPr>
          <p:cNvPr id="1027" name="Picture 3" descr="C:\Users\1\Pictures\100px-Alaska-StateSeal_svg.png"/>
          <p:cNvPicPr>
            <a:picLocks noChangeAspect="1" noChangeArrowheads="1"/>
          </p:cNvPicPr>
          <p:nvPr/>
        </p:nvPicPr>
        <p:blipFill>
          <a:blip r:embed="rId3" cstate="print"/>
          <a:srcRect/>
          <a:stretch>
            <a:fillRect/>
          </a:stretch>
        </p:blipFill>
        <p:spPr bwMode="auto">
          <a:xfrm>
            <a:off x="6433632" y="2714621"/>
            <a:ext cx="2475574" cy="2500329"/>
          </a:xfrm>
          <a:prstGeom prst="rect">
            <a:avLst/>
          </a:prstGeom>
          <a:noFill/>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715140" cy="6858000"/>
          </a:xfrm>
        </p:spPr>
        <p:txBody>
          <a:bodyPr>
            <a:normAutofit/>
          </a:bodyPr>
          <a:lstStyle/>
          <a:p>
            <a:r>
              <a:rPr lang="ru-RU" sz="2400" dirty="0" smtClean="0">
                <a:solidFill>
                  <a:srgbClr val="FF0000"/>
                </a:solidFill>
              </a:rPr>
              <a:t>География Аляски</a:t>
            </a:r>
          </a:p>
          <a:p>
            <a:r>
              <a:rPr lang="ru-RU" sz="1800" dirty="0" smtClean="0"/>
              <a:t>Штат расположен на крайнем северо-западе континента, отделён от Чукотского полуострова (Россия) Беринговым проливом, на востоке граничит с Канадой, на западе на небольшом участке </a:t>
            </a:r>
            <a:r>
              <a:rPr lang="ru-RU" sz="1800" dirty="0" err="1" smtClean="0"/>
              <a:t>Берингового</a:t>
            </a:r>
            <a:r>
              <a:rPr lang="ru-RU" sz="1800" dirty="0" smtClean="0"/>
              <a:t> пролива — с Россией. Состоит из материковой части и большого числа островов: архипелаг Александра, Алеутские острова, Острова </a:t>
            </a:r>
            <a:r>
              <a:rPr lang="ru-RU" sz="1800" dirty="0" err="1" smtClean="0"/>
              <a:t>Прибылова</a:t>
            </a:r>
            <a:r>
              <a:rPr lang="ru-RU" sz="1800" dirty="0" smtClean="0"/>
              <a:t>, остров </a:t>
            </a:r>
            <a:r>
              <a:rPr lang="ru-RU" sz="1800" dirty="0" err="1" smtClean="0"/>
              <a:t>Кадьяк</a:t>
            </a:r>
            <a:r>
              <a:rPr lang="ru-RU" sz="1800" dirty="0" smtClean="0"/>
              <a:t>, </a:t>
            </a:r>
            <a:r>
              <a:rPr lang="ru-RU" sz="1800" dirty="0" err="1" smtClean="0"/>
              <a:t>остров</a:t>
            </a:r>
            <a:r>
              <a:rPr lang="ru-RU" sz="1800" dirty="0" smtClean="0"/>
              <a:t> Святого Лаврентия. Омывается Северным Ледовитым и Тихим океанами. На Тихоокеанском побережье — </a:t>
            </a:r>
            <a:r>
              <a:rPr lang="ru-RU" sz="1800" dirty="0" err="1" smtClean="0"/>
              <a:t>Аляскинский</a:t>
            </a:r>
            <a:r>
              <a:rPr lang="ru-RU" sz="1800" dirty="0" smtClean="0"/>
              <a:t> хребет; внутренняя часть — плато высотой от 1200 м на востоке до 600 м на западе; переходит в низменность. На севере — хребет Брукса, за которым расположена Арктическая низменность.</a:t>
            </a:r>
          </a:p>
          <a:p>
            <a:r>
              <a:rPr lang="ru-RU" sz="1800" dirty="0" smtClean="0"/>
              <a:t>В 1912 году в результате извержения вулкана возникла Долина десяти тысяч дымов и новый вулкан </a:t>
            </a:r>
            <a:r>
              <a:rPr lang="ru-RU" sz="1800" dirty="0" err="1" smtClean="0"/>
              <a:t>Новарупта</a:t>
            </a:r>
            <a:r>
              <a:rPr lang="ru-RU" sz="1800" dirty="0" smtClean="0"/>
              <a:t>. Северную часть штата покрывает тундра. Южнее расположены леса. В состав штата входит остров Малый </a:t>
            </a:r>
            <a:r>
              <a:rPr lang="ru-RU" sz="1800" dirty="0" err="1" smtClean="0"/>
              <a:t>Диомид</a:t>
            </a:r>
            <a:r>
              <a:rPr lang="ru-RU" sz="1800" dirty="0" smtClean="0"/>
              <a:t> (остров Крузенштерна) в Беринговом проливе, расположенный на расстоянии 4 км от острова Великий </a:t>
            </a:r>
            <a:r>
              <a:rPr lang="ru-RU" sz="1800" dirty="0" err="1" smtClean="0"/>
              <a:t>Диомид</a:t>
            </a:r>
            <a:r>
              <a:rPr lang="ru-RU" sz="1800" dirty="0" smtClean="0"/>
              <a:t> (остров </a:t>
            </a:r>
            <a:r>
              <a:rPr lang="ru-RU" sz="1800" dirty="0" err="1" smtClean="0"/>
              <a:t>Ратманова</a:t>
            </a:r>
            <a:r>
              <a:rPr lang="ru-RU" sz="1800" dirty="0" smtClean="0"/>
              <a:t>), принадлежащего России.</a:t>
            </a:r>
          </a:p>
          <a:p>
            <a:r>
              <a:rPr lang="ru-RU" sz="1800" dirty="0" smtClean="0"/>
              <a:t>На Тихоокеанском побережье климат умеренный, морской, относительно мягкий; в остальных районах — арктический и субарктический континентальный, с суровыми зимами.</a:t>
            </a:r>
            <a:endParaRPr lang="ru-RU" sz="1800" dirty="0"/>
          </a:p>
        </p:txBody>
      </p:sp>
      <p:pic>
        <p:nvPicPr>
          <p:cNvPr id="2050" name="Picture 2" descr="C:\Users\1\Pictures\Map_of_USA_AK_full.png"/>
          <p:cNvPicPr>
            <a:picLocks noChangeAspect="1" noChangeArrowheads="1"/>
          </p:cNvPicPr>
          <p:nvPr/>
        </p:nvPicPr>
        <p:blipFill>
          <a:blip r:embed="rId2" cstate="print"/>
          <a:srcRect/>
          <a:stretch>
            <a:fillRect/>
          </a:stretch>
        </p:blipFill>
        <p:spPr bwMode="auto">
          <a:xfrm>
            <a:off x="6632468" y="214290"/>
            <a:ext cx="2306756" cy="1500198"/>
          </a:xfrm>
          <a:prstGeom prst="rect">
            <a:avLst/>
          </a:prstGeom>
          <a:noFill/>
        </p:spPr>
      </p:pic>
      <p:pic>
        <p:nvPicPr>
          <p:cNvPr id="2051" name="Picture 3" descr="C:\Users\1\Pictures\46B0NQCALROAEICAAO7FYRCA0X1TZ8CAVV2BMJCA0IAP37CAGZGVSXCAXW85XQCAZR79XTCAHV5HCJCAFPC8WJCA33YVT4CAAB5P4RCAE4BNNUCADY5PSHCAOQ4HWTCAW56LOLCAP76J1NCACYC5BMCAOOXOYM.jpg"/>
          <p:cNvPicPr>
            <a:picLocks noChangeAspect="1" noChangeArrowheads="1"/>
          </p:cNvPicPr>
          <p:nvPr/>
        </p:nvPicPr>
        <p:blipFill>
          <a:blip r:embed="rId3" cstate="print"/>
          <a:srcRect/>
          <a:stretch>
            <a:fillRect/>
          </a:stretch>
        </p:blipFill>
        <p:spPr bwMode="auto">
          <a:xfrm>
            <a:off x="6633487" y="2928934"/>
            <a:ext cx="2296221" cy="1714512"/>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643702" cy="6858000"/>
          </a:xfrm>
        </p:spPr>
        <p:txBody>
          <a:bodyPr>
            <a:normAutofit lnSpcReduction="10000"/>
          </a:bodyPr>
          <a:lstStyle/>
          <a:p>
            <a:r>
              <a:rPr lang="ru-RU" sz="2400" dirty="0" smtClean="0">
                <a:solidFill>
                  <a:srgbClr val="FF0000"/>
                </a:solidFill>
              </a:rPr>
              <a:t>Административное деление</a:t>
            </a:r>
          </a:p>
          <a:p>
            <a:r>
              <a:rPr lang="ru-RU" sz="1800" dirty="0" smtClean="0"/>
              <a:t>Округ Аляска (1884 - 1912) Джон </a:t>
            </a:r>
            <a:r>
              <a:rPr lang="ru-RU" sz="1800" dirty="0" err="1" smtClean="0"/>
              <a:t>Кинкед</a:t>
            </a:r>
            <a:r>
              <a:rPr lang="ru-RU" sz="1800" dirty="0" smtClean="0"/>
              <a:t> • Альфред </a:t>
            </a:r>
            <a:r>
              <a:rPr lang="ru-RU" sz="1800" dirty="0" err="1" smtClean="0"/>
              <a:t>Суинефорд</a:t>
            </a:r>
            <a:r>
              <a:rPr lang="ru-RU" sz="1800" dirty="0" smtClean="0"/>
              <a:t> • </a:t>
            </a:r>
            <a:r>
              <a:rPr lang="ru-RU" sz="1800" dirty="0" err="1" smtClean="0"/>
              <a:t>Лайман</a:t>
            </a:r>
            <a:r>
              <a:rPr lang="ru-RU" sz="1800" dirty="0" smtClean="0"/>
              <a:t> </a:t>
            </a:r>
            <a:r>
              <a:rPr lang="ru-RU" sz="1800" dirty="0" err="1" smtClean="0"/>
              <a:t>Напп</a:t>
            </a:r>
            <a:r>
              <a:rPr lang="ru-RU" sz="1800" dirty="0" smtClean="0"/>
              <a:t> • Джеймс Шекли • Джон </a:t>
            </a:r>
            <a:r>
              <a:rPr lang="ru-RU" sz="1800" dirty="0" err="1" smtClean="0"/>
              <a:t>Брейди</a:t>
            </a:r>
            <a:r>
              <a:rPr lang="ru-RU" sz="1800" dirty="0" smtClean="0"/>
              <a:t> • </a:t>
            </a:r>
            <a:r>
              <a:rPr lang="ru-RU" sz="1800" dirty="0" err="1" smtClean="0"/>
              <a:t>Уилфорд</a:t>
            </a:r>
            <a:r>
              <a:rPr lang="ru-RU" sz="1800" dirty="0" smtClean="0"/>
              <a:t> </a:t>
            </a:r>
            <a:r>
              <a:rPr lang="ru-RU" sz="1800" dirty="0" err="1" smtClean="0"/>
              <a:t>Хоггатт</a:t>
            </a:r>
            <a:r>
              <a:rPr lang="ru-RU" sz="1800" dirty="0" smtClean="0"/>
              <a:t> • </a:t>
            </a:r>
            <a:r>
              <a:rPr lang="ru-RU" sz="1800" dirty="0" err="1" smtClean="0"/>
              <a:t>Уолтер</a:t>
            </a:r>
            <a:r>
              <a:rPr lang="ru-RU" sz="1800" dirty="0" smtClean="0"/>
              <a:t> Кларк  </a:t>
            </a:r>
          </a:p>
          <a:p>
            <a:r>
              <a:rPr lang="ru-RU" sz="1800" dirty="0" smtClean="0"/>
              <a:t>Территория Аляска (1912 - 1959) </a:t>
            </a:r>
            <a:r>
              <a:rPr lang="ru-RU" sz="1800" dirty="0" err="1" smtClean="0"/>
              <a:t>Уолтер</a:t>
            </a:r>
            <a:r>
              <a:rPr lang="ru-RU" sz="1800" dirty="0" smtClean="0"/>
              <a:t> Кларк • Джон </a:t>
            </a:r>
            <a:r>
              <a:rPr lang="ru-RU" sz="1800" dirty="0" err="1" smtClean="0"/>
              <a:t>Стронг</a:t>
            </a:r>
            <a:r>
              <a:rPr lang="ru-RU" sz="1800" dirty="0" smtClean="0"/>
              <a:t> • Томас </a:t>
            </a:r>
            <a:r>
              <a:rPr lang="ru-RU" sz="1800" dirty="0" err="1" smtClean="0"/>
              <a:t>Риггс</a:t>
            </a:r>
            <a:r>
              <a:rPr lang="ru-RU" sz="1800" dirty="0" smtClean="0"/>
              <a:t> • Скотт </a:t>
            </a:r>
            <a:r>
              <a:rPr lang="ru-RU" sz="1800" dirty="0" err="1" smtClean="0"/>
              <a:t>Боун</a:t>
            </a:r>
            <a:r>
              <a:rPr lang="ru-RU" sz="1800" dirty="0" smtClean="0"/>
              <a:t> • Джордж </a:t>
            </a:r>
            <a:r>
              <a:rPr lang="ru-RU" sz="1800" dirty="0" err="1" smtClean="0"/>
              <a:t>Паркс</a:t>
            </a:r>
            <a:r>
              <a:rPr lang="ru-RU" sz="1800" dirty="0" smtClean="0"/>
              <a:t> • Джон </a:t>
            </a:r>
            <a:r>
              <a:rPr lang="ru-RU" sz="1800" dirty="0" err="1" smtClean="0"/>
              <a:t>Трой</a:t>
            </a:r>
            <a:r>
              <a:rPr lang="ru-RU" sz="1800" dirty="0" smtClean="0"/>
              <a:t> • Эрнест </a:t>
            </a:r>
            <a:r>
              <a:rPr lang="ru-RU" sz="1800" dirty="0" err="1" smtClean="0"/>
              <a:t>Грунинг</a:t>
            </a:r>
            <a:r>
              <a:rPr lang="ru-RU" sz="1800" dirty="0" smtClean="0"/>
              <a:t> • </a:t>
            </a:r>
            <a:r>
              <a:rPr lang="ru-RU" sz="1800" dirty="0" err="1" smtClean="0"/>
              <a:t>Бенджамин</a:t>
            </a:r>
            <a:r>
              <a:rPr lang="ru-RU" sz="1800" dirty="0" smtClean="0"/>
              <a:t> </a:t>
            </a:r>
            <a:r>
              <a:rPr lang="ru-RU" sz="1800" dirty="0" err="1" smtClean="0"/>
              <a:t>Хайнцлеман</a:t>
            </a:r>
            <a:r>
              <a:rPr lang="ru-RU" sz="1800" dirty="0" smtClean="0"/>
              <a:t> • Уэйн </a:t>
            </a:r>
            <a:r>
              <a:rPr lang="ru-RU" sz="1800" dirty="0" err="1" smtClean="0"/>
              <a:t>Хендриксон</a:t>
            </a:r>
            <a:r>
              <a:rPr lang="ru-RU" sz="1800" dirty="0" smtClean="0"/>
              <a:t> • Майкл Степович • Уэйн </a:t>
            </a:r>
            <a:r>
              <a:rPr lang="ru-RU" sz="1800" dirty="0" err="1" smtClean="0"/>
              <a:t>Хендриксон</a:t>
            </a:r>
            <a:r>
              <a:rPr lang="ru-RU" sz="1800" dirty="0" smtClean="0"/>
              <a:t> </a:t>
            </a:r>
          </a:p>
          <a:p>
            <a:r>
              <a:rPr lang="ru-RU" sz="1800" dirty="0" smtClean="0"/>
              <a:t>Штат Аляска (с 1959) Уильям </a:t>
            </a:r>
            <a:r>
              <a:rPr lang="ru-RU" sz="1800" dirty="0" err="1" smtClean="0"/>
              <a:t>Иган</a:t>
            </a:r>
            <a:r>
              <a:rPr lang="ru-RU" sz="1800" dirty="0" smtClean="0"/>
              <a:t> • </a:t>
            </a:r>
            <a:r>
              <a:rPr lang="ru-RU" sz="1800" dirty="0" err="1" smtClean="0"/>
              <a:t>Уолтер</a:t>
            </a:r>
            <a:r>
              <a:rPr lang="ru-RU" sz="1800" dirty="0" smtClean="0"/>
              <a:t> </a:t>
            </a:r>
            <a:r>
              <a:rPr lang="ru-RU" sz="1800" dirty="0" err="1" smtClean="0"/>
              <a:t>Хикель</a:t>
            </a:r>
            <a:r>
              <a:rPr lang="ru-RU" sz="1800" dirty="0" smtClean="0"/>
              <a:t> • Кит Миллер • Уильям </a:t>
            </a:r>
            <a:r>
              <a:rPr lang="ru-RU" sz="1800" dirty="0" err="1" smtClean="0"/>
              <a:t>Иган</a:t>
            </a:r>
            <a:r>
              <a:rPr lang="ru-RU" sz="1800" dirty="0" smtClean="0"/>
              <a:t> • </a:t>
            </a:r>
            <a:r>
              <a:rPr lang="ru-RU" sz="1800" dirty="0" err="1" smtClean="0"/>
              <a:t>Джей</a:t>
            </a:r>
            <a:r>
              <a:rPr lang="ru-RU" sz="1800" dirty="0" smtClean="0"/>
              <a:t> </a:t>
            </a:r>
            <a:r>
              <a:rPr lang="ru-RU" sz="1800" dirty="0" err="1" smtClean="0"/>
              <a:t>Хаммонд</a:t>
            </a:r>
            <a:r>
              <a:rPr lang="ru-RU" sz="1800" dirty="0" smtClean="0"/>
              <a:t> • Билл Шеффилд • Стив Купер • </a:t>
            </a:r>
            <a:r>
              <a:rPr lang="ru-RU" sz="1800" dirty="0" err="1" smtClean="0"/>
              <a:t>Уолтер</a:t>
            </a:r>
            <a:r>
              <a:rPr lang="ru-RU" sz="1800" dirty="0" smtClean="0"/>
              <a:t> </a:t>
            </a:r>
            <a:r>
              <a:rPr lang="ru-RU" sz="1800" dirty="0" err="1" smtClean="0"/>
              <a:t>Хикель</a:t>
            </a:r>
            <a:r>
              <a:rPr lang="ru-RU" sz="1800" dirty="0" smtClean="0"/>
              <a:t> • Тони </a:t>
            </a:r>
            <a:r>
              <a:rPr lang="ru-RU" sz="1800" dirty="0" err="1" smtClean="0"/>
              <a:t>Ноулз</a:t>
            </a:r>
            <a:r>
              <a:rPr lang="ru-RU" sz="1800" dirty="0" smtClean="0"/>
              <a:t> • Фрэнк </a:t>
            </a:r>
            <a:r>
              <a:rPr lang="ru-RU" sz="1800" dirty="0" err="1" smtClean="0"/>
              <a:t>Меркауски</a:t>
            </a:r>
            <a:r>
              <a:rPr lang="ru-RU" sz="1800" dirty="0" smtClean="0"/>
              <a:t> • Сара </a:t>
            </a:r>
            <a:r>
              <a:rPr lang="ru-RU" sz="1800" dirty="0" err="1" smtClean="0"/>
              <a:t>Пэйлин</a:t>
            </a:r>
            <a:r>
              <a:rPr lang="ru-RU" sz="1800" dirty="0" smtClean="0"/>
              <a:t> • </a:t>
            </a:r>
            <a:r>
              <a:rPr lang="ru-RU" sz="1800" dirty="0" err="1" smtClean="0"/>
              <a:t>Шон</a:t>
            </a:r>
            <a:r>
              <a:rPr lang="ru-RU" sz="1800" dirty="0" smtClean="0"/>
              <a:t> </a:t>
            </a:r>
            <a:r>
              <a:rPr lang="ru-RU" sz="1800" dirty="0" err="1" smtClean="0"/>
              <a:t>Парнелл</a:t>
            </a:r>
            <a:r>
              <a:rPr lang="ru-RU" sz="1800" dirty="0" smtClean="0"/>
              <a:t> </a:t>
            </a:r>
          </a:p>
          <a:p>
            <a:r>
              <a:rPr lang="ru-RU" sz="1800" dirty="0" smtClean="0"/>
              <a:t>В отличие от большинства других штатов США, где основной низовой административной единицей местного самоуправления является округ (</a:t>
            </a:r>
            <a:r>
              <a:rPr lang="ru-RU" sz="1800" dirty="0" err="1" smtClean="0"/>
              <a:t>county</a:t>
            </a:r>
            <a:r>
              <a:rPr lang="ru-RU" sz="1800" dirty="0" smtClean="0"/>
              <a:t>), название административных единиц на Аляске — </a:t>
            </a:r>
            <a:r>
              <a:rPr lang="ru-RU" sz="1800" dirty="0" err="1" smtClean="0"/>
              <a:t>баро</a:t>
            </a:r>
            <a:r>
              <a:rPr lang="ru-RU" sz="1800" dirty="0" smtClean="0"/>
              <a:t> (</a:t>
            </a:r>
            <a:r>
              <a:rPr lang="ru-RU" sz="1800" dirty="0" err="1" smtClean="0"/>
              <a:t>borough</a:t>
            </a:r>
            <a:r>
              <a:rPr lang="ru-RU" sz="1800" dirty="0" smtClean="0"/>
              <a:t> — «район, имеющий самоуправление»). Ещё более важно другое отличие — 15 </a:t>
            </a:r>
            <a:r>
              <a:rPr lang="ru-RU" sz="1800" dirty="0" err="1" smtClean="0"/>
              <a:t>баро</a:t>
            </a:r>
            <a:r>
              <a:rPr lang="ru-RU" sz="1800" dirty="0" smtClean="0"/>
              <a:t> и муниципалитет </a:t>
            </a:r>
            <a:r>
              <a:rPr lang="ru-RU" sz="1800" dirty="0" err="1" smtClean="0"/>
              <a:t>Анкориджа</a:t>
            </a:r>
            <a:r>
              <a:rPr lang="ru-RU" sz="1800" dirty="0" smtClean="0"/>
              <a:t> покрывают только часть территории Аляски. Остальная территория не имеет достаточно населения (по крайней мере заинтересованного) для формирования местного самоуправления и образует так называемое неорганизованное </a:t>
            </a:r>
            <a:r>
              <a:rPr lang="ru-RU" sz="1800" dirty="0" err="1" smtClean="0"/>
              <a:t>баро</a:t>
            </a:r>
            <a:r>
              <a:rPr lang="ru-RU" sz="1800" dirty="0" smtClean="0"/>
              <a:t>, которое для целей переписи населения и для удобства управления было поделено на так называемые зоны переписи населения (</a:t>
            </a:r>
            <a:r>
              <a:rPr lang="ru-RU" sz="1800" dirty="0" err="1" smtClean="0"/>
              <a:t>census</a:t>
            </a:r>
            <a:r>
              <a:rPr lang="ru-RU" sz="1800" dirty="0" smtClean="0"/>
              <a:t> </a:t>
            </a:r>
            <a:r>
              <a:rPr lang="ru-RU" sz="1800" dirty="0" err="1" smtClean="0"/>
              <a:t>area</a:t>
            </a:r>
            <a:r>
              <a:rPr lang="ru-RU" sz="1800" dirty="0" smtClean="0"/>
              <a:t>). Таких зон на Аляске насчитывается 11.</a:t>
            </a:r>
          </a:p>
          <a:p>
            <a:endParaRPr lang="ru-RU" sz="1800" dirty="0"/>
          </a:p>
        </p:txBody>
      </p:sp>
      <p:pic>
        <p:nvPicPr>
          <p:cNvPr id="3074" name="Picture 2" descr="C:\Users\1\Pictures\ьь м.jpg"/>
          <p:cNvPicPr>
            <a:picLocks noChangeAspect="1" noChangeArrowheads="1"/>
          </p:cNvPicPr>
          <p:nvPr/>
        </p:nvPicPr>
        <p:blipFill>
          <a:blip r:embed="rId2" cstate="print"/>
          <a:srcRect/>
          <a:stretch>
            <a:fillRect/>
          </a:stretch>
        </p:blipFill>
        <p:spPr bwMode="auto">
          <a:xfrm>
            <a:off x="6526187" y="285728"/>
            <a:ext cx="2403521" cy="1714512"/>
          </a:xfrm>
          <a:prstGeom prst="rect">
            <a:avLst/>
          </a:prstGeom>
          <a:noFill/>
        </p:spPr>
      </p:pic>
      <p:pic>
        <p:nvPicPr>
          <p:cNvPr id="3075" name="Picture 3" descr="C:\Users\1\Pictures\i.jpg"/>
          <p:cNvPicPr>
            <a:picLocks noChangeAspect="1" noChangeArrowheads="1"/>
          </p:cNvPicPr>
          <p:nvPr/>
        </p:nvPicPr>
        <p:blipFill>
          <a:blip r:embed="rId3" cstate="print"/>
          <a:srcRect/>
          <a:stretch>
            <a:fillRect/>
          </a:stretch>
        </p:blipFill>
        <p:spPr bwMode="auto">
          <a:xfrm>
            <a:off x="6537811" y="2857496"/>
            <a:ext cx="2391897" cy="1785950"/>
          </a:xfrm>
          <a:prstGeom prst="rect">
            <a:avLst/>
          </a:prstGeom>
          <a:noFill/>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500826" cy="6858000"/>
          </a:xfrm>
        </p:spPr>
        <p:txBody>
          <a:bodyPr>
            <a:normAutofit lnSpcReduction="10000"/>
          </a:bodyPr>
          <a:lstStyle/>
          <a:p>
            <a:r>
              <a:rPr lang="ru-RU" sz="2400" dirty="0" smtClean="0">
                <a:solidFill>
                  <a:srgbClr val="FF0000"/>
                </a:solidFill>
              </a:rPr>
              <a:t>Открытие Аляски</a:t>
            </a:r>
          </a:p>
          <a:p>
            <a:r>
              <a:rPr lang="ru-RU" sz="1800" dirty="0" smtClean="0"/>
              <a:t>В западной традиции принято считать, что первым белым человеком, ступившим на землю Аляски, был Г. В. </a:t>
            </a:r>
            <a:r>
              <a:rPr lang="ru-RU" sz="1800" dirty="0" err="1" smtClean="0"/>
              <a:t>Стеллер</a:t>
            </a:r>
            <a:r>
              <a:rPr lang="ru-RU" sz="1800" dirty="0" smtClean="0"/>
              <a:t>[2]. В книге </a:t>
            </a:r>
            <a:r>
              <a:rPr lang="ru-RU" sz="1800" dirty="0" err="1" smtClean="0"/>
              <a:t>Бернгарда</a:t>
            </a:r>
            <a:r>
              <a:rPr lang="ru-RU" sz="1800" dirty="0" smtClean="0"/>
              <a:t> </a:t>
            </a:r>
            <a:r>
              <a:rPr lang="ru-RU" sz="1800" dirty="0" err="1" smtClean="0"/>
              <a:t>Гржимека</a:t>
            </a:r>
            <a:r>
              <a:rPr lang="ru-RU" sz="1800" dirty="0" smtClean="0"/>
              <a:t> «От кобры до медведя гризли» говорится, что </a:t>
            </a:r>
            <a:r>
              <a:rPr lang="ru-RU" sz="1800" dirty="0" err="1" smtClean="0"/>
              <a:t>Стеллер</a:t>
            </a:r>
            <a:r>
              <a:rPr lang="ru-RU" sz="1800" dirty="0" smtClean="0"/>
              <a:t> первым заметил на горизонте гористые очертания </a:t>
            </a:r>
            <a:r>
              <a:rPr lang="ru-RU" sz="1800" dirty="0" err="1" smtClean="0"/>
              <a:t>Аляскинских</a:t>
            </a:r>
            <a:r>
              <a:rPr lang="ru-RU" sz="1800" dirty="0" smtClean="0"/>
              <a:t> островов, и ему не терпелось продолжить свои биологические исследования. Однако капитан корабля В. Беринг имел другие намерения и вскоре приказал сняться с якоря и возвращаться назад. </a:t>
            </a:r>
            <a:r>
              <a:rPr lang="ru-RU" sz="1800" dirty="0" err="1" smtClean="0"/>
              <a:t>Стеллер</a:t>
            </a:r>
            <a:r>
              <a:rPr lang="ru-RU" sz="1800" dirty="0" smtClean="0"/>
              <a:t> был до крайности возмущён таким решением и в конце концов настоял на том, чтобы командир корабля дал ему хотя бы десять часов на обследование острова Каяк, где кораблю всё равно надо было пристать, чтобы пополнить запасы пресной воды. Статью о своем исследовательском подвиге-набеге </a:t>
            </a:r>
            <a:r>
              <a:rPr lang="ru-RU" sz="1800" dirty="0" err="1" smtClean="0"/>
              <a:t>Стеллер</a:t>
            </a:r>
            <a:r>
              <a:rPr lang="ru-RU" sz="1800" dirty="0" smtClean="0"/>
              <a:t> назвал «Описание растений, собранных за 6 часов в Америке»[3].</a:t>
            </a:r>
          </a:p>
          <a:p>
            <a:r>
              <a:rPr lang="ru-RU" sz="1800" dirty="0" smtClean="0"/>
              <a:t>Однако на самом деле первыми европейцами, посетившими Аляску 21 августа 1732 года были члены команды бота «Св. Гавриил» под началом геодезиста М. С. Гвоздева и подштурмана И. Федорова в ходе экспедиции А. Ф. Шестакова и Д. И. </a:t>
            </a:r>
            <a:r>
              <a:rPr lang="ru-RU" sz="1800" dirty="0" err="1" smtClean="0"/>
              <a:t>Павлуцкого</a:t>
            </a:r>
            <a:r>
              <a:rPr lang="ru-RU" sz="1800" dirty="0" smtClean="0"/>
              <a:t> 1729—1735 годов[4]. Кроме того, есть отрывочные сведения о посещении русскими людьми Америки в XVII веке[5]</a:t>
            </a:r>
            <a:endParaRPr lang="ru-RU" sz="1800" dirty="0"/>
          </a:p>
        </p:txBody>
      </p:sp>
      <p:pic>
        <p:nvPicPr>
          <p:cNvPr id="4098" name="Picture 2" descr="C:\Users\1\Pictures\JE6AT8CAG4CNRHCAK4ZL7GCAE67KMECA2TDY8OCAD1VQWBCA4L31VICALKMD0ACAT52D7GCAWSOEQ8CA1D7QKCCAQPUDPBCA8JCDVXCA73R6H7CA277EFZCA2ZFX5BCAM2632ECADQBM3LCA6EGW05CALMYJQF.jpg"/>
          <p:cNvPicPr>
            <a:picLocks noChangeAspect="1" noChangeArrowheads="1"/>
          </p:cNvPicPr>
          <p:nvPr/>
        </p:nvPicPr>
        <p:blipFill>
          <a:blip r:embed="rId2" cstate="print"/>
          <a:srcRect/>
          <a:stretch>
            <a:fillRect/>
          </a:stretch>
        </p:blipFill>
        <p:spPr bwMode="auto">
          <a:xfrm>
            <a:off x="6405568" y="285728"/>
            <a:ext cx="2500330" cy="3000396"/>
          </a:xfrm>
          <a:prstGeom prst="rect">
            <a:avLst/>
          </a:prstGeom>
          <a:noFill/>
        </p:spPr>
      </p:pic>
      <p:pic>
        <p:nvPicPr>
          <p:cNvPr id="4099" name="Picture 3" descr="C:\Users\1\Pictures\ппп.jpg"/>
          <p:cNvPicPr>
            <a:picLocks noChangeAspect="1" noChangeArrowheads="1"/>
          </p:cNvPicPr>
          <p:nvPr/>
        </p:nvPicPr>
        <p:blipFill>
          <a:blip r:embed="rId3" cstate="print"/>
          <a:srcRect/>
          <a:stretch>
            <a:fillRect/>
          </a:stretch>
        </p:blipFill>
        <p:spPr bwMode="auto">
          <a:xfrm>
            <a:off x="6383403" y="3786190"/>
            <a:ext cx="2546305" cy="1714512"/>
          </a:xfrm>
          <a:prstGeom prst="rect">
            <a:avLst/>
          </a:prstGeom>
          <a:noFill/>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500826" cy="6858000"/>
          </a:xfrm>
        </p:spPr>
        <p:txBody>
          <a:bodyPr>
            <a:normAutofit lnSpcReduction="10000"/>
          </a:bodyPr>
          <a:lstStyle/>
          <a:p>
            <a:r>
              <a:rPr lang="ru-RU" sz="2400" dirty="0" smtClean="0">
                <a:solidFill>
                  <a:srgbClr val="FF0000"/>
                </a:solidFill>
              </a:rPr>
              <a:t>Русская Америка и продажа Аляски</a:t>
            </a:r>
          </a:p>
          <a:p>
            <a:r>
              <a:rPr lang="ru-RU" sz="1800" dirty="0" smtClean="0"/>
              <a:t>C 9 июля 1799 по 18 октября 1867 года Аляска с прилегающими к ней островами находилась под управлением Русско-американской компании. Однако после того, как в России было отменено крепостное право, чтобы выплатить компенсацию помещикам, Александр II был вынужден в 1862 году занять у Ротшильдов 15 миллионов фунтов стерлингов под 5 % годовых (73 </a:t>
            </a:r>
            <a:r>
              <a:rPr lang="ru-RU" sz="1800" dirty="0" err="1" smtClean="0"/>
              <a:t>млн</a:t>
            </a:r>
            <a:r>
              <a:rPr lang="ru-RU" sz="1800" dirty="0" smtClean="0"/>
              <a:t> долларов) Долг Ротшильдам надо было возвращать, и Великий Князь Константин Николаевич — младший брат Государя — предложил продать Аляску.</a:t>
            </a:r>
          </a:p>
          <a:p>
            <a:r>
              <a:rPr lang="ru-RU" sz="1800" dirty="0" smtClean="0"/>
              <a:t>16 декабря 1866 года в Санкт-Петербурге состоялось специальное совещание, на котором присутствовали Александр II, великий князь Константин Николаевич, министры финансов и морского министерства, а также российский посланник в Вашингтоне барон Эдуард Андреевич </a:t>
            </a:r>
            <a:r>
              <a:rPr lang="ru-RU" sz="1800" dirty="0" err="1" smtClean="0"/>
              <a:t>Стекль</a:t>
            </a:r>
            <a:r>
              <a:rPr lang="ru-RU" sz="1800" dirty="0" smtClean="0"/>
              <a:t>. Все участники одобрили идею продажи. По предложению министерства финансов был определен порог суммы — не менее 5 миллионов долларов золотом. 22 декабря 1866 г. Александр II утвердил границу территории. В марте 1867 года </a:t>
            </a:r>
            <a:r>
              <a:rPr lang="ru-RU" sz="1800" dirty="0" err="1" smtClean="0"/>
              <a:t>Стекль</a:t>
            </a:r>
            <a:r>
              <a:rPr lang="ru-RU" sz="1800" dirty="0" smtClean="0"/>
              <a:t> прибыл в Вашингтон и официально обратился к госсекретарю Уильяму </a:t>
            </a:r>
            <a:r>
              <a:rPr lang="ru-RU" sz="1800" dirty="0" err="1" smtClean="0"/>
              <a:t>Сьюарду</a:t>
            </a:r>
            <a:r>
              <a:rPr lang="ru-RU" sz="1800" dirty="0" smtClean="0"/>
              <a:t>. Подписание договора состоялось 30 марта 1867 года в Вашингтоне. Территория площадью 1 миллион 519 тысяч  км² была продана за 7,2 миллиона долларов золотом, то есть по 4,74 доллара за кв. км.</a:t>
            </a:r>
            <a:endParaRPr lang="ru-RU" sz="1800" dirty="0"/>
          </a:p>
        </p:txBody>
      </p:sp>
      <p:pic>
        <p:nvPicPr>
          <p:cNvPr id="5122" name="Picture 2" descr="C:\Users\1\Pictures\ьпр.jpg"/>
          <p:cNvPicPr>
            <a:picLocks noChangeAspect="1" noChangeArrowheads="1"/>
          </p:cNvPicPr>
          <p:nvPr/>
        </p:nvPicPr>
        <p:blipFill>
          <a:blip r:embed="rId2" cstate="print"/>
          <a:srcRect/>
          <a:stretch>
            <a:fillRect/>
          </a:stretch>
        </p:blipFill>
        <p:spPr bwMode="auto">
          <a:xfrm>
            <a:off x="6442135" y="214290"/>
            <a:ext cx="2487573" cy="1857388"/>
          </a:xfrm>
          <a:prstGeom prst="rect">
            <a:avLst/>
          </a:prstGeom>
          <a:noFill/>
        </p:spPr>
      </p:pic>
      <p:pic>
        <p:nvPicPr>
          <p:cNvPr id="5123" name="Picture 3" descr="C:\Users\1\Pictures\рьпр.jpg"/>
          <p:cNvPicPr>
            <a:picLocks noChangeAspect="1" noChangeArrowheads="1"/>
          </p:cNvPicPr>
          <p:nvPr/>
        </p:nvPicPr>
        <p:blipFill>
          <a:blip r:embed="rId3" cstate="print"/>
          <a:srcRect/>
          <a:stretch>
            <a:fillRect/>
          </a:stretch>
        </p:blipFill>
        <p:spPr bwMode="auto">
          <a:xfrm>
            <a:off x="6407456" y="3071810"/>
            <a:ext cx="2536540" cy="1928826"/>
          </a:xfrm>
          <a:prstGeom prst="rect">
            <a:avLst/>
          </a:prstGeom>
          <a:noFill/>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715140" cy="6858000"/>
          </a:xfrm>
        </p:spPr>
        <p:txBody>
          <a:bodyPr>
            <a:normAutofit/>
          </a:bodyPr>
          <a:lstStyle/>
          <a:p>
            <a:r>
              <a:rPr lang="ru-RU" sz="2400" dirty="0" smtClean="0">
                <a:solidFill>
                  <a:srgbClr val="FF0000"/>
                </a:solidFill>
              </a:rPr>
              <a:t>Штат США </a:t>
            </a:r>
          </a:p>
          <a:p>
            <a:r>
              <a:rPr lang="ru-RU" sz="1800" dirty="0" smtClean="0"/>
              <a:t>Контур Аляски, наложенный на континентальную часть СШАС 1867 года Аляска находилась в ведении военного министерства США и называлась «Округ Аляска», в 1884—1912 «округ», затем «территория» (1912—1959), с 1959 года — штат США.</a:t>
            </a:r>
          </a:p>
          <a:p>
            <a:r>
              <a:rPr lang="ru-RU" sz="1800" dirty="0" smtClean="0"/>
              <a:t>Пять лет спустя было обнаружено золото. Регион развивался медленно вплоть до начала золотой лихорадки на Клондайке в 1896. За годы золотой лихорадки на Аляске было добыто около одной тысячи тонн золота[7], что в ценах на апрель 2005 года соответствовало 13-14 миллиардам долларов.</a:t>
            </a:r>
          </a:p>
          <a:p>
            <a:r>
              <a:rPr lang="ru-RU" sz="1800" dirty="0" smtClean="0"/>
              <a:t>Аляска объявлена штатом в 1959. С 1968 там разрабатываются разные минеральные ресурсы, особенно в районе залива </a:t>
            </a:r>
            <a:r>
              <a:rPr lang="ru-RU" sz="1800" dirty="0" err="1" smtClean="0"/>
              <a:t>Прудо-Бэй</a:t>
            </a:r>
            <a:r>
              <a:rPr lang="ru-RU" sz="1800" dirty="0" smtClean="0"/>
              <a:t>, на юго-востоке от </a:t>
            </a:r>
            <a:r>
              <a:rPr lang="ru-RU" sz="1800" dirty="0" err="1" smtClean="0"/>
              <a:t>Пойнт-Барроу</a:t>
            </a:r>
            <a:r>
              <a:rPr lang="ru-RU" sz="1800" dirty="0" smtClean="0"/>
              <a:t>. В 1977 проложен нефтепровод от залива </a:t>
            </a:r>
            <a:r>
              <a:rPr lang="ru-RU" sz="1800" dirty="0" err="1" smtClean="0"/>
              <a:t>Прудо-Бей</a:t>
            </a:r>
            <a:r>
              <a:rPr lang="ru-RU" sz="1800" dirty="0" smtClean="0"/>
              <a:t> до порта </a:t>
            </a:r>
            <a:r>
              <a:rPr lang="ru-RU" sz="1800" dirty="0" err="1" smtClean="0"/>
              <a:t>Валдез</a:t>
            </a:r>
            <a:r>
              <a:rPr lang="ru-RU" sz="1800" dirty="0" smtClean="0"/>
              <a:t>. В 1989 разлив нефти с танкера «Эксон </a:t>
            </a:r>
            <a:r>
              <a:rPr lang="ru-RU" sz="1800" dirty="0" err="1" smtClean="0"/>
              <a:t>Валдез</a:t>
            </a:r>
            <a:r>
              <a:rPr lang="ru-RU" sz="1800" dirty="0" smtClean="0"/>
              <a:t>» стал причиной серьёзного загрязнения окружающей среды.</a:t>
            </a:r>
            <a:endParaRPr lang="ru-RU" sz="1800" dirty="0"/>
          </a:p>
        </p:txBody>
      </p:sp>
      <p:pic>
        <p:nvPicPr>
          <p:cNvPr id="6146" name="Picture 2" descr="C:\Users\1\Pictures\ттт.jpg"/>
          <p:cNvPicPr>
            <a:picLocks noChangeAspect="1" noChangeArrowheads="1"/>
          </p:cNvPicPr>
          <p:nvPr/>
        </p:nvPicPr>
        <p:blipFill>
          <a:blip r:embed="rId2" cstate="print"/>
          <a:srcRect/>
          <a:stretch>
            <a:fillRect/>
          </a:stretch>
        </p:blipFill>
        <p:spPr bwMode="auto">
          <a:xfrm>
            <a:off x="6727852" y="285728"/>
            <a:ext cx="2201856" cy="2143140"/>
          </a:xfrm>
          <a:prstGeom prst="rect">
            <a:avLst/>
          </a:prstGeom>
          <a:noFill/>
        </p:spPr>
      </p:pic>
      <p:pic>
        <p:nvPicPr>
          <p:cNvPr id="6147" name="Picture 3" descr="C:\Users\1\Pictures\рьстр.jpg"/>
          <p:cNvPicPr>
            <a:picLocks noChangeAspect="1" noChangeArrowheads="1"/>
          </p:cNvPicPr>
          <p:nvPr/>
        </p:nvPicPr>
        <p:blipFill>
          <a:blip r:embed="rId3" cstate="print"/>
          <a:srcRect/>
          <a:stretch>
            <a:fillRect/>
          </a:stretch>
        </p:blipFill>
        <p:spPr bwMode="auto">
          <a:xfrm>
            <a:off x="6729162" y="3500438"/>
            <a:ext cx="2200546" cy="1643074"/>
          </a:xfrm>
          <a:prstGeom prst="rect">
            <a:avLst/>
          </a:prstGeom>
          <a:noFill/>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715140" cy="6858000"/>
          </a:xfrm>
        </p:spPr>
        <p:txBody>
          <a:bodyPr>
            <a:normAutofit/>
          </a:bodyPr>
          <a:lstStyle/>
          <a:p>
            <a:r>
              <a:rPr lang="ru-RU" sz="2400" dirty="0" smtClean="0">
                <a:solidFill>
                  <a:srgbClr val="FF0000"/>
                </a:solidFill>
              </a:rPr>
              <a:t>Экономика</a:t>
            </a:r>
          </a:p>
          <a:p>
            <a:r>
              <a:rPr lang="ru-RU" sz="1800" dirty="0" smtClean="0"/>
              <a:t>На севере добыча нефти-сырца (в районе залива </a:t>
            </a:r>
            <a:r>
              <a:rPr lang="ru-RU" sz="1800" dirty="0" err="1" smtClean="0"/>
              <a:t>Прадхо</a:t>
            </a:r>
            <a:r>
              <a:rPr lang="ru-RU" sz="1800" dirty="0" smtClean="0"/>
              <a:t> и полуострова </a:t>
            </a:r>
            <a:r>
              <a:rPr lang="ru-RU" sz="1800" dirty="0" err="1" smtClean="0"/>
              <a:t>Кенай</a:t>
            </a:r>
            <a:r>
              <a:rPr lang="ru-RU" sz="1800" dirty="0" smtClean="0"/>
              <a:t>; нефтепровод </a:t>
            </a:r>
            <a:r>
              <a:rPr lang="ru-RU" sz="1800" dirty="0" err="1" smtClean="0"/>
              <a:t>Алиеска</a:t>
            </a:r>
            <a:r>
              <a:rPr lang="ru-RU" sz="1800" dirty="0" smtClean="0"/>
              <a:t> длиной 1250 км до порта </a:t>
            </a:r>
            <a:r>
              <a:rPr lang="ru-RU" sz="1800" dirty="0" err="1" smtClean="0"/>
              <a:t>Валдиз</a:t>
            </a:r>
            <a:r>
              <a:rPr lang="ru-RU" sz="1800" dirty="0" smtClean="0"/>
              <a:t>), природного газа, угля, меди, железа, золота, цинка; рыболовство; выращивание северных оленей; лесозаготовка и охотничье дело; авиатранспорт; военные авиабазы. Туризм.</a:t>
            </a:r>
          </a:p>
          <a:p>
            <a:r>
              <a:rPr lang="ru-RU" sz="1800" dirty="0" smtClean="0"/>
              <a:t>Добыча нефти стала играть огромную роль с 1970-х гг. после открытия месторождений и прокладки </a:t>
            </a:r>
            <a:r>
              <a:rPr lang="ru-RU" sz="1800" dirty="0" err="1" smtClean="0"/>
              <a:t>Трансаляскинского</a:t>
            </a:r>
            <a:r>
              <a:rPr lang="ru-RU" sz="1800" dirty="0" smtClean="0"/>
              <a:t> трубопровода. </a:t>
            </a:r>
            <a:r>
              <a:rPr lang="ru-RU" sz="1800" dirty="0" err="1" smtClean="0"/>
              <a:t>Аляскинское</a:t>
            </a:r>
            <a:r>
              <a:rPr lang="ru-RU" sz="1800" dirty="0" smtClean="0"/>
              <a:t> месторождение нефти сравнивают по важности с месторождениями нефти в Западной Сибири и на Аравийском полуострове.</a:t>
            </a:r>
            <a:endParaRPr lang="ru-RU" sz="1800" dirty="0"/>
          </a:p>
        </p:txBody>
      </p:sp>
      <p:pic>
        <p:nvPicPr>
          <p:cNvPr id="7170" name="Picture 2" descr="C:\Users\1\Pictures\трт.jpg"/>
          <p:cNvPicPr>
            <a:picLocks noChangeAspect="1" noChangeArrowheads="1"/>
          </p:cNvPicPr>
          <p:nvPr/>
        </p:nvPicPr>
        <p:blipFill>
          <a:blip r:embed="rId2" cstate="print"/>
          <a:srcRect/>
          <a:stretch>
            <a:fillRect/>
          </a:stretch>
        </p:blipFill>
        <p:spPr bwMode="auto">
          <a:xfrm>
            <a:off x="6524629" y="285728"/>
            <a:ext cx="2381267" cy="1785950"/>
          </a:xfrm>
          <a:prstGeom prst="rect">
            <a:avLst/>
          </a:prstGeom>
          <a:noFill/>
        </p:spPr>
      </p:pic>
      <p:pic>
        <p:nvPicPr>
          <p:cNvPr id="7172" name="Picture 4" descr="C:\Users\1\Pictures\MD3JQWCAYR0F05CA3C0TZDCAFEQJ2QCA2UH4MOCAZ2UXUOCAG5PT24CAWBTC0QCA8VP9P2CAJCDY4ECA9GT1VCCAXATQ54CADRL9NXCAY0LLPUCALJB6XDCA3IJ5MICAK67NRNCAACM8LKCA82JBYDCACGWQEZ.jpg"/>
          <p:cNvPicPr>
            <a:picLocks noChangeAspect="1" noChangeArrowheads="1"/>
          </p:cNvPicPr>
          <p:nvPr/>
        </p:nvPicPr>
        <p:blipFill>
          <a:blip r:embed="rId3" cstate="print"/>
          <a:srcRect/>
          <a:stretch>
            <a:fillRect/>
          </a:stretch>
        </p:blipFill>
        <p:spPr bwMode="auto">
          <a:xfrm>
            <a:off x="6474027" y="3143248"/>
            <a:ext cx="2455681" cy="2357454"/>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0" y="0"/>
            <a:ext cx="6643702" cy="6858000"/>
          </a:xfrm>
        </p:spPr>
        <p:txBody>
          <a:bodyPr>
            <a:normAutofit lnSpcReduction="10000"/>
          </a:bodyPr>
          <a:lstStyle/>
          <a:p>
            <a:r>
              <a:rPr lang="ru-RU" sz="2400" dirty="0" smtClean="0">
                <a:solidFill>
                  <a:srgbClr val="FF0000"/>
                </a:solidFill>
              </a:rPr>
              <a:t>Население</a:t>
            </a:r>
          </a:p>
          <a:p>
            <a:r>
              <a:rPr lang="ru-RU" sz="1800" dirty="0" smtClean="0"/>
              <a:t>Хотя штат один из наименее населённых в стране, в 1970-е годы сюда переехали многие новые жители, привлечённые вакансиями в нефтяной промышленности и на транспорте, а в 1980-е годы прирост населения составил более 36 процентов.</a:t>
            </a:r>
          </a:p>
          <a:p>
            <a:r>
              <a:rPr lang="ru-RU" sz="1800" dirty="0" smtClean="0"/>
              <a:t>В 2005 году население Аляски увеличилось по сравнению с предыдущим годом на 5906 человек, или 0,9 %. По сравнению с 2000 годом население увеличилось на 36 730 человек (5,9 %). Это число включает естественный прирост населения на 36 590 человек (53 132 рождения минус 16 542 смерти) с момента последней переписи, а также увеличение благодаря миграции на 1181 человека. Иммиграция из-за пределов Соединенных Штатов увеличила численность населения Аляски на 5800 человек, в то время как внутренняя миграция уменьшила её на 4619 человек. Плотность населения на Аляске самая низкая из всех штатов США.</a:t>
            </a:r>
          </a:p>
          <a:p>
            <a:r>
              <a:rPr lang="ru-RU" sz="1800" dirty="0" smtClean="0"/>
              <a:t>Около 75 процентов населения белые, уроженцы США. В штате около 88 тыс. коренных жителей — индейцы (</a:t>
            </a:r>
            <a:r>
              <a:rPr lang="ru-RU" sz="1800" dirty="0" err="1" smtClean="0"/>
              <a:t>атапаски</a:t>
            </a:r>
            <a:r>
              <a:rPr lang="ru-RU" sz="1800" dirty="0" smtClean="0"/>
              <a:t>, </a:t>
            </a:r>
            <a:r>
              <a:rPr lang="ru-RU" sz="1800" dirty="0" err="1" smtClean="0"/>
              <a:t>хайда</a:t>
            </a:r>
            <a:r>
              <a:rPr lang="ru-RU" sz="1800" dirty="0" smtClean="0"/>
              <a:t>, </a:t>
            </a:r>
            <a:r>
              <a:rPr lang="ru-RU" sz="1800" dirty="0" err="1" smtClean="0"/>
              <a:t>тлинкиты</a:t>
            </a:r>
            <a:r>
              <a:rPr lang="ru-RU" sz="1800" dirty="0" smtClean="0"/>
              <a:t>, </a:t>
            </a:r>
            <a:r>
              <a:rPr lang="ru-RU" sz="1800" dirty="0" err="1" smtClean="0"/>
              <a:t>симшиане</a:t>
            </a:r>
            <a:r>
              <a:rPr lang="ru-RU" sz="1800" dirty="0" smtClean="0"/>
              <a:t>), эскимосы и алеуты. В штате живёт также небольшое число потомков русских. Среди основных религиозных групп — католики, православные, пресвитериане, баптисты и методисты. Доля православных, составляющая по разным оценкам 8-10 %, является самой высокой в стране.</a:t>
            </a:r>
            <a:endParaRPr lang="ru-RU" sz="1800" dirty="0"/>
          </a:p>
        </p:txBody>
      </p:sp>
      <p:pic>
        <p:nvPicPr>
          <p:cNvPr id="8194" name="Picture 2" descr="C:\Users\1\Pictures\трв.jpg"/>
          <p:cNvPicPr>
            <a:picLocks noChangeAspect="1" noChangeArrowheads="1"/>
          </p:cNvPicPr>
          <p:nvPr/>
        </p:nvPicPr>
        <p:blipFill>
          <a:blip r:embed="rId2" cstate="print"/>
          <a:srcRect/>
          <a:stretch>
            <a:fillRect/>
          </a:stretch>
        </p:blipFill>
        <p:spPr bwMode="auto">
          <a:xfrm>
            <a:off x="6605386" y="214290"/>
            <a:ext cx="2343375" cy="3000396"/>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TotalTime>
  <Words>1341</Words>
  <Application>Microsoft Office PowerPoint</Application>
  <PresentationFormat>Экран (4:3)</PresentationFormat>
  <Paragraphs>34</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Тема Office</vt:lpstr>
      <vt:lpstr> Аляска</vt:lpstr>
      <vt:lpstr>Слайд 2</vt:lpstr>
      <vt:lpstr>Слайд 3</vt:lpstr>
      <vt:lpstr>Слайд 4</vt:lpstr>
      <vt:lpstr>Слайд 5</vt:lpstr>
      <vt:lpstr>Слайд 6</vt:lpstr>
      <vt:lpstr>Слайд 7</vt:lpstr>
      <vt:lpstr>Слайд 8</vt:lpstr>
      <vt:lpstr>Слайд 9</vt:lpstr>
      <vt:lpstr>Слайд 10</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Аляска</dc:title>
  <dc:creator>1</dc:creator>
  <cp:lastModifiedBy>Admin</cp:lastModifiedBy>
  <cp:revision>5</cp:revision>
  <dcterms:created xsi:type="dcterms:W3CDTF">2012-03-23T13:25:56Z</dcterms:created>
  <dcterms:modified xsi:type="dcterms:W3CDTF">2012-06-22T18:55:50Z</dcterms:modified>
</cp:coreProperties>
</file>