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
  </p:notesMasterIdLst>
  <p:sldIdLst>
    <p:sldId id="256" r:id="rId2"/>
    <p:sldId id="257" r:id="rId3"/>
    <p:sldId id="258" r:id="rId4"/>
    <p:sldId id="263" r:id="rId5"/>
    <p:sldId id="259" r:id="rId6"/>
    <p:sldId id="260" r:id="rId7"/>
    <p:sldId id="261" r:id="rId8"/>
    <p:sldId id="262"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D5DD"/>
    <a:srgbClr val="77846E"/>
    <a:srgbClr val="B2B240"/>
    <a:srgbClr val="4BA74F"/>
    <a:srgbClr val="7A53E7"/>
    <a:srgbClr val="F9ADE0"/>
    <a:srgbClr val="155B6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FB7403-FA7C-4218-8C18-A6BCF4204411}" type="datetimeFigureOut">
              <a:rPr lang="ru-RU" smtClean="0"/>
              <a:pPr/>
              <a:t>24.10.2011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C5EFE7-73A6-4663-A951-CEE646A40099}"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17C5EFE7-73A6-4663-A951-CEE646A40099}"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9140742E-1CEE-4B80-87FC-9BBEB346AF5B}" type="slidenum">
              <a:rPr lang="ru-RU" smtClean="0"/>
              <a:pPr/>
              <a:t>‹#›</a:t>
            </a:fld>
            <a:endParaRPr lang="ru-RU"/>
          </a:p>
        </p:txBody>
      </p:sp>
    </p:spTree>
  </p:cSld>
  <p:clrMapOvr>
    <a:masterClrMapping/>
  </p:clrMapOvr>
  <p:transition spd="slow" advTm="10000">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40742E-1CEE-4B80-87FC-9BBEB346AF5B}" type="slidenum">
              <a:rPr lang="ru-RU" smtClean="0"/>
              <a:pPr/>
              <a:t>‹#›</a:t>
            </a:fld>
            <a:endParaRPr lang="ru-RU"/>
          </a:p>
        </p:txBody>
      </p:sp>
    </p:spTree>
  </p:cSld>
  <p:clrMapOvr>
    <a:masterClrMapping/>
  </p:clrMapOvr>
  <p:transition spd="slow" advTm="10000">
    <p:zoom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40742E-1CEE-4B80-87FC-9BBEB346AF5B}" type="slidenum">
              <a:rPr lang="ru-RU" smtClean="0"/>
              <a:pPr/>
              <a:t>‹#›</a:t>
            </a:fld>
            <a:endParaRPr lang="ru-RU"/>
          </a:p>
        </p:txBody>
      </p:sp>
    </p:spTree>
  </p:cSld>
  <p:clrMapOvr>
    <a:masterClrMapping/>
  </p:clrMapOvr>
  <p:transition spd="slow" advTm="10000">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9140742E-1CEE-4B80-87FC-9BBEB346AF5B}" type="slidenum">
              <a:rPr lang="ru-RU" smtClean="0"/>
              <a:pPr/>
              <a:t>‹#›</a:t>
            </a:fld>
            <a:endParaRPr lang="ru-RU"/>
          </a:p>
        </p:txBody>
      </p:sp>
    </p:spTree>
  </p:cSld>
  <p:clrMapOvr>
    <a:masterClrMapping/>
  </p:clrMapOvr>
  <p:transition spd="slow" advTm="10000">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9140742E-1CEE-4B80-87FC-9BBEB346AF5B}"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spd="slow" advTm="10000">
    <p:zoom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9140742E-1CEE-4B80-87FC-9BBEB346AF5B}" type="slidenum">
              <a:rPr lang="ru-RU" smtClean="0"/>
              <a:pPr/>
              <a:t>‹#›</a:t>
            </a:fld>
            <a:endParaRPr lang="ru-RU"/>
          </a:p>
        </p:txBody>
      </p:sp>
    </p:spTree>
  </p:cSld>
  <p:clrMapOvr>
    <a:masterClrMapping/>
  </p:clrMapOvr>
  <p:transition spd="slow" advTm="10000">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9140742E-1CEE-4B80-87FC-9BBEB346AF5B}"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advTm="10000">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40742E-1CEE-4B80-87FC-9BBEB346AF5B}" type="slidenum">
              <a:rPr lang="ru-RU" smtClean="0"/>
              <a:pPr/>
              <a:t>‹#›</a:t>
            </a:fld>
            <a:endParaRPr lang="ru-RU"/>
          </a:p>
        </p:txBody>
      </p:sp>
    </p:spTree>
  </p:cSld>
  <p:clrMapOvr>
    <a:masterClrMapping/>
  </p:clrMapOvr>
  <p:transition spd="slow" advTm="10000">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40742E-1CEE-4B80-87FC-9BBEB346AF5B}" type="slidenum">
              <a:rPr lang="ru-RU" smtClean="0"/>
              <a:pPr/>
              <a:t>‹#›</a:t>
            </a:fld>
            <a:endParaRPr lang="ru-RU"/>
          </a:p>
        </p:txBody>
      </p:sp>
    </p:spTree>
  </p:cSld>
  <p:clrMapOvr>
    <a:masterClrMapping/>
  </p:clrMapOvr>
  <p:transition spd="slow" advTm="10000">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40742E-1CEE-4B80-87FC-9BBEB346AF5B}" type="slidenum">
              <a:rPr lang="ru-RU" smtClean="0"/>
              <a:pPr/>
              <a:t>‹#›</a:t>
            </a:fld>
            <a:endParaRPr lang="ru-RU"/>
          </a:p>
        </p:txBody>
      </p:sp>
    </p:spTree>
  </p:cSld>
  <p:clrMapOvr>
    <a:masterClrMapping/>
  </p:clrMapOvr>
  <p:transition spd="slow" advTm="10000">
    <p:zoom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4461936A-161E-4FB9-A407-A015A0887DAB}" type="datetimeFigureOut">
              <a:rPr lang="ru-RU" smtClean="0"/>
              <a:pPr/>
              <a:t>24.10.2011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9140742E-1CEE-4B80-87FC-9BBEB346AF5B}"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transition spd="slow" advTm="10000">
    <p:zoom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461936A-161E-4FB9-A407-A015A0887DAB}" type="datetimeFigureOut">
              <a:rPr lang="ru-RU" smtClean="0"/>
              <a:pPr/>
              <a:t>24.10.2011</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140742E-1CEE-4B80-87FC-9BBEB346AF5B}"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advTm="10000">
    <p:zoom dir="in"/>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Заголовок 15"/>
          <p:cNvSpPr>
            <a:spLocks noGrp="1"/>
          </p:cNvSpPr>
          <p:nvPr>
            <p:ph type="title"/>
          </p:nvPr>
        </p:nvSpPr>
        <p:spPr/>
        <p:txBody>
          <a:bodyPr>
            <a:noAutofit/>
          </a:bodyPr>
          <a:lstStyle/>
          <a:p>
            <a:pPr algn="ctr"/>
            <a:r>
              <a:rPr lang="en-US" sz="6600" dirty="0" smtClean="0">
                <a:solidFill>
                  <a:srgbClr val="0070C0"/>
                </a:solidFill>
                <a:latin typeface="Comic Sans MS" pitchFamily="66" charset="0"/>
              </a:rPr>
              <a:t>Washington</a:t>
            </a:r>
            <a:endParaRPr lang="ru-RU" sz="6600" dirty="0">
              <a:solidFill>
                <a:srgbClr val="0070C0"/>
              </a:solidFill>
              <a:latin typeface="Comic Sans MS" pitchFamily="66" charset="0"/>
            </a:endParaRPr>
          </a:p>
        </p:txBody>
      </p:sp>
      <p:sp>
        <p:nvSpPr>
          <p:cNvPr id="17" name="Содержимое 16"/>
          <p:cNvSpPr>
            <a:spLocks noGrp="1"/>
          </p:cNvSpPr>
          <p:nvPr>
            <p:ph sz="half" idx="1"/>
          </p:nvPr>
        </p:nvSpPr>
        <p:spPr/>
        <p:txBody>
          <a:bodyPr/>
          <a:lstStyle/>
          <a:p>
            <a:endParaRPr lang="ru-RU"/>
          </a:p>
        </p:txBody>
      </p:sp>
      <p:sp>
        <p:nvSpPr>
          <p:cNvPr id="18" name="Содержимое 17"/>
          <p:cNvSpPr>
            <a:spLocks noGrp="1"/>
          </p:cNvSpPr>
          <p:nvPr>
            <p:ph sz="half" idx="2"/>
          </p:nvPr>
        </p:nvSpPr>
        <p:spPr/>
        <p:txBody>
          <a:bodyPr/>
          <a:lstStyle/>
          <a:p>
            <a:endParaRPr lang="ru-RU" dirty="0"/>
          </a:p>
        </p:txBody>
      </p:sp>
      <p:pic>
        <p:nvPicPr>
          <p:cNvPr id="1026" name="Picture 2" descr="C:\Documents and Settings\student\Рабочий стол\англичане\линкол.jpg"/>
          <p:cNvPicPr>
            <a:picLocks noChangeAspect="1" noChangeArrowheads="1"/>
          </p:cNvPicPr>
          <p:nvPr/>
        </p:nvPicPr>
        <p:blipFill>
          <a:blip r:embed="rId3"/>
          <a:srcRect/>
          <a:stretch>
            <a:fillRect/>
          </a:stretch>
        </p:blipFill>
        <p:spPr bwMode="auto">
          <a:xfrm>
            <a:off x="857224" y="1714488"/>
            <a:ext cx="3286148" cy="2190765"/>
          </a:xfrm>
          <a:prstGeom prst="rect">
            <a:avLst/>
          </a:prstGeom>
          <a:noFill/>
        </p:spPr>
      </p:pic>
      <p:pic>
        <p:nvPicPr>
          <p:cNvPr id="1027" name="Picture 3" descr="C:\Documents and Settings\student\Рабочий стол\англичане\палка.jpg"/>
          <p:cNvPicPr>
            <a:picLocks noChangeAspect="1" noChangeArrowheads="1"/>
          </p:cNvPicPr>
          <p:nvPr/>
        </p:nvPicPr>
        <p:blipFill>
          <a:blip r:embed="rId4"/>
          <a:srcRect/>
          <a:stretch>
            <a:fillRect/>
          </a:stretch>
        </p:blipFill>
        <p:spPr bwMode="auto">
          <a:xfrm>
            <a:off x="5286380" y="1928802"/>
            <a:ext cx="3000396" cy="4245843"/>
          </a:xfrm>
          <a:prstGeom prst="rect">
            <a:avLst/>
          </a:prstGeom>
          <a:noFill/>
        </p:spPr>
      </p:pic>
      <p:pic>
        <p:nvPicPr>
          <p:cNvPr id="1028" name="Picture 4" descr="C:\Documents and Settings\student\Рабочий стол\англичане\Лондон\белый.jpg"/>
          <p:cNvPicPr>
            <a:picLocks noChangeAspect="1" noChangeArrowheads="1"/>
          </p:cNvPicPr>
          <p:nvPr/>
        </p:nvPicPr>
        <p:blipFill>
          <a:blip r:embed="rId5"/>
          <a:srcRect/>
          <a:stretch>
            <a:fillRect/>
          </a:stretch>
        </p:blipFill>
        <p:spPr bwMode="auto">
          <a:xfrm>
            <a:off x="857224" y="4071942"/>
            <a:ext cx="3214710" cy="2157524"/>
          </a:xfrm>
          <a:prstGeom prst="rect">
            <a:avLst/>
          </a:prstGeom>
          <a:noFill/>
        </p:spPr>
      </p:pic>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edge">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wedge">
                                      <p:cBhvr>
                                        <p:cTn id="12" dur="20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edge">
                                      <p:cBhvr>
                                        <p:cTn id="17" dur="20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wedge">
                                      <p:cBhvr>
                                        <p:cTn id="22"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457200"/>
            <a:ext cx="8686800" cy="4186246"/>
          </a:xfrm>
        </p:spPr>
        <p:txBody>
          <a:bodyPr>
            <a:normAutofit fontScale="90000"/>
          </a:bodyPr>
          <a:lstStyle/>
          <a:p>
            <a:r>
              <a:rPr lang="ru-RU" dirty="0" smtClean="0"/>
              <a:t>Презентацию «Вашингтон» </a:t>
            </a:r>
            <a:br>
              <a:rPr lang="ru-RU" dirty="0" smtClean="0"/>
            </a:br>
            <a:r>
              <a:rPr lang="ru-RU" dirty="0" smtClean="0"/>
              <a:t>к уроку в 8 классе </a:t>
            </a:r>
            <a:br>
              <a:rPr lang="ru-RU" dirty="0" smtClean="0"/>
            </a:br>
            <a:r>
              <a:rPr lang="ru-RU" dirty="0" smtClean="0"/>
              <a:t>подготовила </a:t>
            </a:r>
            <a:br>
              <a:rPr lang="ru-RU" dirty="0" smtClean="0"/>
            </a:br>
            <a:r>
              <a:rPr lang="ru-RU" dirty="0" smtClean="0"/>
              <a:t>учитель английского языка </a:t>
            </a:r>
            <a:br>
              <a:rPr lang="ru-RU" dirty="0" smtClean="0"/>
            </a:br>
            <a:r>
              <a:rPr lang="ru-RU" dirty="0" smtClean="0"/>
              <a:t>МБОУ СОШ №4 г. Болотного Болотнинского района </a:t>
            </a:r>
            <a:br>
              <a:rPr lang="ru-RU" dirty="0" smtClean="0"/>
            </a:br>
            <a:r>
              <a:rPr lang="ru-RU" dirty="0" smtClean="0"/>
              <a:t>Новосибирской области</a:t>
            </a:r>
            <a:br>
              <a:rPr lang="ru-RU" dirty="0" smtClean="0"/>
            </a:br>
            <a:r>
              <a:rPr lang="ru-RU" dirty="0" smtClean="0"/>
              <a:t>Рябова Лариса </a:t>
            </a:r>
            <a:r>
              <a:rPr lang="ru-RU" dirty="0" smtClean="0"/>
              <a:t>Борисовна</a:t>
            </a:r>
            <a:br>
              <a:rPr lang="ru-RU" dirty="0" smtClean="0"/>
            </a:br>
            <a:endParaRPr lang="ru-RU" dirty="0"/>
          </a:p>
        </p:txBody>
      </p:sp>
      <p:sp>
        <p:nvSpPr>
          <p:cNvPr id="3" name="Прямоугольник 2"/>
          <p:cNvSpPr/>
          <p:nvPr/>
        </p:nvSpPr>
        <p:spPr>
          <a:xfrm>
            <a:off x="714348" y="4857760"/>
            <a:ext cx="6715171" cy="523220"/>
          </a:xfrm>
          <a:prstGeom prst="rect">
            <a:avLst/>
          </a:prstGeom>
        </p:spPr>
        <p:txBody>
          <a:bodyPr wrap="square">
            <a:spAutoFit/>
          </a:bodyPr>
          <a:lstStyle/>
          <a:p>
            <a:r>
              <a:rPr lang="ru-RU" sz="2800" cap="all" dirty="0" smtClean="0">
                <a:solidFill>
                  <a:srgbClr val="4E3B30"/>
                </a:solidFill>
                <a:effectLst>
                  <a:reflection blurRad="12700" stA="48000" endA="300" endPos="55000" dir="5400000" sy="-90000" algn="bl" rotWithShape="0"/>
                </a:effectLst>
                <a:latin typeface="Franklin Gothic Medium"/>
                <a:ea typeface="+mj-ea"/>
                <a:cs typeface="+mj-cs"/>
              </a:rPr>
              <a:t>иллюстрации </a:t>
            </a:r>
            <a:r>
              <a:rPr lang="ru-RU" sz="2800" cap="all" dirty="0" smtClean="0">
                <a:solidFill>
                  <a:srgbClr val="4E3B30"/>
                </a:solidFill>
                <a:effectLst>
                  <a:reflection blurRad="12700" stA="48000" endA="300" endPos="55000" dir="5400000" sy="-90000" algn="bl" rotWithShape="0"/>
                </a:effectLst>
                <a:latin typeface="Franklin Gothic Medium"/>
                <a:ea typeface="+mj-ea"/>
                <a:cs typeface="+mj-cs"/>
              </a:rPr>
              <a:t>– источник «Интернет»</a:t>
            </a:r>
            <a:endParaRPr lang="ru-RU" sz="2800" dirty="0"/>
          </a:p>
        </p:txBody>
      </p:sp>
    </p:spTree>
  </p:cSld>
  <p:clrMapOvr>
    <a:masterClrMapping/>
  </p:clrMapOvr>
  <p:transition spd="slow" advTm="10000">
    <p:zoom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304800" y="357166"/>
            <a:ext cx="8686800" cy="5722959"/>
          </a:xfrm>
        </p:spPr>
        <p:txBody>
          <a:bodyPr>
            <a:normAutofit/>
          </a:bodyPr>
          <a:lstStyle/>
          <a:p>
            <a:pPr algn="just"/>
            <a:r>
              <a:rPr lang="en-US" dirty="0" smtClean="0">
                <a:solidFill>
                  <a:srgbClr val="C00000"/>
                </a:solidFill>
              </a:rPr>
              <a:t>        </a:t>
            </a:r>
            <a:r>
              <a:rPr lang="en-US" sz="4000" dirty="0" smtClean="0">
                <a:solidFill>
                  <a:srgbClr val="C00000"/>
                </a:solidFill>
              </a:rPr>
              <a:t>Washington is the capital of the United States of America. It’s situated in the District of Columbia and is like no other city in the USA. Washington was named after the first US President George Washington. Washington was first settled in 1790 and since 1800 it has been the federal capital.</a:t>
            </a:r>
            <a:endParaRPr lang="ru-RU" sz="4000" dirty="0">
              <a:solidFill>
                <a:srgbClr val="C00000"/>
              </a:solidFill>
            </a:endParaRPr>
          </a:p>
        </p:txBody>
      </p:sp>
    </p:spTree>
  </p:cSld>
  <p:clrMapOvr>
    <a:masterClrMapping/>
  </p:clrMapOvr>
  <p:transition spd="slow" advTm="10000">
    <p:zoom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686800" cy="841248"/>
          </a:xfrm>
        </p:spPr>
        <p:txBody>
          <a:bodyPr>
            <a:normAutofit fontScale="90000"/>
          </a:bodyPr>
          <a:lstStyle/>
          <a:p>
            <a:pPr algn="ctr"/>
            <a:r>
              <a:rPr lang="en-US" dirty="0" smtClean="0"/>
              <a:t>                                                                                                                                                                                                                                  </a:t>
            </a:r>
            <a:r>
              <a:rPr lang="en-US" sz="6700" dirty="0" smtClean="0">
                <a:solidFill>
                  <a:srgbClr val="00B050"/>
                </a:solidFill>
                <a:latin typeface="Haettenschweiler" pitchFamily="34" charset="0"/>
              </a:rPr>
              <a:t>The White House</a:t>
            </a:r>
            <a:endParaRPr lang="ru-RU" sz="6700" dirty="0">
              <a:solidFill>
                <a:srgbClr val="00B050"/>
              </a:solidFill>
              <a:latin typeface="Haettenschweiler" pitchFamily="34" charset="0"/>
            </a:endParaRPr>
          </a:p>
        </p:txBody>
      </p:sp>
      <p:sp>
        <p:nvSpPr>
          <p:cNvPr id="10" name="Содержимое 9"/>
          <p:cNvSpPr>
            <a:spLocks noGrp="1"/>
          </p:cNvSpPr>
          <p:nvPr>
            <p:ph sz="half" idx="1"/>
          </p:nvPr>
        </p:nvSpPr>
        <p:spPr/>
        <p:txBody>
          <a:bodyPr>
            <a:normAutofit fontScale="92500" lnSpcReduction="10000"/>
          </a:bodyPr>
          <a:lstStyle/>
          <a:p>
            <a:endParaRPr lang="ru-RU" dirty="0"/>
          </a:p>
        </p:txBody>
      </p:sp>
      <p:sp>
        <p:nvSpPr>
          <p:cNvPr id="11" name="Содержимое 10"/>
          <p:cNvSpPr>
            <a:spLocks noGrp="1"/>
          </p:cNvSpPr>
          <p:nvPr>
            <p:ph sz="half" idx="2"/>
          </p:nvPr>
        </p:nvSpPr>
        <p:spPr/>
        <p:txBody>
          <a:bodyPr>
            <a:normAutofit fontScale="92500" lnSpcReduction="10000"/>
          </a:bodyPr>
          <a:lstStyle/>
          <a:p>
            <a:r>
              <a:rPr lang="en-US" dirty="0" smtClean="0">
                <a:solidFill>
                  <a:srgbClr val="00B050"/>
                </a:solidFill>
              </a:rPr>
              <a:t>The beautiful home of every president of the USA, except the first president. This is the oldest public building in Washington, D.C, and has the most famous address in the USA – 1660 Pennsylvania Avenue. </a:t>
            </a:r>
            <a:r>
              <a:rPr lang="en-US" dirty="0" err="1" smtClean="0">
                <a:solidFill>
                  <a:srgbClr val="00B050"/>
                </a:solidFill>
              </a:rPr>
              <a:t>Cosists</a:t>
            </a:r>
            <a:r>
              <a:rPr lang="en-US" dirty="0" smtClean="0">
                <a:solidFill>
                  <a:srgbClr val="00B050"/>
                </a:solidFill>
              </a:rPr>
              <a:t> of 132 rooms. Open for tours10:00 a.m. to noon.</a:t>
            </a:r>
            <a:endParaRPr lang="ru-RU" dirty="0">
              <a:solidFill>
                <a:srgbClr val="00B050"/>
              </a:solidFill>
            </a:endParaRPr>
          </a:p>
        </p:txBody>
      </p:sp>
      <p:pic>
        <p:nvPicPr>
          <p:cNvPr id="2051" name="Picture 3" descr="C:\Documents and Settings\student\Рабочий стол\англичане\Лондон\белый дом.jpg"/>
          <p:cNvPicPr>
            <a:picLocks noChangeAspect="1" noChangeArrowheads="1"/>
          </p:cNvPicPr>
          <p:nvPr/>
        </p:nvPicPr>
        <p:blipFill>
          <a:blip r:embed="rId2"/>
          <a:srcRect/>
          <a:stretch>
            <a:fillRect/>
          </a:stretch>
        </p:blipFill>
        <p:spPr bwMode="auto">
          <a:xfrm>
            <a:off x="642910" y="1928802"/>
            <a:ext cx="2970313" cy="1785950"/>
          </a:xfrm>
          <a:prstGeom prst="rect">
            <a:avLst/>
          </a:prstGeom>
          <a:noFill/>
        </p:spPr>
      </p:pic>
      <p:pic>
        <p:nvPicPr>
          <p:cNvPr id="2052" name="Picture 4" descr="C:\Documents and Settings\student\Рабочий стол\англичане\Лондон\бел.jpg"/>
          <p:cNvPicPr>
            <a:picLocks noChangeAspect="1" noChangeArrowheads="1"/>
          </p:cNvPicPr>
          <p:nvPr/>
        </p:nvPicPr>
        <p:blipFill>
          <a:blip r:embed="rId3"/>
          <a:srcRect/>
          <a:stretch>
            <a:fillRect/>
          </a:stretch>
        </p:blipFill>
        <p:spPr bwMode="auto">
          <a:xfrm>
            <a:off x="571472" y="4143380"/>
            <a:ext cx="3214710" cy="2273451"/>
          </a:xfrm>
          <a:prstGeom prst="rect">
            <a:avLst/>
          </a:prstGeom>
          <a:noFill/>
        </p:spPr>
      </p:pic>
    </p:spTree>
  </p:cSld>
  <p:clrMapOvr>
    <a:masterClrMapping/>
  </p:clrMapOvr>
  <p:transition spd="slow" advTm="10000">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anim calcmode="lin" valueType="num">
                                      <p:cBhvr additive="base">
                                        <p:cTn id="19" dur="500" fill="hold"/>
                                        <p:tgtEl>
                                          <p:spTgt spid="2052"/>
                                        </p:tgtEl>
                                        <p:attrNameLst>
                                          <p:attrName>ppt_x</p:attrName>
                                        </p:attrNameLst>
                                      </p:cBhvr>
                                      <p:tavLst>
                                        <p:tav tm="0">
                                          <p:val>
                                            <p:strVal val="#ppt_x"/>
                                          </p:val>
                                        </p:tav>
                                        <p:tav tm="100000">
                                          <p:val>
                                            <p:strVal val="#ppt_x"/>
                                          </p:val>
                                        </p:tav>
                                      </p:tavLst>
                                    </p:anim>
                                    <p:anim calcmode="lin" valueType="num">
                                      <p:cBhvr additive="base">
                                        <p:cTn id="20"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i="1" dirty="0" smtClean="0">
                <a:solidFill>
                  <a:srgbClr val="0070C0"/>
                </a:solidFill>
                <a:latin typeface="Book Antiqua" pitchFamily="18" charset="0"/>
              </a:rPr>
              <a:t>THE CAPITOL</a:t>
            </a:r>
            <a:endParaRPr lang="ru-RU" b="1" i="1" dirty="0">
              <a:solidFill>
                <a:srgbClr val="0070C0"/>
              </a:solidFill>
              <a:latin typeface="Book Antiqua" pitchFamily="18" charset="0"/>
            </a:endParaRPr>
          </a:p>
        </p:txBody>
      </p:sp>
      <p:sp>
        <p:nvSpPr>
          <p:cNvPr id="3" name="Содержимое 2"/>
          <p:cNvSpPr>
            <a:spLocks noGrp="1"/>
          </p:cNvSpPr>
          <p:nvPr>
            <p:ph sz="half" idx="1"/>
          </p:nvPr>
        </p:nvSpPr>
        <p:spPr/>
        <p:txBody>
          <a:bodyPr>
            <a:normAutofit fontScale="92500" lnSpcReduction="20000"/>
          </a:bodyPr>
          <a:lstStyle/>
          <a:p>
            <a:r>
              <a:rPr lang="en-US" b="1" i="1" dirty="0" smtClean="0">
                <a:solidFill>
                  <a:srgbClr val="0070C0"/>
                </a:solidFill>
                <a:latin typeface="Book Antiqua" pitchFamily="18" charset="0"/>
              </a:rPr>
              <a:t>The tallest building in Washington, D.S., and the most famous building in the US, because this is where laws are made. The Capitol is surrounded by a beautiful garden with many trees and flowers. It is situated on Capitol Hill. The Capitol was built according to plans of William </a:t>
            </a:r>
            <a:r>
              <a:rPr lang="en-US" b="1" i="1" dirty="0" err="1" smtClean="0">
                <a:solidFill>
                  <a:srgbClr val="0070C0"/>
                </a:solidFill>
                <a:latin typeface="Book Antiqua" pitchFamily="18" charset="0"/>
              </a:rPr>
              <a:t>Thorton</a:t>
            </a:r>
            <a:r>
              <a:rPr lang="en-US" b="1" i="1" dirty="0" smtClean="0">
                <a:solidFill>
                  <a:srgbClr val="0070C0"/>
                </a:solidFill>
                <a:latin typeface="Book Antiqua" pitchFamily="18" charset="0"/>
              </a:rPr>
              <a:t>.</a:t>
            </a:r>
            <a:endParaRPr lang="ru-RU" b="1" i="1" dirty="0">
              <a:solidFill>
                <a:srgbClr val="0070C0"/>
              </a:solidFill>
              <a:latin typeface="Book Antiqua" pitchFamily="18" charset="0"/>
            </a:endParaRPr>
          </a:p>
        </p:txBody>
      </p:sp>
      <p:sp>
        <p:nvSpPr>
          <p:cNvPr id="4" name="Содержимое 3"/>
          <p:cNvSpPr>
            <a:spLocks noGrp="1"/>
          </p:cNvSpPr>
          <p:nvPr>
            <p:ph sz="half" idx="2"/>
          </p:nvPr>
        </p:nvSpPr>
        <p:spPr/>
        <p:txBody>
          <a:bodyPr>
            <a:normAutofit fontScale="92500" lnSpcReduction="20000"/>
          </a:bodyPr>
          <a:lstStyle/>
          <a:p>
            <a:endParaRPr lang="ru-RU" dirty="0"/>
          </a:p>
        </p:txBody>
      </p:sp>
      <p:pic>
        <p:nvPicPr>
          <p:cNvPr id="7170" name="Picture 2" descr="C:\Documents and Settings\student\Рабочий стол\англичане\Лондон\капитолий.jpg"/>
          <p:cNvPicPr>
            <a:picLocks noChangeAspect="1" noChangeArrowheads="1"/>
          </p:cNvPicPr>
          <p:nvPr/>
        </p:nvPicPr>
        <p:blipFill>
          <a:blip r:embed="rId2"/>
          <a:srcRect/>
          <a:stretch>
            <a:fillRect/>
          </a:stretch>
        </p:blipFill>
        <p:spPr bwMode="auto">
          <a:xfrm>
            <a:off x="6429388" y="3143248"/>
            <a:ext cx="1785940" cy="1428752"/>
          </a:xfrm>
          <a:prstGeom prst="rect">
            <a:avLst/>
          </a:prstGeom>
          <a:noFill/>
        </p:spPr>
      </p:pic>
      <p:pic>
        <p:nvPicPr>
          <p:cNvPr id="7171" name="Picture 3" descr="C:\Documents and Settings\student\Рабочий стол\англичане\Лондон\капит.jpg"/>
          <p:cNvPicPr>
            <a:picLocks noChangeAspect="1" noChangeArrowheads="1"/>
          </p:cNvPicPr>
          <p:nvPr/>
        </p:nvPicPr>
        <p:blipFill>
          <a:blip r:embed="rId3"/>
          <a:srcRect/>
          <a:stretch>
            <a:fillRect/>
          </a:stretch>
        </p:blipFill>
        <p:spPr bwMode="auto">
          <a:xfrm>
            <a:off x="4786314" y="1214422"/>
            <a:ext cx="2553909" cy="1714512"/>
          </a:xfrm>
          <a:prstGeom prst="rect">
            <a:avLst/>
          </a:prstGeom>
          <a:noFill/>
        </p:spPr>
      </p:pic>
      <p:pic>
        <p:nvPicPr>
          <p:cNvPr id="7172" name="Picture 4" descr="C:\Documents and Settings\student\Рабочий стол\англичане\Лондон\кап.jpg"/>
          <p:cNvPicPr>
            <a:picLocks noChangeAspect="1" noChangeArrowheads="1"/>
          </p:cNvPicPr>
          <p:nvPr/>
        </p:nvPicPr>
        <p:blipFill>
          <a:blip r:embed="rId4"/>
          <a:srcRect/>
          <a:stretch>
            <a:fillRect/>
          </a:stretch>
        </p:blipFill>
        <p:spPr bwMode="auto">
          <a:xfrm>
            <a:off x="4786314" y="4786322"/>
            <a:ext cx="2493954" cy="1878779"/>
          </a:xfrm>
          <a:prstGeom prst="rect">
            <a:avLst/>
          </a:prstGeom>
          <a:noFill/>
        </p:spPr>
      </p:pic>
    </p:spTree>
  </p:cSld>
  <p:clrMapOvr>
    <a:masterClrMapping/>
  </p:clrMapOvr>
  <p:transition spd="slow" advTm="10000">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ppt_w</p:attrName>
                                        </p:attrNameLst>
                                      </p:cBhvr>
                                      <p:tavLst>
                                        <p:tav tm="0" fmla="#ppt_w*sin(2.5*pi*$)">
                                          <p:val>
                                            <p:fltVal val="0"/>
                                          </p:val>
                                        </p:tav>
                                        <p:tav tm="100000">
                                          <p:val>
                                            <p:fltVal val="1"/>
                                          </p:val>
                                        </p:tav>
                                      </p:tavLst>
                                    </p:anim>
                                    <p:anim calcmode="lin" valueType="num">
                                      <p:cBhvr>
                                        <p:cTn id="9" dur="3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7171"/>
                                        </p:tgtEl>
                                        <p:attrNameLst>
                                          <p:attrName>style.visibility</p:attrName>
                                        </p:attrNameLst>
                                      </p:cBhvr>
                                      <p:to>
                                        <p:strVal val="visible"/>
                                      </p:to>
                                    </p:set>
                                    <p:anim calcmode="lin" valueType="num">
                                      <p:cBhvr>
                                        <p:cTn id="14" dur="2000" fill="hold"/>
                                        <p:tgtEl>
                                          <p:spTgt spid="7171"/>
                                        </p:tgtEl>
                                        <p:attrNameLst>
                                          <p:attrName>ppt_w</p:attrName>
                                        </p:attrNameLst>
                                      </p:cBhvr>
                                      <p:tavLst>
                                        <p:tav tm="0">
                                          <p:val>
                                            <p:fltVal val="0"/>
                                          </p:val>
                                        </p:tav>
                                        <p:tav tm="100000">
                                          <p:val>
                                            <p:strVal val="#ppt_w"/>
                                          </p:val>
                                        </p:tav>
                                      </p:tavLst>
                                    </p:anim>
                                    <p:anim calcmode="lin" valueType="num">
                                      <p:cBhvr>
                                        <p:cTn id="15" dur="2000" fill="hold"/>
                                        <p:tgtEl>
                                          <p:spTgt spid="7171"/>
                                        </p:tgtEl>
                                        <p:attrNameLst>
                                          <p:attrName>ppt_h</p:attrName>
                                        </p:attrNameLst>
                                      </p:cBhvr>
                                      <p:tavLst>
                                        <p:tav tm="0">
                                          <p:val>
                                            <p:fltVal val="0"/>
                                          </p:val>
                                        </p:tav>
                                        <p:tav tm="100000">
                                          <p:val>
                                            <p:strVal val="#ppt_h"/>
                                          </p:val>
                                        </p:tav>
                                      </p:tavLst>
                                    </p:anim>
                                    <p:animEffect transition="in" filter="fade">
                                      <p:cBhvr>
                                        <p:cTn id="16" dur="2000"/>
                                        <p:tgtEl>
                                          <p:spTgt spid="717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7170"/>
                                        </p:tgtEl>
                                        <p:attrNameLst>
                                          <p:attrName>style.visibility</p:attrName>
                                        </p:attrNameLst>
                                      </p:cBhvr>
                                      <p:to>
                                        <p:strVal val="visible"/>
                                      </p:to>
                                    </p:set>
                                    <p:anim calcmode="lin" valueType="num">
                                      <p:cBhvr>
                                        <p:cTn id="21" dur="2000" fill="hold"/>
                                        <p:tgtEl>
                                          <p:spTgt spid="7170"/>
                                        </p:tgtEl>
                                        <p:attrNameLst>
                                          <p:attrName>ppt_w</p:attrName>
                                        </p:attrNameLst>
                                      </p:cBhvr>
                                      <p:tavLst>
                                        <p:tav tm="0">
                                          <p:val>
                                            <p:fltVal val="0"/>
                                          </p:val>
                                        </p:tav>
                                        <p:tav tm="100000">
                                          <p:val>
                                            <p:strVal val="#ppt_w"/>
                                          </p:val>
                                        </p:tav>
                                      </p:tavLst>
                                    </p:anim>
                                    <p:anim calcmode="lin" valueType="num">
                                      <p:cBhvr>
                                        <p:cTn id="22" dur="2000" fill="hold"/>
                                        <p:tgtEl>
                                          <p:spTgt spid="7170"/>
                                        </p:tgtEl>
                                        <p:attrNameLst>
                                          <p:attrName>ppt_h</p:attrName>
                                        </p:attrNameLst>
                                      </p:cBhvr>
                                      <p:tavLst>
                                        <p:tav tm="0">
                                          <p:val>
                                            <p:fltVal val="0"/>
                                          </p:val>
                                        </p:tav>
                                        <p:tav tm="100000">
                                          <p:val>
                                            <p:strVal val="#ppt_h"/>
                                          </p:val>
                                        </p:tav>
                                      </p:tavLst>
                                    </p:anim>
                                    <p:animEffect transition="in" filter="fade">
                                      <p:cBhvr>
                                        <p:cTn id="23" dur="2000"/>
                                        <p:tgtEl>
                                          <p:spTgt spid="717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7172"/>
                                        </p:tgtEl>
                                        <p:attrNameLst>
                                          <p:attrName>style.visibility</p:attrName>
                                        </p:attrNameLst>
                                      </p:cBhvr>
                                      <p:to>
                                        <p:strVal val="visible"/>
                                      </p:to>
                                    </p:set>
                                    <p:anim calcmode="lin" valueType="num">
                                      <p:cBhvr>
                                        <p:cTn id="28" dur="2000" fill="hold"/>
                                        <p:tgtEl>
                                          <p:spTgt spid="7172"/>
                                        </p:tgtEl>
                                        <p:attrNameLst>
                                          <p:attrName>ppt_w</p:attrName>
                                        </p:attrNameLst>
                                      </p:cBhvr>
                                      <p:tavLst>
                                        <p:tav tm="0">
                                          <p:val>
                                            <p:fltVal val="0"/>
                                          </p:val>
                                        </p:tav>
                                        <p:tav tm="100000">
                                          <p:val>
                                            <p:strVal val="#ppt_w"/>
                                          </p:val>
                                        </p:tav>
                                      </p:tavLst>
                                    </p:anim>
                                    <p:anim calcmode="lin" valueType="num">
                                      <p:cBhvr>
                                        <p:cTn id="29" dur="2000" fill="hold"/>
                                        <p:tgtEl>
                                          <p:spTgt spid="7172"/>
                                        </p:tgtEl>
                                        <p:attrNameLst>
                                          <p:attrName>ppt_h</p:attrName>
                                        </p:attrNameLst>
                                      </p:cBhvr>
                                      <p:tavLst>
                                        <p:tav tm="0">
                                          <p:val>
                                            <p:fltVal val="0"/>
                                          </p:val>
                                        </p:tav>
                                        <p:tav tm="100000">
                                          <p:val>
                                            <p:strVal val="#ppt_h"/>
                                          </p:val>
                                        </p:tav>
                                      </p:tavLst>
                                    </p:anim>
                                    <p:animEffect transition="in" filter="fade">
                                      <p:cBhvr>
                                        <p:cTn id="30" dur="2000"/>
                                        <p:tgtEl>
                                          <p:spTgt spid="7172"/>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 calcmode="lin" valueType="num">
                                      <p:cBhvr>
                                        <p:cTn id="35" dur="2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36" dur="2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3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i="1" dirty="0" smtClean="0">
                <a:solidFill>
                  <a:srgbClr val="7030A0"/>
                </a:solidFill>
                <a:latin typeface="Sylfaen" pitchFamily="18" charset="0"/>
              </a:rPr>
              <a:t>The Library of Congress</a:t>
            </a:r>
            <a:endParaRPr lang="ru-RU" i="1" dirty="0">
              <a:solidFill>
                <a:srgbClr val="7030A0"/>
              </a:solidFill>
              <a:latin typeface="Sylfaen" pitchFamily="18" charset="0"/>
            </a:endParaRPr>
          </a:p>
        </p:txBody>
      </p:sp>
      <p:sp>
        <p:nvSpPr>
          <p:cNvPr id="3" name="Содержимое 2"/>
          <p:cNvSpPr>
            <a:spLocks noGrp="1"/>
          </p:cNvSpPr>
          <p:nvPr>
            <p:ph sz="half" idx="1"/>
          </p:nvPr>
        </p:nvSpPr>
        <p:spPr>
          <a:xfrm>
            <a:off x="285720" y="1571612"/>
            <a:ext cx="4191000" cy="4724400"/>
          </a:xfrm>
        </p:spPr>
        <p:txBody>
          <a:bodyPr>
            <a:noAutofit/>
          </a:bodyPr>
          <a:lstStyle/>
          <a:p>
            <a:r>
              <a:rPr lang="en-US" i="1" dirty="0" smtClean="0">
                <a:solidFill>
                  <a:srgbClr val="7030A0"/>
                </a:solidFill>
                <a:latin typeface="Sylfaen" pitchFamily="18" charset="0"/>
              </a:rPr>
              <a:t>The Library of Congress is the largest  </a:t>
            </a:r>
            <a:r>
              <a:rPr lang="en-US" i="1" dirty="0" err="1" smtClean="0">
                <a:solidFill>
                  <a:srgbClr val="7030A0"/>
                </a:solidFill>
                <a:latin typeface="Sylfaen" pitchFamily="18" charset="0"/>
              </a:rPr>
              <a:t>nathional</a:t>
            </a:r>
            <a:r>
              <a:rPr lang="en-US" i="1" dirty="0" smtClean="0">
                <a:solidFill>
                  <a:srgbClr val="7030A0"/>
                </a:solidFill>
                <a:latin typeface="Sylfaen" pitchFamily="18" charset="0"/>
              </a:rPr>
              <a:t> library in the States. It contains more than 13 million books, more than 19 </a:t>
            </a:r>
            <a:r>
              <a:rPr lang="en-US" i="1" dirty="0" err="1" smtClean="0">
                <a:solidFill>
                  <a:srgbClr val="7030A0"/>
                </a:solidFill>
                <a:latin typeface="Sylfaen" pitchFamily="18" charset="0"/>
              </a:rPr>
              <a:t>manuscripsts</a:t>
            </a:r>
            <a:r>
              <a:rPr lang="en-US" i="1" dirty="0" smtClean="0">
                <a:solidFill>
                  <a:srgbClr val="7030A0"/>
                </a:solidFill>
                <a:latin typeface="Sylfaen" pitchFamily="18" charset="0"/>
              </a:rPr>
              <a:t>, including the personal papers of the US presidents. It takes 340 miles of shelves to hold all the books.</a:t>
            </a:r>
            <a:endParaRPr lang="ru-RU" i="1" dirty="0">
              <a:solidFill>
                <a:srgbClr val="7030A0"/>
              </a:solidFill>
              <a:latin typeface="Sylfaen" pitchFamily="18" charset="0"/>
            </a:endParaRPr>
          </a:p>
        </p:txBody>
      </p:sp>
      <p:sp>
        <p:nvSpPr>
          <p:cNvPr id="4" name="Содержимое 3"/>
          <p:cNvSpPr>
            <a:spLocks noGrp="1"/>
          </p:cNvSpPr>
          <p:nvPr>
            <p:ph sz="half" idx="2"/>
          </p:nvPr>
        </p:nvSpPr>
        <p:spPr/>
        <p:txBody>
          <a:bodyPr/>
          <a:lstStyle/>
          <a:p>
            <a:endParaRPr lang="ru-RU" dirty="0"/>
          </a:p>
        </p:txBody>
      </p:sp>
      <p:pic>
        <p:nvPicPr>
          <p:cNvPr id="3074" name="Picture 2" descr="C:\Documents and Settings\student\Рабочий стол\англичане\Лондон\ког.jpg"/>
          <p:cNvPicPr>
            <a:picLocks noChangeAspect="1" noChangeArrowheads="1"/>
          </p:cNvPicPr>
          <p:nvPr/>
        </p:nvPicPr>
        <p:blipFill>
          <a:blip r:embed="rId2"/>
          <a:srcRect/>
          <a:stretch>
            <a:fillRect/>
          </a:stretch>
        </p:blipFill>
        <p:spPr bwMode="auto">
          <a:xfrm>
            <a:off x="6715108" y="4572008"/>
            <a:ext cx="2428892" cy="1628889"/>
          </a:xfrm>
          <a:prstGeom prst="rect">
            <a:avLst/>
          </a:prstGeom>
          <a:noFill/>
        </p:spPr>
      </p:pic>
      <p:pic>
        <p:nvPicPr>
          <p:cNvPr id="3075" name="Picture 3" descr="C:\Documents and Settings\student\Рабочий стол\англичане\Лондон\конг.jpg"/>
          <p:cNvPicPr>
            <a:picLocks noChangeAspect="1" noChangeArrowheads="1"/>
          </p:cNvPicPr>
          <p:nvPr/>
        </p:nvPicPr>
        <p:blipFill>
          <a:blip r:embed="rId3"/>
          <a:srcRect/>
          <a:stretch>
            <a:fillRect/>
          </a:stretch>
        </p:blipFill>
        <p:spPr bwMode="auto">
          <a:xfrm>
            <a:off x="4429124" y="4000504"/>
            <a:ext cx="2143140" cy="2659081"/>
          </a:xfrm>
          <a:prstGeom prst="rect">
            <a:avLst/>
          </a:prstGeom>
          <a:noFill/>
        </p:spPr>
      </p:pic>
      <p:pic>
        <p:nvPicPr>
          <p:cNvPr id="3076" name="Picture 4" descr="C:\Documents and Settings\student\Рабочий стол\англичане\Лондон\библиотек.jpg"/>
          <p:cNvPicPr>
            <a:picLocks noChangeAspect="1" noChangeArrowheads="1"/>
          </p:cNvPicPr>
          <p:nvPr/>
        </p:nvPicPr>
        <p:blipFill>
          <a:blip r:embed="rId4"/>
          <a:srcRect/>
          <a:stretch>
            <a:fillRect/>
          </a:stretch>
        </p:blipFill>
        <p:spPr bwMode="auto">
          <a:xfrm>
            <a:off x="4429124" y="1500174"/>
            <a:ext cx="2857552" cy="2055089"/>
          </a:xfrm>
          <a:prstGeom prst="rect">
            <a:avLst/>
          </a:prstGeom>
          <a:noFill/>
        </p:spPr>
      </p:pic>
      <p:pic>
        <p:nvPicPr>
          <p:cNvPr id="3077" name="Picture 5" descr="C:\Documents and Settings\student\Рабочий стол\англичане\Лондон\библ.jpg"/>
          <p:cNvPicPr>
            <a:picLocks noChangeAspect="1" noChangeArrowheads="1"/>
          </p:cNvPicPr>
          <p:nvPr/>
        </p:nvPicPr>
        <p:blipFill>
          <a:blip r:embed="rId5"/>
          <a:srcRect/>
          <a:stretch>
            <a:fillRect/>
          </a:stretch>
        </p:blipFill>
        <p:spPr bwMode="auto">
          <a:xfrm>
            <a:off x="6689188" y="2143116"/>
            <a:ext cx="2454812" cy="1849292"/>
          </a:xfrm>
          <a:prstGeom prst="rect">
            <a:avLst/>
          </a:prstGeom>
          <a:noFill/>
        </p:spPr>
      </p:pic>
    </p:spTree>
  </p:cSld>
  <p:clrMapOvr>
    <a:masterClrMapping/>
  </p:clrMapOvr>
  <p:transition spd="slow" advTm="10000">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animEffect transition="in" filter="fade">
                                      <p:cBhvr>
                                        <p:cTn id="9" dur="3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grpId="0" nodeType="clickEffect" nodePh="1">
                                  <p:stCondLst>
                                    <p:cond delay="0"/>
                                  </p:stCondLst>
                                  <p:endCondLst>
                                    <p:cond evt="begin" delay="0">
                                      <p:tn val="12"/>
                                    </p:cond>
                                  </p:end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3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3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6" dur="30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17" dur="3000"/>
                                        <p:tgtEl>
                                          <p:spTgt spid="4">
                                            <p:txEl>
                                              <p:pRg st="0" end="0"/>
                                            </p:txEl>
                                          </p:spTgt>
                                        </p:tgtEl>
                                      </p:cBhvr>
                                    </p:animEffect>
                                  </p:childTnLst>
                                </p:cTn>
                              </p:par>
                              <p:par>
                                <p:cTn id="18" presetID="49" presetClass="entr" presetSubtype="0" decel="100000" fill="hold" nodeType="withEffect">
                                  <p:stCondLst>
                                    <p:cond delay="0"/>
                                  </p:stCondLst>
                                  <p:childTnLst>
                                    <p:set>
                                      <p:cBhvr>
                                        <p:cTn id="19" dur="1" fill="hold">
                                          <p:stCondLst>
                                            <p:cond delay="0"/>
                                          </p:stCondLst>
                                        </p:cTn>
                                        <p:tgtEl>
                                          <p:spTgt spid="3074"/>
                                        </p:tgtEl>
                                        <p:attrNameLst>
                                          <p:attrName>style.visibility</p:attrName>
                                        </p:attrNameLst>
                                      </p:cBhvr>
                                      <p:to>
                                        <p:strVal val="visible"/>
                                      </p:to>
                                    </p:set>
                                    <p:anim calcmode="lin" valueType="num">
                                      <p:cBhvr>
                                        <p:cTn id="20" dur="3000" fill="hold"/>
                                        <p:tgtEl>
                                          <p:spTgt spid="3074"/>
                                        </p:tgtEl>
                                        <p:attrNameLst>
                                          <p:attrName>ppt_w</p:attrName>
                                        </p:attrNameLst>
                                      </p:cBhvr>
                                      <p:tavLst>
                                        <p:tav tm="0">
                                          <p:val>
                                            <p:fltVal val="0"/>
                                          </p:val>
                                        </p:tav>
                                        <p:tav tm="100000">
                                          <p:val>
                                            <p:strVal val="#ppt_w"/>
                                          </p:val>
                                        </p:tav>
                                      </p:tavLst>
                                    </p:anim>
                                    <p:anim calcmode="lin" valueType="num">
                                      <p:cBhvr>
                                        <p:cTn id="21" dur="3000" fill="hold"/>
                                        <p:tgtEl>
                                          <p:spTgt spid="3074"/>
                                        </p:tgtEl>
                                        <p:attrNameLst>
                                          <p:attrName>ppt_h</p:attrName>
                                        </p:attrNameLst>
                                      </p:cBhvr>
                                      <p:tavLst>
                                        <p:tav tm="0">
                                          <p:val>
                                            <p:fltVal val="0"/>
                                          </p:val>
                                        </p:tav>
                                        <p:tav tm="100000">
                                          <p:val>
                                            <p:strVal val="#ppt_h"/>
                                          </p:val>
                                        </p:tav>
                                      </p:tavLst>
                                    </p:anim>
                                    <p:anim calcmode="lin" valueType="num">
                                      <p:cBhvr>
                                        <p:cTn id="22" dur="3000" fill="hold"/>
                                        <p:tgtEl>
                                          <p:spTgt spid="3074"/>
                                        </p:tgtEl>
                                        <p:attrNameLst>
                                          <p:attrName>style.rotation</p:attrName>
                                        </p:attrNameLst>
                                      </p:cBhvr>
                                      <p:tavLst>
                                        <p:tav tm="0">
                                          <p:val>
                                            <p:fltVal val="360"/>
                                          </p:val>
                                        </p:tav>
                                        <p:tav tm="100000">
                                          <p:val>
                                            <p:fltVal val="0"/>
                                          </p:val>
                                        </p:tav>
                                      </p:tavLst>
                                    </p:anim>
                                    <p:animEffect transition="in" filter="fade">
                                      <p:cBhvr>
                                        <p:cTn id="23" dur="3000"/>
                                        <p:tgtEl>
                                          <p:spTgt spid="3074"/>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3075"/>
                                        </p:tgtEl>
                                        <p:attrNameLst>
                                          <p:attrName>style.visibility</p:attrName>
                                        </p:attrNameLst>
                                      </p:cBhvr>
                                      <p:to>
                                        <p:strVal val="visible"/>
                                      </p:to>
                                    </p:set>
                                    <p:anim calcmode="lin" valueType="num">
                                      <p:cBhvr>
                                        <p:cTn id="26" dur="3000" fill="hold"/>
                                        <p:tgtEl>
                                          <p:spTgt spid="3075"/>
                                        </p:tgtEl>
                                        <p:attrNameLst>
                                          <p:attrName>ppt_w</p:attrName>
                                        </p:attrNameLst>
                                      </p:cBhvr>
                                      <p:tavLst>
                                        <p:tav tm="0">
                                          <p:val>
                                            <p:fltVal val="0"/>
                                          </p:val>
                                        </p:tav>
                                        <p:tav tm="100000">
                                          <p:val>
                                            <p:strVal val="#ppt_w"/>
                                          </p:val>
                                        </p:tav>
                                      </p:tavLst>
                                    </p:anim>
                                    <p:anim calcmode="lin" valueType="num">
                                      <p:cBhvr>
                                        <p:cTn id="27" dur="3000" fill="hold"/>
                                        <p:tgtEl>
                                          <p:spTgt spid="3075"/>
                                        </p:tgtEl>
                                        <p:attrNameLst>
                                          <p:attrName>ppt_h</p:attrName>
                                        </p:attrNameLst>
                                      </p:cBhvr>
                                      <p:tavLst>
                                        <p:tav tm="0">
                                          <p:val>
                                            <p:fltVal val="0"/>
                                          </p:val>
                                        </p:tav>
                                        <p:tav tm="100000">
                                          <p:val>
                                            <p:strVal val="#ppt_h"/>
                                          </p:val>
                                        </p:tav>
                                      </p:tavLst>
                                    </p:anim>
                                    <p:anim calcmode="lin" valueType="num">
                                      <p:cBhvr>
                                        <p:cTn id="28" dur="3000" fill="hold"/>
                                        <p:tgtEl>
                                          <p:spTgt spid="3075"/>
                                        </p:tgtEl>
                                        <p:attrNameLst>
                                          <p:attrName>style.rotation</p:attrName>
                                        </p:attrNameLst>
                                      </p:cBhvr>
                                      <p:tavLst>
                                        <p:tav tm="0">
                                          <p:val>
                                            <p:fltVal val="360"/>
                                          </p:val>
                                        </p:tav>
                                        <p:tav tm="100000">
                                          <p:val>
                                            <p:fltVal val="0"/>
                                          </p:val>
                                        </p:tav>
                                      </p:tavLst>
                                    </p:anim>
                                    <p:animEffect transition="in" filter="fade">
                                      <p:cBhvr>
                                        <p:cTn id="29" dur="3000"/>
                                        <p:tgtEl>
                                          <p:spTgt spid="3075"/>
                                        </p:tgtEl>
                                      </p:cBhvr>
                                    </p:animEffect>
                                  </p:childTnLst>
                                </p:cTn>
                              </p:par>
                              <p:par>
                                <p:cTn id="30" presetID="49" presetClass="entr" presetSubtype="0" decel="100000" fill="hold" nodeType="withEffect">
                                  <p:stCondLst>
                                    <p:cond delay="0"/>
                                  </p:stCondLst>
                                  <p:childTnLst>
                                    <p:set>
                                      <p:cBhvr>
                                        <p:cTn id="31" dur="1" fill="hold">
                                          <p:stCondLst>
                                            <p:cond delay="0"/>
                                          </p:stCondLst>
                                        </p:cTn>
                                        <p:tgtEl>
                                          <p:spTgt spid="3076"/>
                                        </p:tgtEl>
                                        <p:attrNameLst>
                                          <p:attrName>style.visibility</p:attrName>
                                        </p:attrNameLst>
                                      </p:cBhvr>
                                      <p:to>
                                        <p:strVal val="visible"/>
                                      </p:to>
                                    </p:set>
                                    <p:anim calcmode="lin" valueType="num">
                                      <p:cBhvr>
                                        <p:cTn id="32" dur="3000" fill="hold"/>
                                        <p:tgtEl>
                                          <p:spTgt spid="3076"/>
                                        </p:tgtEl>
                                        <p:attrNameLst>
                                          <p:attrName>ppt_w</p:attrName>
                                        </p:attrNameLst>
                                      </p:cBhvr>
                                      <p:tavLst>
                                        <p:tav tm="0">
                                          <p:val>
                                            <p:fltVal val="0"/>
                                          </p:val>
                                        </p:tav>
                                        <p:tav tm="100000">
                                          <p:val>
                                            <p:strVal val="#ppt_w"/>
                                          </p:val>
                                        </p:tav>
                                      </p:tavLst>
                                    </p:anim>
                                    <p:anim calcmode="lin" valueType="num">
                                      <p:cBhvr>
                                        <p:cTn id="33" dur="3000" fill="hold"/>
                                        <p:tgtEl>
                                          <p:spTgt spid="3076"/>
                                        </p:tgtEl>
                                        <p:attrNameLst>
                                          <p:attrName>ppt_h</p:attrName>
                                        </p:attrNameLst>
                                      </p:cBhvr>
                                      <p:tavLst>
                                        <p:tav tm="0">
                                          <p:val>
                                            <p:fltVal val="0"/>
                                          </p:val>
                                        </p:tav>
                                        <p:tav tm="100000">
                                          <p:val>
                                            <p:strVal val="#ppt_h"/>
                                          </p:val>
                                        </p:tav>
                                      </p:tavLst>
                                    </p:anim>
                                    <p:anim calcmode="lin" valueType="num">
                                      <p:cBhvr>
                                        <p:cTn id="34" dur="3000" fill="hold"/>
                                        <p:tgtEl>
                                          <p:spTgt spid="3076"/>
                                        </p:tgtEl>
                                        <p:attrNameLst>
                                          <p:attrName>style.rotation</p:attrName>
                                        </p:attrNameLst>
                                      </p:cBhvr>
                                      <p:tavLst>
                                        <p:tav tm="0">
                                          <p:val>
                                            <p:fltVal val="360"/>
                                          </p:val>
                                        </p:tav>
                                        <p:tav tm="100000">
                                          <p:val>
                                            <p:fltVal val="0"/>
                                          </p:val>
                                        </p:tav>
                                      </p:tavLst>
                                    </p:anim>
                                    <p:animEffect transition="in" filter="fade">
                                      <p:cBhvr>
                                        <p:cTn id="35" dur="3000"/>
                                        <p:tgtEl>
                                          <p:spTgt spid="3076"/>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3077"/>
                                        </p:tgtEl>
                                        <p:attrNameLst>
                                          <p:attrName>style.visibility</p:attrName>
                                        </p:attrNameLst>
                                      </p:cBhvr>
                                      <p:to>
                                        <p:strVal val="visible"/>
                                      </p:to>
                                    </p:set>
                                    <p:anim calcmode="lin" valueType="num">
                                      <p:cBhvr>
                                        <p:cTn id="38" dur="3000" fill="hold"/>
                                        <p:tgtEl>
                                          <p:spTgt spid="3077"/>
                                        </p:tgtEl>
                                        <p:attrNameLst>
                                          <p:attrName>ppt_w</p:attrName>
                                        </p:attrNameLst>
                                      </p:cBhvr>
                                      <p:tavLst>
                                        <p:tav tm="0">
                                          <p:val>
                                            <p:fltVal val="0"/>
                                          </p:val>
                                        </p:tav>
                                        <p:tav tm="100000">
                                          <p:val>
                                            <p:strVal val="#ppt_w"/>
                                          </p:val>
                                        </p:tav>
                                      </p:tavLst>
                                    </p:anim>
                                    <p:anim calcmode="lin" valueType="num">
                                      <p:cBhvr>
                                        <p:cTn id="39" dur="3000" fill="hold"/>
                                        <p:tgtEl>
                                          <p:spTgt spid="3077"/>
                                        </p:tgtEl>
                                        <p:attrNameLst>
                                          <p:attrName>ppt_h</p:attrName>
                                        </p:attrNameLst>
                                      </p:cBhvr>
                                      <p:tavLst>
                                        <p:tav tm="0">
                                          <p:val>
                                            <p:fltVal val="0"/>
                                          </p:val>
                                        </p:tav>
                                        <p:tav tm="100000">
                                          <p:val>
                                            <p:strVal val="#ppt_h"/>
                                          </p:val>
                                        </p:tav>
                                      </p:tavLst>
                                    </p:anim>
                                    <p:anim calcmode="lin" valueType="num">
                                      <p:cBhvr>
                                        <p:cTn id="40" dur="3000" fill="hold"/>
                                        <p:tgtEl>
                                          <p:spTgt spid="3077"/>
                                        </p:tgtEl>
                                        <p:attrNameLst>
                                          <p:attrName>style.rotation</p:attrName>
                                        </p:attrNameLst>
                                      </p:cBhvr>
                                      <p:tavLst>
                                        <p:tav tm="0">
                                          <p:val>
                                            <p:fltVal val="360"/>
                                          </p:val>
                                        </p:tav>
                                        <p:tav tm="100000">
                                          <p:val>
                                            <p:fltVal val="0"/>
                                          </p:val>
                                        </p:tav>
                                      </p:tavLst>
                                    </p:anim>
                                    <p:animEffect transition="in" filter="fade">
                                      <p:cBhvr>
                                        <p:cTn id="41" dur="3000"/>
                                        <p:tgtEl>
                                          <p:spTgt spid="3077"/>
                                        </p:tgtEl>
                                      </p:cBhvr>
                                    </p:animEffect>
                                  </p:childTnLst>
                                </p:cTn>
                              </p:par>
                            </p:childTnLst>
                          </p:cTn>
                        </p:par>
                      </p:childTnLst>
                    </p:cTn>
                  </p:par>
                  <p:par>
                    <p:cTn id="42" fill="hold">
                      <p:stCondLst>
                        <p:cond delay="indefinite"/>
                      </p:stCondLst>
                      <p:childTnLst>
                        <p:par>
                          <p:cTn id="43" fill="hold">
                            <p:stCondLst>
                              <p:cond delay="0"/>
                            </p:stCondLst>
                            <p:childTnLst>
                              <p:par>
                                <p:cTn id="44" presetID="25" presetClass="entr" presetSubtype="0" fill="hold" grpId="0" nodeType="clickEffect">
                                  <p:stCondLst>
                                    <p:cond delay="0"/>
                                  </p:stCondLst>
                                  <p:childTnLst>
                                    <p:set>
                                      <p:cBhvr>
                                        <p:cTn id="45" dur="1" fill="hold">
                                          <p:stCondLst>
                                            <p:cond delay="0"/>
                                          </p:stCondLst>
                                        </p:cTn>
                                        <p:tgtEl>
                                          <p:spTgt spid="3">
                                            <p:txEl>
                                              <p:pRg st="0" end="0"/>
                                            </p:txEl>
                                          </p:spTgt>
                                        </p:tgtEl>
                                        <p:attrNameLst>
                                          <p:attrName>style.visibility</p:attrName>
                                        </p:attrNameLst>
                                      </p:cBhvr>
                                      <p:to>
                                        <p:strVal val="visible"/>
                                      </p:to>
                                    </p:set>
                                    <p:anim calcmode="lin" valueType="num">
                                      <p:cBhvr>
                                        <p:cTn id="46" dur="10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47" dur="10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48" dur="1000" accel="50000" fill="hold">
                                          <p:stCondLst>
                                            <p:cond delay="10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49" dur="2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50" dur="10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51" dur="10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52" dur="1000" accel="50000" fill="hold">
                                          <p:stCondLst>
                                            <p:cond delay="10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53" dur="2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41248"/>
          </a:xfrm>
        </p:spPr>
        <p:txBody>
          <a:bodyPr/>
          <a:lstStyle/>
          <a:p>
            <a:pPr algn="ctr"/>
            <a:r>
              <a:rPr lang="en-US" dirty="0" smtClean="0">
                <a:solidFill>
                  <a:srgbClr val="FF0000"/>
                </a:solidFill>
              </a:rPr>
              <a:t>Washington monument</a:t>
            </a:r>
            <a:endParaRPr lang="ru-RU" dirty="0">
              <a:solidFill>
                <a:srgbClr val="FF0000"/>
              </a:solidFill>
            </a:endParaRPr>
          </a:p>
        </p:txBody>
      </p:sp>
      <p:sp>
        <p:nvSpPr>
          <p:cNvPr id="3" name="Содержимое 2"/>
          <p:cNvSpPr>
            <a:spLocks noGrp="1"/>
          </p:cNvSpPr>
          <p:nvPr>
            <p:ph sz="half" idx="1"/>
          </p:nvPr>
        </p:nvSpPr>
        <p:spPr/>
        <p:txBody>
          <a:bodyPr>
            <a:normAutofit fontScale="92500" lnSpcReduction="10000"/>
          </a:bodyPr>
          <a:lstStyle/>
          <a:p>
            <a:endParaRPr lang="ru-RU" dirty="0"/>
          </a:p>
        </p:txBody>
      </p:sp>
      <p:sp>
        <p:nvSpPr>
          <p:cNvPr id="4" name="Содержимое 3"/>
          <p:cNvSpPr>
            <a:spLocks noGrp="1"/>
          </p:cNvSpPr>
          <p:nvPr>
            <p:ph sz="half" idx="2"/>
          </p:nvPr>
        </p:nvSpPr>
        <p:spPr/>
        <p:txBody>
          <a:bodyPr>
            <a:normAutofit fontScale="92500" lnSpcReduction="10000"/>
          </a:bodyPr>
          <a:lstStyle/>
          <a:p>
            <a:r>
              <a:rPr lang="en-US" dirty="0" smtClean="0">
                <a:solidFill>
                  <a:srgbClr val="FF0000"/>
                </a:solidFill>
              </a:rPr>
              <a:t>This monument was built in honor of George Washington. It is 555 feet tall and provides a panoramic view of Washington, D.C., via elevator. It is called “The Pencil”, because it is one of the tallest stone construction in the world and in the USA. Located south of the White House.</a:t>
            </a:r>
            <a:endParaRPr lang="ru-RU" dirty="0">
              <a:solidFill>
                <a:srgbClr val="FF0000"/>
              </a:solidFill>
            </a:endParaRPr>
          </a:p>
        </p:txBody>
      </p:sp>
      <p:pic>
        <p:nvPicPr>
          <p:cNvPr id="4098" name="Picture 2" descr="C:\Documents and Settings\student\Рабочий стол\англичане\Лондон\катинки\палка.jpg"/>
          <p:cNvPicPr>
            <a:picLocks noChangeAspect="1" noChangeArrowheads="1"/>
          </p:cNvPicPr>
          <p:nvPr/>
        </p:nvPicPr>
        <p:blipFill>
          <a:blip r:embed="rId2"/>
          <a:srcRect/>
          <a:stretch>
            <a:fillRect/>
          </a:stretch>
        </p:blipFill>
        <p:spPr bwMode="auto">
          <a:xfrm>
            <a:off x="285720" y="1714488"/>
            <a:ext cx="2357454" cy="3336020"/>
          </a:xfrm>
          <a:prstGeom prst="rect">
            <a:avLst/>
          </a:prstGeom>
          <a:noFill/>
        </p:spPr>
      </p:pic>
      <p:pic>
        <p:nvPicPr>
          <p:cNvPr id="4101" name="Picture 5" descr="C:\Documents and Settings\student\Рабочий стол\ваш.jpg"/>
          <p:cNvPicPr>
            <a:picLocks noChangeAspect="1" noChangeArrowheads="1"/>
          </p:cNvPicPr>
          <p:nvPr/>
        </p:nvPicPr>
        <p:blipFill>
          <a:blip r:embed="rId3"/>
          <a:srcRect/>
          <a:stretch>
            <a:fillRect/>
          </a:stretch>
        </p:blipFill>
        <p:spPr bwMode="auto">
          <a:xfrm>
            <a:off x="2643174" y="3286124"/>
            <a:ext cx="1825896" cy="2943236"/>
          </a:xfrm>
          <a:prstGeom prst="rect">
            <a:avLst/>
          </a:prstGeom>
          <a:noFill/>
        </p:spPr>
      </p:pic>
    </p:spTree>
  </p:cSld>
  <p:clrMapOvr>
    <a:masterClrMapping/>
  </p:clrMapOvr>
  <p:transition spd="slow" advTm="10000">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20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20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2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checkerboard(across)">
                                      <p:cBhvr>
                                        <p:cTn id="15" dur="2000"/>
                                        <p:tgtEl>
                                          <p:spTgt spid="409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4101"/>
                                        </p:tgtEl>
                                        <p:attrNameLst>
                                          <p:attrName>style.visibility</p:attrName>
                                        </p:attrNameLst>
                                      </p:cBhvr>
                                      <p:to>
                                        <p:strVal val="visible"/>
                                      </p:to>
                                    </p:set>
                                    <p:animEffect transition="in" filter="checkerboard(across)">
                                      <p:cBhvr>
                                        <p:cTn id="20" dur="2000"/>
                                        <p:tgtEl>
                                          <p:spTgt spid="4101"/>
                                        </p:tgtEl>
                                      </p:cBhvr>
                                    </p:animEffect>
                                  </p:childTnLst>
                                </p:cTn>
                              </p:par>
                            </p:childTnLst>
                          </p:cTn>
                        </p:par>
                        <p:par>
                          <p:cTn id="21" fill="hold">
                            <p:stCondLst>
                              <p:cond delay="2000"/>
                            </p:stCondLst>
                            <p:childTnLst>
                              <p:par>
                                <p:cTn id="22" presetID="58" presetClass="entr" presetSubtype="0" accel="100000" fill="hold" grpId="1" nodeType="after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 calcmode="lin" valueType="num">
                                      <p:cBhvr>
                                        <p:cTn id="24" dur="2000" fill="hold"/>
                                        <p:tgtEl>
                                          <p:spTgt spid="4">
                                            <p:txEl>
                                              <p:pRg st="0" end="0"/>
                                            </p:txEl>
                                          </p:spTgt>
                                        </p:tgtEl>
                                        <p:attrNameLst>
                                          <p:attrName>ppt_w</p:attrName>
                                        </p:attrNameLst>
                                      </p:cBhvr>
                                      <p:tavLst>
                                        <p:tav tm="0">
                                          <p:val>
                                            <p:strVal val="#ppt_w*2.5"/>
                                          </p:val>
                                        </p:tav>
                                        <p:tav tm="100000">
                                          <p:val>
                                            <p:strVal val="#ppt_w"/>
                                          </p:val>
                                        </p:tav>
                                      </p:tavLst>
                                    </p:anim>
                                    <p:anim calcmode="lin" valueType="num">
                                      <p:cBhvr>
                                        <p:cTn id="25" dur="2000" fill="hold"/>
                                        <p:tgtEl>
                                          <p:spTgt spid="4">
                                            <p:txEl>
                                              <p:pRg st="0" end="0"/>
                                            </p:txEl>
                                          </p:spTgt>
                                        </p:tgtEl>
                                        <p:attrNameLst>
                                          <p:attrName>ppt_h</p:attrName>
                                        </p:attrNameLst>
                                      </p:cBhvr>
                                      <p:tavLst>
                                        <p:tav tm="0">
                                          <p:val>
                                            <p:strVal val="#ppt_h*0.01"/>
                                          </p:val>
                                        </p:tav>
                                        <p:tav tm="100000">
                                          <p:val>
                                            <p:strVal val="#ppt_h"/>
                                          </p:val>
                                        </p:tav>
                                      </p:tavLst>
                                    </p:anim>
                                    <p:anim calcmode="lin" valueType="num">
                                      <p:cBhvr>
                                        <p:cTn id="26"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2000" fill="hold"/>
                                        <p:tgtEl>
                                          <p:spTgt spid="4">
                                            <p:txEl>
                                              <p:pRg st="0" end="0"/>
                                            </p:txEl>
                                          </p:spTgt>
                                        </p:tgtEl>
                                        <p:attrNameLst>
                                          <p:attrName>ppt_y</p:attrName>
                                        </p:attrNameLst>
                                      </p:cBhvr>
                                      <p:tavLst>
                                        <p:tav tm="0">
                                          <p:val>
                                            <p:strVal val="#ppt_h+1"/>
                                          </p:val>
                                        </p:tav>
                                        <p:tav tm="100000">
                                          <p:val>
                                            <p:strVal val="#ppt_y"/>
                                          </p:val>
                                        </p:tav>
                                      </p:tavLst>
                                    </p:anim>
                                    <p:animEffect transition="in" filter="fade">
                                      <p:cBhvr>
                                        <p:cTn id="28"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err="1" smtClean="0">
                <a:solidFill>
                  <a:schemeClr val="accent1">
                    <a:lumMod val="75000"/>
                  </a:schemeClr>
                </a:solidFill>
                <a:effectLst>
                  <a:outerShdw blurRad="38100" dist="38100" dir="2700000" algn="tl">
                    <a:srgbClr val="000000">
                      <a:alpha val="43137"/>
                    </a:srgbClr>
                  </a:outerShdw>
                  <a:reflection blurRad="12700" stA="48000" endA="300" endPos="55000" dir="5400000" sy="-90000" algn="bl" rotWithShape="0"/>
                </a:effectLst>
                <a:latin typeface="Book Antiqua" pitchFamily="18" charset="0"/>
              </a:rPr>
              <a:t>Gefferson</a:t>
            </a:r>
            <a:r>
              <a:rPr lang="en-US" dirty="0" smtClean="0">
                <a:solidFill>
                  <a:schemeClr val="accent1">
                    <a:lumMod val="75000"/>
                  </a:schemeClr>
                </a:solidFill>
                <a:effectLst>
                  <a:outerShdw blurRad="38100" dist="38100" dir="2700000" algn="tl">
                    <a:srgbClr val="000000">
                      <a:alpha val="43137"/>
                    </a:srgbClr>
                  </a:outerShdw>
                  <a:reflection blurRad="12700" stA="48000" endA="300" endPos="55000" dir="5400000" sy="-90000" algn="bl" rotWithShape="0"/>
                </a:effectLst>
                <a:latin typeface="Book Antiqua" pitchFamily="18" charset="0"/>
              </a:rPr>
              <a:t> memorial</a:t>
            </a:r>
            <a:endParaRPr lang="ru-RU" dirty="0">
              <a:solidFill>
                <a:schemeClr val="accent1">
                  <a:lumMod val="75000"/>
                </a:schemeClr>
              </a:solidFill>
              <a:effectLst>
                <a:outerShdw blurRad="38100" dist="38100" dir="2700000" algn="tl">
                  <a:srgbClr val="000000">
                    <a:alpha val="43137"/>
                  </a:srgbClr>
                </a:outerShdw>
                <a:reflection blurRad="12700" stA="48000" endA="300" endPos="55000" dir="5400000" sy="-90000" algn="bl" rotWithShape="0"/>
              </a:effectLst>
              <a:latin typeface="Book Antiqua" pitchFamily="18" charset="0"/>
            </a:endParaRPr>
          </a:p>
        </p:txBody>
      </p:sp>
      <p:sp>
        <p:nvSpPr>
          <p:cNvPr id="3" name="Содержимое 2"/>
          <p:cNvSpPr>
            <a:spLocks noGrp="1"/>
          </p:cNvSpPr>
          <p:nvPr>
            <p:ph sz="half" idx="1"/>
          </p:nvPr>
        </p:nvSpPr>
        <p:spPr/>
        <p:txBody>
          <a:bodyPr>
            <a:normAutofit fontScale="92500" lnSpcReduction="20000"/>
          </a:bodyPr>
          <a:lstStyle/>
          <a:p>
            <a:r>
              <a:rPr lang="en-US" dirty="0" smtClean="0">
                <a:solidFill>
                  <a:schemeClr val="accent1">
                    <a:lumMod val="75000"/>
                  </a:schemeClr>
                </a:solidFill>
                <a:effectLst>
                  <a:outerShdw blurRad="38100" dist="38100" dir="2700000" algn="tl">
                    <a:srgbClr val="000000">
                      <a:alpha val="43137"/>
                    </a:srgbClr>
                  </a:outerShdw>
                </a:effectLst>
              </a:rPr>
              <a:t>This is the Jefferson Memorial built in </a:t>
            </a:r>
            <a:r>
              <a:rPr lang="en-US" dirty="0" err="1" smtClean="0">
                <a:solidFill>
                  <a:schemeClr val="accent1">
                    <a:lumMod val="75000"/>
                  </a:schemeClr>
                </a:solidFill>
                <a:effectLst>
                  <a:outerShdw blurRad="38100" dist="38100" dir="2700000" algn="tl">
                    <a:srgbClr val="000000">
                      <a:alpha val="43137"/>
                    </a:srgbClr>
                  </a:outerShdw>
                </a:effectLst>
              </a:rPr>
              <a:t>honour</a:t>
            </a:r>
            <a:r>
              <a:rPr lang="en-US" dirty="0" smtClean="0">
                <a:solidFill>
                  <a:schemeClr val="accent1">
                    <a:lumMod val="75000"/>
                  </a:schemeClr>
                </a:solidFill>
                <a:effectLst>
                  <a:outerShdw blurRad="38100" dist="38100" dir="2700000" algn="tl">
                    <a:srgbClr val="000000">
                      <a:alpha val="43137"/>
                    </a:srgbClr>
                  </a:outerShdw>
                </a:effectLst>
              </a:rPr>
              <a:t> of Thomas Jefferson. Inside is a 19 – foot statue of Thomas Jefferson standing on a 6 – foot pedestal. The Declaration of Independence was written by Thomas Jefferson. He was the first President of the United States. </a:t>
            </a:r>
            <a:endParaRPr lang="ru-RU" dirty="0">
              <a:solidFill>
                <a:schemeClr val="accent1">
                  <a:lumMod val="75000"/>
                </a:schemeClr>
              </a:solidFill>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p:txBody>
          <a:bodyPr>
            <a:normAutofit fontScale="92500" lnSpcReduction="20000"/>
          </a:bodyPr>
          <a:lstStyle/>
          <a:p>
            <a:endParaRPr lang="ru-RU" dirty="0"/>
          </a:p>
        </p:txBody>
      </p:sp>
      <p:pic>
        <p:nvPicPr>
          <p:cNvPr id="5122" name="Picture 2" descr="C:\Documents and Settings\student\Рабочий стол\англичане\Лондон\мемориалы.jpg"/>
          <p:cNvPicPr>
            <a:picLocks noChangeAspect="1" noChangeArrowheads="1"/>
          </p:cNvPicPr>
          <p:nvPr/>
        </p:nvPicPr>
        <p:blipFill>
          <a:blip r:embed="rId2"/>
          <a:srcRect/>
          <a:stretch>
            <a:fillRect/>
          </a:stretch>
        </p:blipFill>
        <p:spPr bwMode="auto">
          <a:xfrm>
            <a:off x="4714876" y="3571876"/>
            <a:ext cx="2000264" cy="1571636"/>
          </a:xfrm>
          <a:prstGeom prst="rect">
            <a:avLst/>
          </a:prstGeom>
          <a:noFill/>
        </p:spPr>
      </p:pic>
      <p:pic>
        <p:nvPicPr>
          <p:cNvPr id="5123" name="Picture 3" descr="C:\Documents and Settings\student\Рабочий стол\англичане\Лондон\мемори.jpg"/>
          <p:cNvPicPr>
            <a:picLocks noChangeAspect="1" noChangeArrowheads="1"/>
          </p:cNvPicPr>
          <p:nvPr/>
        </p:nvPicPr>
        <p:blipFill>
          <a:blip r:embed="rId3"/>
          <a:srcRect/>
          <a:stretch>
            <a:fillRect/>
          </a:stretch>
        </p:blipFill>
        <p:spPr bwMode="auto">
          <a:xfrm>
            <a:off x="6786578" y="4500570"/>
            <a:ext cx="2143140" cy="1628786"/>
          </a:xfrm>
          <a:prstGeom prst="rect">
            <a:avLst/>
          </a:prstGeom>
          <a:noFill/>
        </p:spPr>
      </p:pic>
      <p:pic>
        <p:nvPicPr>
          <p:cNvPr id="5125" name="Picture 5" descr="C:\Documents and Settings\student\Рабочий стол\англичане\Лондон\джеф.jpg"/>
          <p:cNvPicPr>
            <a:picLocks noChangeAspect="1" noChangeArrowheads="1"/>
          </p:cNvPicPr>
          <p:nvPr/>
        </p:nvPicPr>
        <p:blipFill>
          <a:blip r:embed="rId4"/>
          <a:srcRect/>
          <a:stretch>
            <a:fillRect/>
          </a:stretch>
        </p:blipFill>
        <p:spPr bwMode="auto">
          <a:xfrm>
            <a:off x="4714876" y="1643050"/>
            <a:ext cx="2181072" cy="1643074"/>
          </a:xfrm>
          <a:prstGeom prst="rect">
            <a:avLst/>
          </a:prstGeom>
          <a:noFill/>
        </p:spPr>
      </p:pic>
      <p:pic>
        <p:nvPicPr>
          <p:cNvPr id="5126" name="Picture 6" descr="C:\Documents and Settings\student\Рабочий стол\джеф.jpg"/>
          <p:cNvPicPr>
            <a:picLocks noChangeAspect="1" noChangeArrowheads="1"/>
          </p:cNvPicPr>
          <p:nvPr/>
        </p:nvPicPr>
        <p:blipFill>
          <a:blip r:embed="rId5"/>
          <a:srcRect/>
          <a:stretch>
            <a:fillRect/>
          </a:stretch>
        </p:blipFill>
        <p:spPr bwMode="auto">
          <a:xfrm>
            <a:off x="7215206" y="1785926"/>
            <a:ext cx="1640392" cy="2386026"/>
          </a:xfrm>
          <a:prstGeom prst="rect">
            <a:avLst/>
          </a:prstGeom>
          <a:noFill/>
        </p:spPr>
      </p:pic>
    </p:spTree>
  </p:cSld>
  <p:clrMapOvr>
    <a:masterClrMapping/>
  </p:clrMapOvr>
  <p:transition spd="slow" advTm="10000">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5" presetClass="entr" presetSubtype="0" fill="hold" grpId="0" nodeType="clickEffect" nodePh="1">
                                  <p:stCondLst>
                                    <p:cond delay="0"/>
                                  </p:stCondLst>
                                  <p:endCondLst>
                                    <p:cond evt="begin" delay="0">
                                      <p:tn val="23"/>
                                    </p:cond>
                                  </p:end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p:cTn id="25"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28"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4">
                                            <p:txEl>
                                              <p:pRg st="0" end="0"/>
                                            </p:txEl>
                                          </p:spTgt>
                                        </p:tgtEl>
                                      </p:cBhvr>
                                    </p:animEffect>
                                  </p:childTnLst>
                                </p:cTn>
                              </p:par>
                              <p:par>
                                <p:cTn id="33" presetID="25" presetClass="entr" presetSubtype="0" fill="hold" nodeType="withEffect">
                                  <p:stCondLst>
                                    <p:cond delay="0"/>
                                  </p:stCondLst>
                                  <p:childTnLst>
                                    <p:set>
                                      <p:cBhvr>
                                        <p:cTn id="34" dur="1" fill="hold">
                                          <p:stCondLst>
                                            <p:cond delay="0"/>
                                          </p:stCondLst>
                                        </p:cTn>
                                        <p:tgtEl>
                                          <p:spTgt spid="5122"/>
                                        </p:tgtEl>
                                        <p:attrNameLst>
                                          <p:attrName>style.visibility</p:attrName>
                                        </p:attrNameLst>
                                      </p:cBhvr>
                                      <p:to>
                                        <p:strVal val="visible"/>
                                      </p:to>
                                    </p:set>
                                    <p:anim calcmode="lin" valueType="num">
                                      <p:cBhvr>
                                        <p:cTn id="35" dur="500" decel="50000" fill="hold">
                                          <p:stCondLst>
                                            <p:cond delay="0"/>
                                          </p:stCondLst>
                                        </p:cTn>
                                        <p:tgtEl>
                                          <p:spTgt spid="5122"/>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5122"/>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5122"/>
                                        </p:tgtEl>
                                        <p:attrNameLst>
                                          <p:attrName>ppt_w</p:attrName>
                                        </p:attrNameLst>
                                      </p:cBhvr>
                                      <p:tavLst>
                                        <p:tav tm="0">
                                          <p:val>
                                            <p:strVal val="#ppt_w*.05"/>
                                          </p:val>
                                        </p:tav>
                                        <p:tav tm="100000">
                                          <p:val>
                                            <p:strVal val="#ppt_w"/>
                                          </p:val>
                                        </p:tav>
                                      </p:tavLst>
                                    </p:anim>
                                    <p:anim calcmode="lin" valueType="num">
                                      <p:cBhvr>
                                        <p:cTn id="38" dur="1000" fill="hold"/>
                                        <p:tgtEl>
                                          <p:spTgt spid="5122"/>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5122"/>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5122"/>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5122"/>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5122"/>
                                        </p:tgtEl>
                                      </p:cBhvr>
                                    </p:animEffect>
                                  </p:childTnLst>
                                </p:cTn>
                              </p:par>
                              <p:par>
                                <p:cTn id="43" presetID="25" presetClass="entr" presetSubtype="0" fill="hold" nodeType="withEffect">
                                  <p:stCondLst>
                                    <p:cond delay="0"/>
                                  </p:stCondLst>
                                  <p:childTnLst>
                                    <p:set>
                                      <p:cBhvr>
                                        <p:cTn id="44" dur="1" fill="hold">
                                          <p:stCondLst>
                                            <p:cond delay="0"/>
                                          </p:stCondLst>
                                        </p:cTn>
                                        <p:tgtEl>
                                          <p:spTgt spid="5123"/>
                                        </p:tgtEl>
                                        <p:attrNameLst>
                                          <p:attrName>style.visibility</p:attrName>
                                        </p:attrNameLst>
                                      </p:cBhvr>
                                      <p:to>
                                        <p:strVal val="visible"/>
                                      </p:to>
                                    </p:set>
                                    <p:anim calcmode="lin" valueType="num">
                                      <p:cBhvr>
                                        <p:cTn id="45" dur="500" decel="50000" fill="hold">
                                          <p:stCondLst>
                                            <p:cond delay="0"/>
                                          </p:stCondLst>
                                        </p:cTn>
                                        <p:tgtEl>
                                          <p:spTgt spid="5123"/>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5123"/>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5123"/>
                                        </p:tgtEl>
                                        <p:attrNameLst>
                                          <p:attrName>ppt_w</p:attrName>
                                        </p:attrNameLst>
                                      </p:cBhvr>
                                      <p:tavLst>
                                        <p:tav tm="0">
                                          <p:val>
                                            <p:strVal val="#ppt_w*.05"/>
                                          </p:val>
                                        </p:tav>
                                        <p:tav tm="100000">
                                          <p:val>
                                            <p:strVal val="#ppt_w"/>
                                          </p:val>
                                        </p:tav>
                                      </p:tavLst>
                                    </p:anim>
                                    <p:anim calcmode="lin" valueType="num">
                                      <p:cBhvr>
                                        <p:cTn id="48" dur="1000" fill="hold"/>
                                        <p:tgtEl>
                                          <p:spTgt spid="5123"/>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5123"/>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5123"/>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5123"/>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5123"/>
                                        </p:tgtEl>
                                      </p:cBhvr>
                                    </p:animEffect>
                                  </p:childTnLst>
                                </p:cTn>
                              </p:par>
                              <p:par>
                                <p:cTn id="53" presetID="25" presetClass="entr" presetSubtype="0" fill="hold" nodeType="withEffect">
                                  <p:stCondLst>
                                    <p:cond delay="0"/>
                                  </p:stCondLst>
                                  <p:childTnLst>
                                    <p:set>
                                      <p:cBhvr>
                                        <p:cTn id="54" dur="1" fill="hold">
                                          <p:stCondLst>
                                            <p:cond delay="0"/>
                                          </p:stCondLst>
                                        </p:cTn>
                                        <p:tgtEl>
                                          <p:spTgt spid="5125"/>
                                        </p:tgtEl>
                                        <p:attrNameLst>
                                          <p:attrName>style.visibility</p:attrName>
                                        </p:attrNameLst>
                                      </p:cBhvr>
                                      <p:to>
                                        <p:strVal val="visible"/>
                                      </p:to>
                                    </p:set>
                                    <p:anim calcmode="lin" valueType="num">
                                      <p:cBhvr>
                                        <p:cTn id="55" dur="500" decel="50000" fill="hold">
                                          <p:stCondLst>
                                            <p:cond delay="0"/>
                                          </p:stCondLst>
                                        </p:cTn>
                                        <p:tgtEl>
                                          <p:spTgt spid="512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12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125"/>
                                        </p:tgtEl>
                                        <p:attrNameLst>
                                          <p:attrName>ppt_w</p:attrName>
                                        </p:attrNameLst>
                                      </p:cBhvr>
                                      <p:tavLst>
                                        <p:tav tm="0">
                                          <p:val>
                                            <p:strVal val="#ppt_w*.05"/>
                                          </p:val>
                                        </p:tav>
                                        <p:tav tm="100000">
                                          <p:val>
                                            <p:strVal val="#ppt_w"/>
                                          </p:val>
                                        </p:tav>
                                      </p:tavLst>
                                    </p:anim>
                                    <p:anim calcmode="lin" valueType="num">
                                      <p:cBhvr>
                                        <p:cTn id="58" dur="1000" fill="hold"/>
                                        <p:tgtEl>
                                          <p:spTgt spid="512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12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12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12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125"/>
                                        </p:tgtEl>
                                      </p:cBhvr>
                                    </p:animEffect>
                                  </p:childTnLst>
                                </p:cTn>
                              </p:par>
                              <p:par>
                                <p:cTn id="63" presetID="25" presetClass="entr" presetSubtype="0" fill="hold" nodeType="withEffect">
                                  <p:stCondLst>
                                    <p:cond delay="0"/>
                                  </p:stCondLst>
                                  <p:childTnLst>
                                    <p:set>
                                      <p:cBhvr>
                                        <p:cTn id="64" dur="1" fill="hold">
                                          <p:stCondLst>
                                            <p:cond delay="0"/>
                                          </p:stCondLst>
                                        </p:cTn>
                                        <p:tgtEl>
                                          <p:spTgt spid="5126"/>
                                        </p:tgtEl>
                                        <p:attrNameLst>
                                          <p:attrName>style.visibility</p:attrName>
                                        </p:attrNameLst>
                                      </p:cBhvr>
                                      <p:to>
                                        <p:strVal val="visible"/>
                                      </p:to>
                                    </p:set>
                                    <p:anim calcmode="lin" valueType="num">
                                      <p:cBhvr>
                                        <p:cTn id="65" dur="500" decel="50000" fill="hold">
                                          <p:stCondLst>
                                            <p:cond delay="0"/>
                                          </p:stCondLst>
                                        </p:cTn>
                                        <p:tgtEl>
                                          <p:spTgt spid="5126"/>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5126"/>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5126"/>
                                        </p:tgtEl>
                                        <p:attrNameLst>
                                          <p:attrName>ppt_w</p:attrName>
                                        </p:attrNameLst>
                                      </p:cBhvr>
                                      <p:tavLst>
                                        <p:tav tm="0">
                                          <p:val>
                                            <p:strVal val="#ppt_w*.05"/>
                                          </p:val>
                                        </p:tav>
                                        <p:tav tm="100000">
                                          <p:val>
                                            <p:strVal val="#ppt_w"/>
                                          </p:val>
                                        </p:tav>
                                      </p:tavLst>
                                    </p:anim>
                                    <p:anim calcmode="lin" valueType="num">
                                      <p:cBhvr>
                                        <p:cTn id="68" dur="1000" fill="hold"/>
                                        <p:tgtEl>
                                          <p:spTgt spid="5126"/>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5126"/>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5126"/>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5126"/>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5126"/>
                                        </p:tgtEl>
                                      </p:cBhvr>
                                    </p:animEffect>
                                  </p:childTnLst>
                                </p:cTn>
                              </p:par>
                            </p:childTnLst>
                          </p:cTn>
                        </p:par>
                      </p:childTnLst>
                    </p:cTn>
                  </p:par>
                  <p:par>
                    <p:cTn id="73" fill="hold">
                      <p:stCondLst>
                        <p:cond delay="indefinite"/>
                      </p:stCondLst>
                      <p:childTnLst>
                        <p:par>
                          <p:cTn id="74" fill="hold">
                            <p:stCondLst>
                              <p:cond delay="0"/>
                            </p:stCondLst>
                            <p:childTnLst>
                              <p:par>
                                <p:cTn id="75" presetID="23" presetClass="entr" presetSubtype="16" fill="hold" grpId="0" nodeType="clickEffect">
                                  <p:stCondLst>
                                    <p:cond delay="0"/>
                                  </p:stCondLst>
                                  <p:childTnLst>
                                    <p:set>
                                      <p:cBhvr>
                                        <p:cTn id="76" dur="1" fill="hold">
                                          <p:stCondLst>
                                            <p:cond delay="0"/>
                                          </p:stCondLst>
                                        </p:cTn>
                                        <p:tgtEl>
                                          <p:spTgt spid="3">
                                            <p:txEl>
                                              <p:pRg st="0" end="0"/>
                                            </p:txEl>
                                          </p:spTgt>
                                        </p:tgtEl>
                                        <p:attrNameLst>
                                          <p:attrName>style.visibility</p:attrName>
                                        </p:attrNameLst>
                                      </p:cBhvr>
                                      <p:to>
                                        <p:strVal val="visible"/>
                                      </p:to>
                                    </p:set>
                                    <p:anim calcmode="lin" valueType="num">
                                      <p:cBhvr>
                                        <p:cTn id="7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7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686800" cy="841248"/>
          </a:xfrm>
        </p:spPr>
        <p:txBody>
          <a:bodyPr/>
          <a:lstStyle/>
          <a:p>
            <a:pPr algn="ctr"/>
            <a:r>
              <a:rPr lang="en-US" b="1" i="1" dirty="0" smtClean="0">
                <a:solidFill>
                  <a:srgbClr val="B2B240"/>
                </a:solidFill>
                <a:latin typeface="Palatino Linotype" pitchFamily="18" charset="0"/>
              </a:rPr>
              <a:t>Lincoln Memorial</a:t>
            </a:r>
            <a:endParaRPr lang="ru-RU" b="1" i="1" dirty="0">
              <a:solidFill>
                <a:srgbClr val="B2B240"/>
              </a:solidFill>
              <a:latin typeface="Palatino Linotype" pitchFamily="18" charset="0"/>
            </a:endParaRPr>
          </a:p>
        </p:txBody>
      </p:sp>
      <p:sp>
        <p:nvSpPr>
          <p:cNvPr id="3" name="Содержимое 2"/>
          <p:cNvSpPr>
            <a:spLocks noGrp="1"/>
          </p:cNvSpPr>
          <p:nvPr>
            <p:ph sz="half" idx="1"/>
          </p:nvPr>
        </p:nvSpPr>
        <p:spPr>
          <a:xfrm>
            <a:off x="357158" y="1571612"/>
            <a:ext cx="4191000" cy="4724400"/>
          </a:xfrm>
        </p:spPr>
        <p:txBody>
          <a:bodyPr>
            <a:noAutofit/>
          </a:bodyPr>
          <a:lstStyle/>
          <a:p>
            <a:r>
              <a:rPr lang="en-US" sz="2000" b="1" i="1" dirty="0" smtClean="0">
                <a:solidFill>
                  <a:srgbClr val="77846E"/>
                </a:solidFill>
                <a:latin typeface="Palatino Linotype" pitchFamily="18" charset="0"/>
              </a:rPr>
              <a:t>This is the Lincoln memorial, built in </a:t>
            </a:r>
            <a:r>
              <a:rPr lang="en-US" sz="2000" b="1" i="1" dirty="0" err="1" smtClean="0">
                <a:solidFill>
                  <a:srgbClr val="77846E"/>
                </a:solidFill>
                <a:latin typeface="Palatino Linotype" pitchFamily="18" charset="0"/>
              </a:rPr>
              <a:t>honour</a:t>
            </a:r>
            <a:r>
              <a:rPr lang="en-US" sz="2000" b="1" i="1" dirty="0" smtClean="0">
                <a:solidFill>
                  <a:srgbClr val="77846E"/>
                </a:solidFill>
                <a:latin typeface="Palatino Linotype" pitchFamily="18" charset="0"/>
              </a:rPr>
              <a:t> of Abraham Lincoln. It was built in the style of classic Greek temple. It has 36 columns. Each column represents the state in the Union at the time of Lincoln’s death. But the dominant feature of the building is the realistic figure of Lincoln. Abraham Lincoln became the 16</a:t>
            </a:r>
            <a:r>
              <a:rPr lang="en-US" sz="2000" b="1" i="1" baseline="30000" dirty="0" smtClean="0">
                <a:solidFill>
                  <a:srgbClr val="77846E"/>
                </a:solidFill>
                <a:latin typeface="Palatino Linotype" pitchFamily="18" charset="0"/>
              </a:rPr>
              <a:t>th</a:t>
            </a:r>
            <a:r>
              <a:rPr lang="en-US" sz="2000" b="1" i="1" dirty="0" smtClean="0">
                <a:solidFill>
                  <a:srgbClr val="77846E"/>
                </a:solidFill>
                <a:latin typeface="Palatino Linotype" pitchFamily="18" charset="0"/>
              </a:rPr>
              <a:t> President of the United States in 1861.</a:t>
            </a:r>
            <a:r>
              <a:rPr lang="en-US" sz="2400" i="1" dirty="0" smtClean="0">
                <a:solidFill>
                  <a:srgbClr val="77846E"/>
                </a:solidFill>
                <a:latin typeface="Palatino Linotype" pitchFamily="18" charset="0"/>
              </a:rPr>
              <a:t> </a:t>
            </a:r>
            <a:endParaRPr lang="ru-RU" sz="2400" i="1" dirty="0">
              <a:solidFill>
                <a:srgbClr val="77846E"/>
              </a:solidFill>
              <a:latin typeface="Palatino Linotype" pitchFamily="18" charset="0"/>
            </a:endParaRPr>
          </a:p>
        </p:txBody>
      </p:sp>
      <p:sp>
        <p:nvSpPr>
          <p:cNvPr id="4" name="Содержимое 3"/>
          <p:cNvSpPr>
            <a:spLocks noGrp="1"/>
          </p:cNvSpPr>
          <p:nvPr>
            <p:ph sz="half" idx="2"/>
          </p:nvPr>
        </p:nvSpPr>
        <p:spPr/>
        <p:txBody>
          <a:bodyPr/>
          <a:lstStyle/>
          <a:p>
            <a:pPr lvl="4"/>
            <a:endParaRPr lang="ru-RU" dirty="0"/>
          </a:p>
        </p:txBody>
      </p:sp>
      <p:pic>
        <p:nvPicPr>
          <p:cNvPr id="6146" name="Picture 2" descr="C:\Documents and Settings\student\Рабочий стол\англичане\линкол.jpg"/>
          <p:cNvPicPr>
            <a:picLocks noChangeAspect="1" noChangeArrowheads="1"/>
          </p:cNvPicPr>
          <p:nvPr/>
        </p:nvPicPr>
        <p:blipFill>
          <a:blip r:embed="rId2"/>
          <a:srcRect/>
          <a:stretch>
            <a:fillRect/>
          </a:stretch>
        </p:blipFill>
        <p:spPr bwMode="auto">
          <a:xfrm>
            <a:off x="6858016" y="2357430"/>
            <a:ext cx="2035983" cy="1357322"/>
          </a:xfrm>
          <a:prstGeom prst="rect">
            <a:avLst/>
          </a:prstGeom>
          <a:noFill/>
        </p:spPr>
      </p:pic>
      <p:pic>
        <p:nvPicPr>
          <p:cNvPr id="6147" name="Picture 3" descr="C:\Documents and Settings\student\Рабочий стол\англичане\лин.jpg"/>
          <p:cNvPicPr>
            <a:picLocks noChangeAspect="1" noChangeArrowheads="1"/>
          </p:cNvPicPr>
          <p:nvPr/>
        </p:nvPicPr>
        <p:blipFill>
          <a:blip r:embed="rId3"/>
          <a:srcRect/>
          <a:stretch>
            <a:fillRect/>
          </a:stretch>
        </p:blipFill>
        <p:spPr bwMode="auto">
          <a:xfrm>
            <a:off x="4857752" y="1785926"/>
            <a:ext cx="1710468" cy="1285884"/>
          </a:xfrm>
          <a:prstGeom prst="rect">
            <a:avLst/>
          </a:prstGeom>
          <a:noFill/>
        </p:spPr>
      </p:pic>
      <p:pic>
        <p:nvPicPr>
          <p:cNvPr id="6148" name="Picture 4" descr="C:\Documents and Settings\student\Рабочий стол\англичане\линколь.jpg"/>
          <p:cNvPicPr>
            <a:picLocks noChangeAspect="1" noChangeArrowheads="1"/>
          </p:cNvPicPr>
          <p:nvPr/>
        </p:nvPicPr>
        <p:blipFill>
          <a:blip r:embed="rId4"/>
          <a:srcRect/>
          <a:stretch>
            <a:fillRect/>
          </a:stretch>
        </p:blipFill>
        <p:spPr bwMode="auto">
          <a:xfrm>
            <a:off x="6929454" y="4214818"/>
            <a:ext cx="1866900" cy="1397000"/>
          </a:xfrm>
          <a:prstGeom prst="rect">
            <a:avLst/>
          </a:prstGeom>
          <a:noFill/>
        </p:spPr>
      </p:pic>
      <p:pic>
        <p:nvPicPr>
          <p:cNvPr id="6149" name="Picture 5" descr="C:\Documents and Settings\student\Рабочий стол\линк.jpg"/>
          <p:cNvPicPr>
            <a:picLocks noChangeAspect="1" noChangeArrowheads="1"/>
          </p:cNvPicPr>
          <p:nvPr/>
        </p:nvPicPr>
        <p:blipFill>
          <a:blip r:embed="rId5"/>
          <a:srcRect/>
          <a:stretch>
            <a:fillRect/>
          </a:stretch>
        </p:blipFill>
        <p:spPr bwMode="auto">
          <a:xfrm>
            <a:off x="4643438" y="3357562"/>
            <a:ext cx="1978356" cy="2214578"/>
          </a:xfrm>
          <a:prstGeom prst="rect">
            <a:avLst/>
          </a:prstGeom>
          <a:noFill/>
        </p:spPr>
      </p:pic>
    </p:spTree>
  </p:cSld>
  <p:clrMapOvr>
    <a:masterClrMapping/>
  </p:clrMapOvr>
  <p:transition spd="slow" advTm="10000">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 calcmode="lin" valueType="num">
                                      <p:cBhvr>
                                        <p:cTn id="14" dur="2000" fill="hold"/>
                                        <p:tgtEl>
                                          <p:spTgt spid="6146"/>
                                        </p:tgtEl>
                                        <p:attrNameLst>
                                          <p:attrName>ppt_w</p:attrName>
                                        </p:attrNameLst>
                                      </p:cBhvr>
                                      <p:tavLst>
                                        <p:tav tm="0">
                                          <p:val>
                                            <p:fltVal val="0"/>
                                          </p:val>
                                        </p:tav>
                                        <p:tav tm="100000">
                                          <p:val>
                                            <p:strVal val="#ppt_w"/>
                                          </p:val>
                                        </p:tav>
                                      </p:tavLst>
                                    </p:anim>
                                    <p:anim calcmode="lin" valueType="num">
                                      <p:cBhvr>
                                        <p:cTn id="15" dur="2000" fill="hold"/>
                                        <p:tgtEl>
                                          <p:spTgt spid="6146"/>
                                        </p:tgtEl>
                                        <p:attrNameLst>
                                          <p:attrName>ppt_h</p:attrName>
                                        </p:attrNameLst>
                                      </p:cBhvr>
                                      <p:tavLst>
                                        <p:tav tm="0">
                                          <p:val>
                                            <p:fltVal val="0"/>
                                          </p:val>
                                        </p:tav>
                                        <p:tav tm="100000">
                                          <p:val>
                                            <p:strVal val="#ppt_h"/>
                                          </p:val>
                                        </p:tav>
                                      </p:tavLst>
                                    </p:anim>
                                    <p:anim calcmode="lin" valueType="num">
                                      <p:cBhvr>
                                        <p:cTn id="16" dur="2000" fill="hold"/>
                                        <p:tgtEl>
                                          <p:spTgt spid="6146"/>
                                        </p:tgtEl>
                                        <p:attrNameLst>
                                          <p:attrName>style.rotation</p:attrName>
                                        </p:attrNameLst>
                                      </p:cBhvr>
                                      <p:tavLst>
                                        <p:tav tm="0">
                                          <p:val>
                                            <p:fltVal val="360"/>
                                          </p:val>
                                        </p:tav>
                                        <p:tav tm="100000">
                                          <p:val>
                                            <p:fltVal val="0"/>
                                          </p:val>
                                        </p:tav>
                                      </p:tavLst>
                                    </p:anim>
                                    <p:animEffect transition="in" filter="fade">
                                      <p:cBhvr>
                                        <p:cTn id="17" dur="2000"/>
                                        <p:tgtEl>
                                          <p:spTgt spid="6146"/>
                                        </p:tgtEl>
                                      </p:cBhvr>
                                    </p:animEffect>
                                  </p:childTnLst>
                                </p:cTn>
                              </p:par>
                              <p:par>
                                <p:cTn id="18" presetID="49" presetClass="entr" presetSubtype="0" decel="100000" fill="hold" nodeType="withEffect">
                                  <p:stCondLst>
                                    <p:cond delay="0"/>
                                  </p:stCondLst>
                                  <p:childTnLst>
                                    <p:set>
                                      <p:cBhvr>
                                        <p:cTn id="19" dur="1" fill="hold">
                                          <p:stCondLst>
                                            <p:cond delay="0"/>
                                          </p:stCondLst>
                                        </p:cTn>
                                        <p:tgtEl>
                                          <p:spTgt spid="6147"/>
                                        </p:tgtEl>
                                        <p:attrNameLst>
                                          <p:attrName>style.visibility</p:attrName>
                                        </p:attrNameLst>
                                      </p:cBhvr>
                                      <p:to>
                                        <p:strVal val="visible"/>
                                      </p:to>
                                    </p:set>
                                    <p:anim calcmode="lin" valueType="num">
                                      <p:cBhvr>
                                        <p:cTn id="20" dur="2000" fill="hold"/>
                                        <p:tgtEl>
                                          <p:spTgt spid="6147"/>
                                        </p:tgtEl>
                                        <p:attrNameLst>
                                          <p:attrName>ppt_w</p:attrName>
                                        </p:attrNameLst>
                                      </p:cBhvr>
                                      <p:tavLst>
                                        <p:tav tm="0">
                                          <p:val>
                                            <p:fltVal val="0"/>
                                          </p:val>
                                        </p:tav>
                                        <p:tav tm="100000">
                                          <p:val>
                                            <p:strVal val="#ppt_w"/>
                                          </p:val>
                                        </p:tav>
                                      </p:tavLst>
                                    </p:anim>
                                    <p:anim calcmode="lin" valueType="num">
                                      <p:cBhvr>
                                        <p:cTn id="21" dur="2000" fill="hold"/>
                                        <p:tgtEl>
                                          <p:spTgt spid="6147"/>
                                        </p:tgtEl>
                                        <p:attrNameLst>
                                          <p:attrName>ppt_h</p:attrName>
                                        </p:attrNameLst>
                                      </p:cBhvr>
                                      <p:tavLst>
                                        <p:tav tm="0">
                                          <p:val>
                                            <p:fltVal val="0"/>
                                          </p:val>
                                        </p:tav>
                                        <p:tav tm="100000">
                                          <p:val>
                                            <p:strVal val="#ppt_h"/>
                                          </p:val>
                                        </p:tav>
                                      </p:tavLst>
                                    </p:anim>
                                    <p:anim calcmode="lin" valueType="num">
                                      <p:cBhvr>
                                        <p:cTn id="22" dur="2000" fill="hold"/>
                                        <p:tgtEl>
                                          <p:spTgt spid="6147"/>
                                        </p:tgtEl>
                                        <p:attrNameLst>
                                          <p:attrName>style.rotation</p:attrName>
                                        </p:attrNameLst>
                                      </p:cBhvr>
                                      <p:tavLst>
                                        <p:tav tm="0">
                                          <p:val>
                                            <p:fltVal val="360"/>
                                          </p:val>
                                        </p:tav>
                                        <p:tav tm="100000">
                                          <p:val>
                                            <p:fltVal val="0"/>
                                          </p:val>
                                        </p:tav>
                                      </p:tavLst>
                                    </p:anim>
                                    <p:animEffect transition="in" filter="fade">
                                      <p:cBhvr>
                                        <p:cTn id="23" dur="2000"/>
                                        <p:tgtEl>
                                          <p:spTgt spid="6147"/>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6148"/>
                                        </p:tgtEl>
                                        <p:attrNameLst>
                                          <p:attrName>style.visibility</p:attrName>
                                        </p:attrNameLst>
                                      </p:cBhvr>
                                      <p:to>
                                        <p:strVal val="visible"/>
                                      </p:to>
                                    </p:set>
                                    <p:anim calcmode="lin" valueType="num">
                                      <p:cBhvr>
                                        <p:cTn id="26" dur="2000" fill="hold"/>
                                        <p:tgtEl>
                                          <p:spTgt spid="6148"/>
                                        </p:tgtEl>
                                        <p:attrNameLst>
                                          <p:attrName>ppt_w</p:attrName>
                                        </p:attrNameLst>
                                      </p:cBhvr>
                                      <p:tavLst>
                                        <p:tav tm="0">
                                          <p:val>
                                            <p:fltVal val="0"/>
                                          </p:val>
                                        </p:tav>
                                        <p:tav tm="100000">
                                          <p:val>
                                            <p:strVal val="#ppt_w"/>
                                          </p:val>
                                        </p:tav>
                                      </p:tavLst>
                                    </p:anim>
                                    <p:anim calcmode="lin" valueType="num">
                                      <p:cBhvr>
                                        <p:cTn id="27" dur="2000" fill="hold"/>
                                        <p:tgtEl>
                                          <p:spTgt spid="6148"/>
                                        </p:tgtEl>
                                        <p:attrNameLst>
                                          <p:attrName>ppt_h</p:attrName>
                                        </p:attrNameLst>
                                      </p:cBhvr>
                                      <p:tavLst>
                                        <p:tav tm="0">
                                          <p:val>
                                            <p:fltVal val="0"/>
                                          </p:val>
                                        </p:tav>
                                        <p:tav tm="100000">
                                          <p:val>
                                            <p:strVal val="#ppt_h"/>
                                          </p:val>
                                        </p:tav>
                                      </p:tavLst>
                                    </p:anim>
                                    <p:anim calcmode="lin" valueType="num">
                                      <p:cBhvr>
                                        <p:cTn id="28" dur="2000" fill="hold"/>
                                        <p:tgtEl>
                                          <p:spTgt spid="6148"/>
                                        </p:tgtEl>
                                        <p:attrNameLst>
                                          <p:attrName>style.rotation</p:attrName>
                                        </p:attrNameLst>
                                      </p:cBhvr>
                                      <p:tavLst>
                                        <p:tav tm="0">
                                          <p:val>
                                            <p:fltVal val="360"/>
                                          </p:val>
                                        </p:tav>
                                        <p:tav tm="100000">
                                          <p:val>
                                            <p:fltVal val="0"/>
                                          </p:val>
                                        </p:tav>
                                      </p:tavLst>
                                    </p:anim>
                                    <p:animEffect transition="in" filter="fade">
                                      <p:cBhvr>
                                        <p:cTn id="29" dur="2000"/>
                                        <p:tgtEl>
                                          <p:spTgt spid="6148"/>
                                        </p:tgtEl>
                                      </p:cBhvr>
                                    </p:animEffect>
                                  </p:childTnLst>
                                </p:cTn>
                              </p:par>
                              <p:par>
                                <p:cTn id="30" presetID="49" presetClass="entr" presetSubtype="0" decel="100000" fill="hold" nodeType="withEffect">
                                  <p:stCondLst>
                                    <p:cond delay="0"/>
                                  </p:stCondLst>
                                  <p:childTnLst>
                                    <p:set>
                                      <p:cBhvr>
                                        <p:cTn id="31" dur="1" fill="hold">
                                          <p:stCondLst>
                                            <p:cond delay="0"/>
                                          </p:stCondLst>
                                        </p:cTn>
                                        <p:tgtEl>
                                          <p:spTgt spid="6149"/>
                                        </p:tgtEl>
                                        <p:attrNameLst>
                                          <p:attrName>style.visibility</p:attrName>
                                        </p:attrNameLst>
                                      </p:cBhvr>
                                      <p:to>
                                        <p:strVal val="visible"/>
                                      </p:to>
                                    </p:set>
                                    <p:anim calcmode="lin" valueType="num">
                                      <p:cBhvr>
                                        <p:cTn id="32" dur="2000" fill="hold"/>
                                        <p:tgtEl>
                                          <p:spTgt spid="6149"/>
                                        </p:tgtEl>
                                        <p:attrNameLst>
                                          <p:attrName>ppt_w</p:attrName>
                                        </p:attrNameLst>
                                      </p:cBhvr>
                                      <p:tavLst>
                                        <p:tav tm="0">
                                          <p:val>
                                            <p:fltVal val="0"/>
                                          </p:val>
                                        </p:tav>
                                        <p:tav tm="100000">
                                          <p:val>
                                            <p:strVal val="#ppt_w"/>
                                          </p:val>
                                        </p:tav>
                                      </p:tavLst>
                                    </p:anim>
                                    <p:anim calcmode="lin" valueType="num">
                                      <p:cBhvr>
                                        <p:cTn id="33" dur="2000" fill="hold"/>
                                        <p:tgtEl>
                                          <p:spTgt spid="6149"/>
                                        </p:tgtEl>
                                        <p:attrNameLst>
                                          <p:attrName>ppt_h</p:attrName>
                                        </p:attrNameLst>
                                      </p:cBhvr>
                                      <p:tavLst>
                                        <p:tav tm="0">
                                          <p:val>
                                            <p:fltVal val="0"/>
                                          </p:val>
                                        </p:tav>
                                        <p:tav tm="100000">
                                          <p:val>
                                            <p:strVal val="#ppt_h"/>
                                          </p:val>
                                        </p:tav>
                                      </p:tavLst>
                                    </p:anim>
                                    <p:anim calcmode="lin" valueType="num">
                                      <p:cBhvr>
                                        <p:cTn id="34" dur="2000" fill="hold"/>
                                        <p:tgtEl>
                                          <p:spTgt spid="6149"/>
                                        </p:tgtEl>
                                        <p:attrNameLst>
                                          <p:attrName>style.rotation</p:attrName>
                                        </p:attrNameLst>
                                      </p:cBhvr>
                                      <p:tavLst>
                                        <p:tav tm="0">
                                          <p:val>
                                            <p:fltVal val="360"/>
                                          </p:val>
                                        </p:tav>
                                        <p:tav tm="100000">
                                          <p:val>
                                            <p:fltVal val="0"/>
                                          </p:val>
                                        </p:tav>
                                      </p:tavLst>
                                    </p:anim>
                                    <p:animEffect transition="in" filter="fade">
                                      <p:cBhvr>
                                        <p:cTn id="35" dur="2000"/>
                                        <p:tgtEl>
                                          <p:spTgt spid="6149"/>
                                        </p:tgtEl>
                                      </p:cBhvr>
                                    </p:animEffect>
                                  </p:childTnLst>
                                </p:cTn>
                              </p:par>
                            </p:childTnLst>
                          </p:cTn>
                        </p:par>
                      </p:childTnLst>
                    </p:cTn>
                  </p:par>
                  <p:par>
                    <p:cTn id="36" fill="hold">
                      <p:stCondLst>
                        <p:cond delay="indefinite"/>
                      </p:stCondLst>
                      <p:childTnLst>
                        <p:par>
                          <p:cTn id="37" fill="hold">
                            <p:stCondLst>
                              <p:cond delay="0"/>
                            </p:stCondLst>
                            <p:childTnLst>
                              <p:par>
                                <p:cTn id="38" presetID="35" presetClass="entr" presetSubtype="0" fill="hold" grpId="0" nodeType="clickEffect">
                                  <p:stCondLst>
                                    <p:cond delay="0"/>
                                  </p:stCondLst>
                                  <p:childTnLst>
                                    <p:set>
                                      <p:cBhvr>
                                        <p:cTn id="39" dur="1" fill="hold">
                                          <p:stCondLst>
                                            <p:cond delay="0"/>
                                          </p:stCondLst>
                                        </p:cTn>
                                        <p:tgtEl>
                                          <p:spTgt spid="3">
                                            <p:txEl>
                                              <p:pRg st="0" end="0"/>
                                            </p:txEl>
                                          </p:spTgt>
                                        </p:tgtEl>
                                        <p:attrNameLst>
                                          <p:attrName>style.visibility</p:attrName>
                                        </p:attrNameLst>
                                      </p:cBhvr>
                                      <p:to>
                                        <p:strVal val="visible"/>
                                      </p:to>
                                    </p:set>
                                    <p:animEffect transition="in" filter="fade">
                                      <p:cBhvr>
                                        <p:cTn id="40" dur="2000"/>
                                        <p:tgtEl>
                                          <p:spTgt spid="3">
                                            <p:txEl>
                                              <p:pRg st="0" end="0"/>
                                            </p:txEl>
                                          </p:spTgt>
                                        </p:tgtEl>
                                      </p:cBhvr>
                                    </p:animEffect>
                                    <p:anim calcmode="lin" valueType="num">
                                      <p:cBhvr>
                                        <p:cTn id="41"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42"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43"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686800" cy="841248"/>
          </a:xfrm>
        </p:spPr>
        <p:txBody>
          <a:bodyPr/>
          <a:lstStyle/>
          <a:p>
            <a:pPr algn="ctr"/>
            <a:r>
              <a:rPr lang="en-US" dirty="0" smtClean="0">
                <a:solidFill>
                  <a:srgbClr val="2FD5DD"/>
                </a:solidFill>
                <a:latin typeface="Haettenschweiler" pitchFamily="34" charset="0"/>
              </a:rPr>
              <a:t>THE NATIONAL GALLERY OF ART</a:t>
            </a:r>
            <a:endParaRPr lang="ru-RU" dirty="0">
              <a:solidFill>
                <a:srgbClr val="2FD5DD"/>
              </a:solidFill>
              <a:latin typeface="Haettenschweiler" pitchFamily="34" charset="0"/>
            </a:endParaRPr>
          </a:p>
        </p:txBody>
      </p:sp>
      <p:sp>
        <p:nvSpPr>
          <p:cNvPr id="3" name="Содержимое 2"/>
          <p:cNvSpPr>
            <a:spLocks noGrp="1"/>
          </p:cNvSpPr>
          <p:nvPr>
            <p:ph sz="half" idx="1"/>
          </p:nvPr>
        </p:nvSpPr>
        <p:spPr>
          <a:xfrm>
            <a:off x="357158" y="1571612"/>
            <a:ext cx="4191000" cy="4724400"/>
          </a:xfrm>
        </p:spPr>
        <p:txBody>
          <a:bodyPr>
            <a:normAutofit/>
          </a:bodyPr>
          <a:lstStyle/>
          <a:p>
            <a:r>
              <a:rPr lang="en-US" sz="3600" dirty="0" smtClean="0">
                <a:solidFill>
                  <a:srgbClr val="2FD5DD"/>
                </a:solidFill>
                <a:latin typeface="Haettenschweiler" pitchFamily="34" charset="0"/>
              </a:rPr>
              <a:t>The National gallery was opened in 1941. It has a lot of art collections by the great masters from 14</a:t>
            </a:r>
            <a:r>
              <a:rPr lang="en-US" sz="3600" baseline="30000" dirty="0" smtClean="0">
                <a:solidFill>
                  <a:srgbClr val="2FD5DD"/>
                </a:solidFill>
                <a:latin typeface="Haettenschweiler" pitchFamily="34" charset="0"/>
              </a:rPr>
              <a:t>th</a:t>
            </a:r>
            <a:r>
              <a:rPr lang="en-US" sz="3600" dirty="0" smtClean="0">
                <a:solidFill>
                  <a:srgbClr val="2FD5DD"/>
                </a:solidFill>
                <a:latin typeface="Haettenschweiler" pitchFamily="34" charset="0"/>
              </a:rPr>
              <a:t> to the 19</a:t>
            </a:r>
            <a:r>
              <a:rPr lang="en-US" sz="3600" baseline="30000" dirty="0" smtClean="0">
                <a:solidFill>
                  <a:srgbClr val="2FD5DD"/>
                </a:solidFill>
                <a:latin typeface="Haettenschweiler" pitchFamily="34" charset="0"/>
              </a:rPr>
              <a:t>th</a:t>
            </a:r>
            <a:r>
              <a:rPr lang="en-US" sz="3600" dirty="0" smtClean="0">
                <a:solidFill>
                  <a:srgbClr val="2FD5DD"/>
                </a:solidFill>
                <a:latin typeface="Haettenschweiler" pitchFamily="34" charset="0"/>
              </a:rPr>
              <a:t> centuries. It is one of the finest picture galleries in America</a:t>
            </a:r>
            <a:endParaRPr lang="ru-RU" sz="3600" dirty="0">
              <a:solidFill>
                <a:srgbClr val="2FD5DD"/>
              </a:solidFill>
              <a:latin typeface="Haettenschweiler" pitchFamily="34" charset="0"/>
            </a:endParaRPr>
          </a:p>
        </p:txBody>
      </p:sp>
      <p:sp>
        <p:nvSpPr>
          <p:cNvPr id="4" name="Содержимое 3"/>
          <p:cNvSpPr>
            <a:spLocks noGrp="1"/>
          </p:cNvSpPr>
          <p:nvPr>
            <p:ph sz="half" idx="2"/>
          </p:nvPr>
        </p:nvSpPr>
        <p:spPr>
          <a:xfrm>
            <a:off x="4800600" y="1643050"/>
            <a:ext cx="4343400" cy="4724400"/>
          </a:xfrm>
        </p:spPr>
        <p:txBody>
          <a:bodyPr/>
          <a:lstStyle/>
          <a:p>
            <a:endParaRPr lang="ru-RU" dirty="0"/>
          </a:p>
        </p:txBody>
      </p:sp>
      <p:pic>
        <p:nvPicPr>
          <p:cNvPr id="8194" name="Picture 2" descr="C:\Documents and Settings\student\Рабочий стол\галер в ваш.jpg"/>
          <p:cNvPicPr>
            <a:picLocks noChangeAspect="1" noChangeArrowheads="1"/>
          </p:cNvPicPr>
          <p:nvPr/>
        </p:nvPicPr>
        <p:blipFill>
          <a:blip r:embed="rId2"/>
          <a:srcRect/>
          <a:stretch>
            <a:fillRect/>
          </a:stretch>
        </p:blipFill>
        <p:spPr bwMode="auto">
          <a:xfrm>
            <a:off x="6902632" y="4807540"/>
            <a:ext cx="2098524" cy="1361204"/>
          </a:xfrm>
          <a:prstGeom prst="rect">
            <a:avLst/>
          </a:prstGeom>
          <a:noFill/>
        </p:spPr>
      </p:pic>
      <p:pic>
        <p:nvPicPr>
          <p:cNvPr id="8196" name="Picture 4" descr="C:\Documents and Settings\student\Рабочий стол\гал.jpg"/>
          <p:cNvPicPr>
            <a:picLocks noChangeAspect="1" noChangeArrowheads="1"/>
          </p:cNvPicPr>
          <p:nvPr/>
        </p:nvPicPr>
        <p:blipFill>
          <a:blip r:embed="rId3"/>
          <a:srcRect/>
          <a:stretch>
            <a:fillRect/>
          </a:stretch>
        </p:blipFill>
        <p:spPr bwMode="auto">
          <a:xfrm>
            <a:off x="4857752" y="1714488"/>
            <a:ext cx="3979564" cy="2670847"/>
          </a:xfrm>
          <a:prstGeom prst="rect">
            <a:avLst/>
          </a:prstGeom>
          <a:noFill/>
        </p:spPr>
      </p:pic>
      <p:pic>
        <p:nvPicPr>
          <p:cNvPr id="8198" name="Picture 6" descr="C:\Documents and Settings\student\Рабочий стол\вашгал.jpg"/>
          <p:cNvPicPr>
            <a:picLocks noChangeAspect="1" noChangeArrowheads="1"/>
          </p:cNvPicPr>
          <p:nvPr/>
        </p:nvPicPr>
        <p:blipFill>
          <a:blip r:embed="rId4"/>
          <a:srcRect/>
          <a:stretch>
            <a:fillRect/>
          </a:stretch>
        </p:blipFill>
        <p:spPr bwMode="auto">
          <a:xfrm>
            <a:off x="4786314" y="4857760"/>
            <a:ext cx="2000264" cy="1414591"/>
          </a:xfrm>
          <a:prstGeom prst="rect">
            <a:avLst/>
          </a:prstGeom>
          <a:noFill/>
        </p:spPr>
      </p:pic>
    </p:spTree>
  </p:cSld>
  <p:clrMapOvr>
    <a:masterClrMapping/>
  </p:clrMapOvr>
  <p:transition spd="slow" advTm="10000">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30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30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3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8196"/>
                                        </p:tgtEl>
                                        <p:attrNameLst>
                                          <p:attrName>style.visibility</p:attrName>
                                        </p:attrNameLst>
                                      </p:cBhvr>
                                      <p:to>
                                        <p:strVal val="visible"/>
                                      </p:to>
                                    </p:set>
                                    <p:anim calcmode="lin" valueType="num">
                                      <p:cBhvr>
                                        <p:cTn id="15" dur="3000" fill="hold"/>
                                        <p:tgtEl>
                                          <p:spTgt spid="8196"/>
                                        </p:tgtEl>
                                        <p:attrNameLst>
                                          <p:attrName>ppt_w</p:attrName>
                                        </p:attrNameLst>
                                      </p:cBhvr>
                                      <p:tavLst>
                                        <p:tav tm="0">
                                          <p:val>
                                            <p:strVal val="#ppt_w+.3"/>
                                          </p:val>
                                        </p:tav>
                                        <p:tav tm="100000">
                                          <p:val>
                                            <p:strVal val="#ppt_w"/>
                                          </p:val>
                                        </p:tav>
                                      </p:tavLst>
                                    </p:anim>
                                    <p:anim calcmode="lin" valueType="num">
                                      <p:cBhvr>
                                        <p:cTn id="16" dur="3000" fill="hold"/>
                                        <p:tgtEl>
                                          <p:spTgt spid="8196"/>
                                        </p:tgtEl>
                                        <p:attrNameLst>
                                          <p:attrName>ppt_h</p:attrName>
                                        </p:attrNameLst>
                                      </p:cBhvr>
                                      <p:tavLst>
                                        <p:tav tm="0">
                                          <p:val>
                                            <p:strVal val="#ppt_h"/>
                                          </p:val>
                                        </p:tav>
                                        <p:tav tm="100000">
                                          <p:val>
                                            <p:strVal val="#ppt_h"/>
                                          </p:val>
                                        </p:tav>
                                      </p:tavLst>
                                    </p:anim>
                                    <p:animEffect transition="in" filter="fade">
                                      <p:cBhvr>
                                        <p:cTn id="17" dur="3000"/>
                                        <p:tgtEl>
                                          <p:spTgt spid="8196"/>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nodeType="clickEffect">
                                  <p:stCondLst>
                                    <p:cond delay="0"/>
                                  </p:stCondLst>
                                  <p:childTnLst>
                                    <p:set>
                                      <p:cBhvr>
                                        <p:cTn id="21" dur="1" fill="hold">
                                          <p:stCondLst>
                                            <p:cond delay="0"/>
                                          </p:stCondLst>
                                        </p:cTn>
                                        <p:tgtEl>
                                          <p:spTgt spid="8198"/>
                                        </p:tgtEl>
                                        <p:attrNameLst>
                                          <p:attrName>style.visibility</p:attrName>
                                        </p:attrNameLst>
                                      </p:cBhvr>
                                      <p:to>
                                        <p:strVal val="visible"/>
                                      </p:to>
                                    </p:set>
                                    <p:anim calcmode="lin" valueType="num">
                                      <p:cBhvr>
                                        <p:cTn id="22" dur="1000" decel="50000" fill="hold">
                                          <p:stCondLst>
                                            <p:cond delay="0"/>
                                          </p:stCondLst>
                                        </p:cTn>
                                        <p:tgtEl>
                                          <p:spTgt spid="8198"/>
                                        </p:tgtEl>
                                        <p:attrNameLst>
                                          <p:attrName>style.rotation</p:attrName>
                                        </p:attrNameLst>
                                      </p:cBhvr>
                                      <p:tavLst>
                                        <p:tav tm="0">
                                          <p:val>
                                            <p:fltVal val="-90"/>
                                          </p:val>
                                        </p:tav>
                                        <p:tav tm="100000">
                                          <p:val>
                                            <p:fltVal val="0"/>
                                          </p:val>
                                        </p:tav>
                                      </p:tavLst>
                                    </p:anim>
                                    <p:anim calcmode="lin" valueType="num">
                                      <p:cBhvr>
                                        <p:cTn id="23" dur="1000" decel="50000" fill="hold">
                                          <p:stCondLst>
                                            <p:cond delay="0"/>
                                          </p:stCondLst>
                                        </p:cTn>
                                        <p:tgtEl>
                                          <p:spTgt spid="8198"/>
                                        </p:tgtEl>
                                        <p:attrNameLst>
                                          <p:attrName>ppt_w</p:attrName>
                                        </p:attrNameLst>
                                      </p:cBhvr>
                                      <p:tavLst>
                                        <p:tav tm="0">
                                          <p:val>
                                            <p:strVal val="#ppt_w"/>
                                          </p:val>
                                        </p:tav>
                                        <p:tav tm="100000">
                                          <p:val>
                                            <p:strVal val="#ppt_w*.05"/>
                                          </p:val>
                                        </p:tav>
                                      </p:tavLst>
                                    </p:anim>
                                    <p:anim calcmode="lin" valueType="num">
                                      <p:cBhvr>
                                        <p:cTn id="24" dur="1000" accel="50000" fill="hold">
                                          <p:stCondLst>
                                            <p:cond delay="1000"/>
                                          </p:stCondLst>
                                        </p:cTn>
                                        <p:tgtEl>
                                          <p:spTgt spid="8198"/>
                                        </p:tgtEl>
                                        <p:attrNameLst>
                                          <p:attrName>ppt_w</p:attrName>
                                        </p:attrNameLst>
                                      </p:cBhvr>
                                      <p:tavLst>
                                        <p:tav tm="0">
                                          <p:val>
                                            <p:strVal val="#ppt_w*.05"/>
                                          </p:val>
                                        </p:tav>
                                        <p:tav tm="100000">
                                          <p:val>
                                            <p:strVal val="#ppt_w"/>
                                          </p:val>
                                        </p:tav>
                                      </p:tavLst>
                                    </p:anim>
                                    <p:anim calcmode="lin" valueType="num">
                                      <p:cBhvr>
                                        <p:cTn id="25" dur="2000" fill="hold"/>
                                        <p:tgtEl>
                                          <p:spTgt spid="8198"/>
                                        </p:tgtEl>
                                        <p:attrNameLst>
                                          <p:attrName>ppt_h</p:attrName>
                                        </p:attrNameLst>
                                      </p:cBhvr>
                                      <p:tavLst>
                                        <p:tav tm="0">
                                          <p:val>
                                            <p:strVal val="#ppt_h"/>
                                          </p:val>
                                        </p:tav>
                                        <p:tav tm="100000">
                                          <p:val>
                                            <p:strVal val="#ppt_h"/>
                                          </p:val>
                                        </p:tav>
                                      </p:tavLst>
                                    </p:anim>
                                    <p:anim calcmode="lin" valueType="num">
                                      <p:cBhvr>
                                        <p:cTn id="26" dur="1000" decel="50000" fill="hold">
                                          <p:stCondLst>
                                            <p:cond delay="0"/>
                                          </p:stCondLst>
                                        </p:cTn>
                                        <p:tgtEl>
                                          <p:spTgt spid="8198"/>
                                        </p:tgtEl>
                                        <p:attrNameLst>
                                          <p:attrName>ppt_x</p:attrName>
                                        </p:attrNameLst>
                                      </p:cBhvr>
                                      <p:tavLst>
                                        <p:tav tm="0">
                                          <p:val>
                                            <p:strVal val="#ppt_x+.4"/>
                                          </p:val>
                                        </p:tav>
                                        <p:tav tm="100000">
                                          <p:val>
                                            <p:strVal val="#ppt_x"/>
                                          </p:val>
                                        </p:tav>
                                      </p:tavLst>
                                    </p:anim>
                                    <p:anim calcmode="lin" valueType="num">
                                      <p:cBhvr>
                                        <p:cTn id="27" dur="1000" decel="50000" fill="hold">
                                          <p:stCondLst>
                                            <p:cond delay="0"/>
                                          </p:stCondLst>
                                        </p:cTn>
                                        <p:tgtEl>
                                          <p:spTgt spid="8198"/>
                                        </p:tgtEl>
                                        <p:attrNameLst>
                                          <p:attrName>ppt_y</p:attrName>
                                        </p:attrNameLst>
                                      </p:cBhvr>
                                      <p:tavLst>
                                        <p:tav tm="0">
                                          <p:val>
                                            <p:strVal val="#ppt_y-.2"/>
                                          </p:val>
                                        </p:tav>
                                        <p:tav tm="100000">
                                          <p:val>
                                            <p:strVal val="#ppt_y+.1"/>
                                          </p:val>
                                        </p:tav>
                                      </p:tavLst>
                                    </p:anim>
                                    <p:anim calcmode="lin" valueType="num">
                                      <p:cBhvr>
                                        <p:cTn id="28" dur="1000" accel="50000" fill="hold">
                                          <p:stCondLst>
                                            <p:cond delay="1000"/>
                                          </p:stCondLst>
                                        </p:cTn>
                                        <p:tgtEl>
                                          <p:spTgt spid="8198"/>
                                        </p:tgtEl>
                                        <p:attrNameLst>
                                          <p:attrName>ppt_y</p:attrName>
                                        </p:attrNameLst>
                                      </p:cBhvr>
                                      <p:tavLst>
                                        <p:tav tm="0">
                                          <p:val>
                                            <p:strVal val="#ppt_y+.1"/>
                                          </p:val>
                                        </p:tav>
                                        <p:tav tm="100000">
                                          <p:val>
                                            <p:strVal val="#ppt_y"/>
                                          </p:val>
                                        </p:tav>
                                      </p:tavLst>
                                    </p:anim>
                                    <p:animEffect transition="in" filter="fade">
                                      <p:cBhvr>
                                        <p:cTn id="29" dur="2000" decel="50000">
                                          <p:stCondLst>
                                            <p:cond delay="0"/>
                                          </p:stCondLst>
                                        </p:cTn>
                                        <p:tgtEl>
                                          <p:spTgt spid="8198"/>
                                        </p:tgtEl>
                                      </p:cBhvr>
                                    </p:animEffect>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nodeType="clickEffect">
                                  <p:stCondLst>
                                    <p:cond delay="0"/>
                                  </p:stCondLst>
                                  <p:childTnLst>
                                    <p:set>
                                      <p:cBhvr>
                                        <p:cTn id="33" dur="1" fill="hold">
                                          <p:stCondLst>
                                            <p:cond delay="0"/>
                                          </p:stCondLst>
                                        </p:cTn>
                                        <p:tgtEl>
                                          <p:spTgt spid="8194"/>
                                        </p:tgtEl>
                                        <p:attrNameLst>
                                          <p:attrName>style.visibility</p:attrName>
                                        </p:attrNameLst>
                                      </p:cBhvr>
                                      <p:to>
                                        <p:strVal val="visible"/>
                                      </p:to>
                                    </p:set>
                                    <p:anim calcmode="lin" valueType="num">
                                      <p:cBhvr>
                                        <p:cTn id="34" dur="1000" decel="50000" fill="hold">
                                          <p:stCondLst>
                                            <p:cond delay="0"/>
                                          </p:stCondLst>
                                        </p:cTn>
                                        <p:tgtEl>
                                          <p:spTgt spid="8194"/>
                                        </p:tgtEl>
                                        <p:attrNameLst>
                                          <p:attrName>style.rotation</p:attrName>
                                        </p:attrNameLst>
                                      </p:cBhvr>
                                      <p:tavLst>
                                        <p:tav tm="0">
                                          <p:val>
                                            <p:fltVal val="-90"/>
                                          </p:val>
                                        </p:tav>
                                        <p:tav tm="100000">
                                          <p:val>
                                            <p:fltVal val="0"/>
                                          </p:val>
                                        </p:tav>
                                      </p:tavLst>
                                    </p:anim>
                                    <p:anim calcmode="lin" valueType="num">
                                      <p:cBhvr>
                                        <p:cTn id="35" dur="1000" decel="50000" fill="hold">
                                          <p:stCondLst>
                                            <p:cond delay="0"/>
                                          </p:stCondLst>
                                        </p:cTn>
                                        <p:tgtEl>
                                          <p:spTgt spid="8194"/>
                                        </p:tgtEl>
                                        <p:attrNameLst>
                                          <p:attrName>ppt_w</p:attrName>
                                        </p:attrNameLst>
                                      </p:cBhvr>
                                      <p:tavLst>
                                        <p:tav tm="0">
                                          <p:val>
                                            <p:strVal val="#ppt_w"/>
                                          </p:val>
                                        </p:tav>
                                        <p:tav tm="100000">
                                          <p:val>
                                            <p:strVal val="#ppt_w*.05"/>
                                          </p:val>
                                        </p:tav>
                                      </p:tavLst>
                                    </p:anim>
                                    <p:anim calcmode="lin" valueType="num">
                                      <p:cBhvr>
                                        <p:cTn id="36" dur="1000" accel="50000" fill="hold">
                                          <p:stCondLst>
                                            <p:cond delay="1000"/>
                                          </p:stCondLst>
                                        </p:cTn>
                                        <p:tgtEl>
                                          <p:spTgt spid="8194"/>
                                        </p:tgtEl>
                                        <p:attrNameLst>
                                          <p:attrName>ppt_w</p:attrName>
                                        </p:attrNameLst>
                                      </p:cBhvr>
                                      <p:tavLst>
                                        <p:tav tm="0">
                                          <p:val>
                                            <p:strVal val="#ppt_w*.05"/>
                                          </p:val>
                                        </p:tav>
                                        <p:tav tm="100000">
                                          <p:val>
                                            <p:strVal val="#ppt_w"/>
                                          </p:val>
                                        </p:tav>
                                      </p:tavLst>
                                    </p:anim>
                                    <p:anim calcmode="lin" valueType="num">
                                      <p:cBhvr>
                                        <p:cTn id="37" dur="2000" fill="hold"/>
                                        <p:tgtEl>
                                          <p:spTgt spid="8194"/>
                                        </p:tgtEl>
                                        <p:attrNameLst>
                                          <p:attrName>ppt_h</p:attrName>
                                        </p:attrNameLst>
                                      </p:cBhvr>
                                      <p:tavLst>
                                        <p:tav tm="0">
                                          <p:val>
                                            <p:strVal val="#ppt_h"/>
                                          </p:val>
                                        </p:tav>
                                        <p:tav tm="100000">
                                          <p:val>
                                            <p:strVal val="#ppt_h"/>
                                          </p:val>
                                        </p:tav>
                                      </p:tavLst>
                                    </p:anim>
                                    <p:anim calcmode="lin" valueType="num">
                                      <p:cBhvr>
                                        <p:cTn id="38" dur="1000" decel="50000" fill="hold">
                                          <p:stCondLst>
                                            <p:cond delay="0"/>
                                          </p:stCondLst>
                                        </p:cTn>
                                        <p:tgtEl>
                                          <p:spTgt spid="8194"/>
                                        </p:tgtEl>
                                        <p:attrNameLst>
                                          <p:attrName>ppt_x</p:attrName>
                                        </p:attrNameLst>
                                      </p:cBhvr>
                                      <p:tavLst>
                                        <p:tav tm="0">
                                          <p:val>
                                            <p:strVal val="#ppt_x+.4"/>
                                          </p:val>
                                        </p:tav>
                                        <p:tav tm="100000">
                                          <p:val>
                                            <p:strVal val="#ppt_x"/>
                                          </p:val>
                                        </p:tav>
                                      </p:tavLst>
                                    </p:anim>
                                    <p:anim calcmode="lin" valueType="num">
                                      <p:cBhvr>
                                        <p:cTn id="39" dur="1000" decel="50000" fill="hold">
                                          <p:stCondLst>
                                            <p:cond delay="0"/>
                                          </p:stCondLst>
                                        </p:cTn>
                                        <p:tgtEl>
                                          <p:spTgt spid="8194"/>
                                        </p:tgtEl>
                                        <p:attrNameLst>
                                          <p:attrName>ppt_y</p:attrName>
                                        </p:attrNameLst>
                                      </p:cBhvr>
                                      <p:tavLst>
                                        <p:tav tm="0">
                                          <p:val>
                                            <p:strVal val="#ppt_y-.2"/>
                                          </p:val>
                                        </p:tav>
                                        <p:tav tm="100000">
                                          <p:val>
                                            <p:strVal val="#ppt_y+.1"/>
                                          </p:val>
                                        </p:tav>
                                      </p:tavLst>
                                    </p:anim>
                                    <p:anim calcmode="lin" valueType="num">
                                      <p:cBhvr>
                                        <p:cTn id="40" dur="1000" accel="50000" fill="hold">
                                          <p:stCondLst>
                                            <p:cond delay="1000"/>
                                          </p:stCondLst>
                                        </p:cTn>
                                        <p:tgtEl>
                                          <p:spTgt spid="8194"/>
                                        </p:tgtEl>
                                        <p:attrNameLst>
                                          <p:attrName>ppt_y</p:attrName>
                                        </p:attrNameLst>
                                      </p:cBhvr>
                                      <p:tavLst>
                                        <p:tav tm="0">
                                          <p:val>
                                            <p:strVal val="#ppt_y+.1"/>
                                          </p:val>
                                        </p:tav>
                                        <p:tav tm="100000">
                                          <p:val>
                                            <p:strVal val="#ppt_y"/>
                                          </p:val>
                                        </p:tav>
                                      </p:tavLst>
                                    </p:anim>
                                    <p:animEffect transition="in" filter="fade">
                                      <p:cBhvr>
                                        <p:cTn id="41" dur="2000" decel="50000">
                                          <p:stCondLst>
                                            <p:cond delay="0"/>
                                          </p:stCondLst>
                                        </p:cTn>
                                        <p:tgtEl>
                                          <p:spTgt spid="8194"/>
                                        </p:tgtEl>
                                      </p:cBhvr>
                                    </p:animEffect>
                                  </p:childTnLst>
                                </p:cTn>
                              </p:par>
                            </p:childTnLst>
                          </p:cTn>
                        </p:par>
                      </p:childTnLst>
                    </p:cTn>
                  </p:par>
                  <p:par>
                    <p:cTn id="42" fill="hold">
                      <p:stCondLst>
                        <p:cond delay="indefinite"/>
                      </p:stCondLst>
                      <p:childTnLst>
                        <p:par>
                          <p:cTn id="43" fill="hold">
                            <p:stCondLst>
                              <p:cond delay="0"/>
                            </p:stCondLst>
                            <p:childTnLst>
                              <p:par>
                                <p:cTn id="44" presetID="58" presetClass="entr" presetSubtype="0" accel="100000" fill="hold" grpId="0" nodeType="clickEffect">
                                  <p:stCondLst>
                                    <p:cond delay="0"/>
                                  </p:stCondLst>
                                  <p:childTnLst>
                                    <p:set>
                                      <p:cBhvr>
                                        <p:cTn id="45" dur="1" fill="hold">
                                          <p:stCondLst>
                                            <p:cond delay="0"/>
                                          </p:stCondLst>
                                        </p:cTn>
                                        <p:tgtEl>
                                          <p:spTgt spid="3">
                                            <p:txEl>
                                              <p:pRg st="0" end="0"/>
                                            </p:txEl>
                                          </p:spTgt>
                                        </p:tgtEl>
                                        <p:attrNameLst>
                                          <p:attrName>style.visibility</p:attrName>
                                        </p:attrNameLst>
                                      </p:cBhvr>
                                      <p:to>
                                        <p:strVal val="visible"/>
                                      </p:to>
                                    </p:set>
                                    <p:anim calcmode="lin" valueType="num">
                                      <p:cBhvr>
                                        <p:cTn id="46" dur="30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47" dur="30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48"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9" dur="30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50" dur="3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283</TotalTime>
  <Words>462</Words>
  <Application>Microsoft Office PowerPoint</Application>
  <PresentationFormat>Экран (4:3)</PresentationFormat>
  <Paragraphs>19</Paragraphs>
  <Slides>10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Трек</vt:lpstr>
      <vt:lpstr>Washington</vt:lpstr>
      <vt:lpstr>Слайд 2</vt:lpstr>
      <vt:lpstr>                                                                                                                                                                                                                                  The White House</vt:lpstr>
      <vt:lpstr>THE CAPITOL</vt:lpstr>
      <vt:lpstr>The Library of Congress</vt:lpstr>
      <vt:lpstr>Washington monument</vt:lpstr>
      <vt:lpstr>Gefferson memorial</vt:lpstr>
      <vt:lpstr>Lincoln Memorial</vt:lpstr>
      <vt:lpstr>THE NATIONAL GALLERY OF ART</vt:lpstr>
      <vt:lpstr>Презентацию «Вашингтон»  к уроку в 8 классе  подготовила  учитель английского языка  МБОУ СОШ №4 г. Болотного Болотнинского района  Новосибирской области Рябова Лариса Борисовна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washingron</dc:title>
  <dc:creator>student</dc:creator>
  <cp:lastModifiedBy>Admin</cp:lastModifiedBy>
  <cp:revision>32</cp:revision>
  <dcterms:created xsi:type="dcterms:W3CDTF">2010-08-20T02:21:55Z</dcterms:created>
  <dcterms:modified xsi:type="dcterms:W3CDTF">2011-10-24T16:16:41Z</dcterms:modified>
</cp:coreProperties>
</file>