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F5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53" autoAdjust="0"/>
  </p:normalViewPr>
  <p:slideViewPr>
    <p:cSldViewPr>
      <p:cViewPr varScale="1">
        <p:scale>
          <a:sx n="50" d="100"/>
          <a:sy n="50" d="100"/>
        </p:scale>
        <p:origin x="-102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AF463A-BC7C-46EE-9F1E-7F377CCA4891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8/26/2013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heel spokes="1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657"/>
            <a:ext cx="9144000" cy="109423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67F5EE"/>
                </a:solidFill>
              </a:rPr>
              <a:t>Близорукость и дальнозоркость</a:t>
            </a:r>
            <a:endParaRPr lang="ru-RU" sz="4000" dirty="0">
              <a:solidFill>
                <a:srgbClr val="67F5E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38600" y="571500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Выполнила: Агашина Екатерина</a:t>
            </a:r>
          </a:p>
          <a:p>
            <a:r>
              <a:rPr lang="ru-RU" dirty="0" smtClean="0"/>
              <a:t> 8 г класс МБОУ лицей №1</a:t>
            </a:r>
          </a:p>
          <a:p>
            <a:r>
              <a:rPr lang="ru-RU" dirty="0" smtClean="0"/>
              <a:t>Г. Волжский  2013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66800"/>
            <a:ext cx="7543800" cy="4419600"/>
          </a:xfr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67F5EE"/>
                </a:solidFill>
              </a:rPr>
              <a:t>Симптомы дальнозоркости.</a:t>
            </a:r>
            <a:endParaRPr lang="ru-RU" dirty="0">
              <a:solidFill>
                <a:srgbClr val="67F5EE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2900" dirty="0" smtClean="0"/>
              <a:t>В молодом возрасте (в среднем — до 40 лет) люди, страдающие дальнозоркостью, могут компенсировать недостатки своего зрения напряжением аккомодационной мышцы, но со временем и при высоких степенях дальнозоркости эта мышца уже не справляется с нагрузкой, и появляется необходимость пользоваться очками или контактными линзами.</a:t>
            </a:r>
          </a:p>
          <a:p>
            <a:r>
              <a:rPr lang="ru-RU" sz="2900" dirty="0" smtClean="0"/>
              <a:t>Для исправления светопреломления в дальнозорком глазу используют плюсовые стекла. Дальнозорким людям нужны, по крайней мере, две пары очков: одни — для дали, другие, с более сильными стеклами — для близи. Но, даже если несмотря на частое использование очков, дальнозоркие люди часто жалуются на быструю утомляемость при зрительной нагрузке, головные боли.</a:t>
            </a:r>
          </a:p>
          <a:p>
            <a:endParaRPr lang="ru-RU" dirty="0"/>
          </a:p>
        </p:txBody>
      </p:sp>
      <p:pic>
        <p:nvPicPr>
          <p:cNvPr id="7" name="Содержимое 6" descr="golova_bolit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2438400"/>
            <a:ext cx="4273992" cy="2845258"/>
          </a:xfr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67F5EE"/>
                </a:solidFill>
              </a:rPr>
              <a:t>Спасибо за внимание!</a:t>
            </a:r>
            <a:endParaRPr lang="ru-RU" dirty="0">
              <a:solidFill>
                <a:srgbClr val="67F5EE"/>
              </a:solidFill>
            </a:endParaRPr>
          </a:p>
        </p:txBody>
      </p:sp>
      <p:pic>
        <p:nvPicPr>
          <p:cNvPr id="7" name="Содержимое 6" descr="clapping_animation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1882775"/>
            <a:ext cx="4572000" cy="4572000"/>
          </a:xfr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67F5EE"/>
                </a:solidFill>
              </a:rPr>
              <a:t>Так выглядит операция по восстановлению зрения</a:t>
            </a:r>
            <a:endParaRPr lang="ru-RU" sz="2400" b="1" i="1" dirty="0">
              <a:solidFill>
                <a:srgbClr val="67F5EE"/>
              </a:solidFill>
            </a:endParaRPr>
          </a:p>
        </p:txBody>
      </p:sp>
      <p:pic>
        <p:nvPicPr>
          <p:cNvPr id="4" name="Содержимое 3" descr="noviy-sir-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066800"/>
            <a:ext cx="6196484" cy="5638800"/>
          </a:xfr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67F5EE"/>
                </a:solidFill>
              </a:rPr>
              <a:t>Близорукость.</a:t>
            </a:r>
            <a:endParaRPr lang="ru-RU" dirty="0">
              <a:solidFill>
                <a:srgbClr val="67F5E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400" b="1" dirty="0" smtClean="0"/>
              <a:t>Близорукость (миопия)</a:t>
            </a:r>
            <a:r>
              <a:rPr lang="ru-RU" sz="2400" dirty="0" smtClean="0"/>
              <a:t> — это нарушение зрения, при котором человек хорошо видит предметы, расположенные вблизи, а удаленные от него — плохо. Близорукость весьма распространена, она встречается как у детей, так и у взрослых. По данным Всемирной организации здравоохранения, 800 миллионов людей на нашей планете страдают близорукостью.</a:t>
            </a:r>
          </a:p>
          <a:p>
            <a:endParaRPr lang="ru-RU" dirty="0"/>
          </a:p>
        </p:txBody>
      </p:sp>
      <p:pic>
        <p:nvPicPr>
          <p:cNvPr id="5" name="Содержимое 4" descr="miopí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1981200"/>
            <a:ext cx="4262937" cy="3048000"/>
          </a:xfr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915156" y="-2314956"/>
            <a:ext cx="1066800" cy="6153912"/>
          </a:xfrm>
        </p:spPr>
        <p:txBody>
          <a:bodyPr/>
          <a:lstStyle/>
          <a:p>
            <a:r>
              <a:rPr lang="ru-RU" b="0" dirty="0" smtClean="0">
                <a:solidFill>
                  <a:srgbClr val="67F5EE"/>
                </a:solidFill>
              </a:rPr>
              <a:t>Близорукость.</a:t>
            </a:r>
            <a:endParaRPr lang="ru-RU" b="0" dirty="0">
              <a:solidFill>
                <a:srgbClr val="67F5E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 rot="5400000">
            <a:off x="2300288" y="214312"/>
            <a:ext cx="581024" cy="3505200"/>
          </a:xfrm>
        </p:spPr>
        <p:txBody>
          <a:bodyPr>
            <a:noAutofit/>
          </a:bodyPr>
          <a:lstStyle/>
          <a:p>
            <a:pPr algn="ctr"/>
            <a:r>
              <a:rPr lang="ru-RU" sz="2200" dirty="0" smtClean="0"/>
              <a:t>Преломление лучей света в здоровом глазу.</a:t>
            </a:r>
            <a:endParaRPr lang="ru-RU" sz="22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 rot="5400000">
            <a:off x="6476048" y="458152"/>
            <a:ext cx="581024" cy="301752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Преломление лучей света при близорукости</a:t>
            </a:r>
            <a:endParaRPr lang="ru-RU" dirty="0"/>
          </a:p>
        </p:txBody>
      </p:sp>
      <p:pic>
        <p:nvPicPr>
          <p:cNvPr id="8" name="Содержимое 7" descr="Рисунок2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990600" y="2667000"/>
            <a:ext cx="2926080" cy="2438400"/>
          </a:xfrm>
        </p:spPr>
      </p:pic>
      <p:pic>
        <p:nvPicPr>
          <p:cNvPr id="10" name="Содержимое 9" descr="Рисунок1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334000" y="2667000"/>
            <a:ext cx="2795451" cy="2493818"/>
          </a:xfrm>
        </p:spPr>
      </p:pic>
      <p:sp>
        <p:nvSpPr>
          <p:cNvPr id="9" name="Стрелка вправо 8"/>
          <p:cNvSpPr/>
          <p:nvPr/>
        </p:nvSpPr>
        <p:spPr>
          <a:xfrm rot="7874743">
            <a:off x="3261480" y="3112472"/>
            <a:ext cx="818578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7874743">
            <a:off x="7528680" y="3112473"/>
            <a:ext cx="818578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67F5EE"/>
                </a:solidFill>
              </a:rPr>
              <a:t>Близорукость.</a:t>
            </a:r>
            <a:endParaRPr lang="ru-RU" b="1" dirty="0">
              <a:solidFill>
                <a:srgbClr val="67F5EE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300" dirty="0" smtClean="0"/>
              <a:t>При близорукости лучи света собираются в фокус перед сетчаткой, и изображение получается нерезким, размытым. Это может происходить по двум причинам:</a:t>
            </a:r>
          </a:p>
          <a:p>
            <a:pPr lvl="0"/>
            <a:r>
              <a:rPr lang="ru-RU" sz="3300" dirty="0" smtClean="0"/>
              <a:t>роговица и хрусталик слишком сильно преломляют лучи света;</a:t>
            </a:r>
          </a:p>
          <a:p>
            <a:pPr lvl="0"/>
            <a:r>
              <a:rPr lang="ru-RU" sz="3300" dirty="0" smtClean="0"/>
              <a:t>глаз при своем росте чрезмерно удлиняется, и сетчатка удаляется от нормально расположенного фокуса. Нормальная длина глаза взрослого человека — 23–24 мм, а при близорукости она может достигать 30 мм и более.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67F5EE"/>
                </a:solidFill>
              </a:rPr>
              <a:t>Симптомы близорукости</a:t>
            </a:r>
            <a:endParaRPr lang="ru-RU" dirty="0">
              <a:solidFill>
                <a:srgbClr val="67F5E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Как правило, близорукость развивается уже в детском возрасте и становится достаточно заметна в школьные годы. Дети начинают хуже видеть удаленные предметы. При попытке рассмотреть удаленные предметы близорукие люди нередко прищуривают глаза.</a:t>
            </a:r>
          </a:p>
          <a:p>
            <a:endParaRPr lang="ru-RU" sz="2000" dirty="0"/>
          </a:p>
        </p:txBody>
      </p:sp>
      <p:pic>
        <p:nvPicPr>
          <p:cNvPr id="5" name="Содержимое 4" descr="OU1ttlsTf3c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24400" y="2362200"/>
            <a:ext cx="4038600" cy="2895222"/>
          </a:xfr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67F5EE"/>
                </a:solidFill>
              </a:rPr>
              <a:t>Дальнозоркость</a:t>
            </a:r>
            <a:endParaRPr lang="ru-RU" b="1" dirty="0">
              <a:solidFill>
                <a:srgbClr val="67F5E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Дальнозоркость (гиперметропия) — это нарушение зрения, при котором человек плохо видит предметы, расположенные как вблизи, так и удаленные от него. Дальнозоркость весьма распространена, она встречается и у детей, и у взрослых.</a:t>
            </a:r>
            <a:endParaRPr lang="ru-RU" dirty="0"/>
          </a:p>
        </p:txBody>
      </p:sp>
      <p:pic>
        <p:nvPicPr>
          <p:cNvPr id="5" name="Содержимое 4" descr="dalnozorkost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19600" y="1905000"/>
            <a:ext cx="4338108" cy="3253581"/>
          </a:xfr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 rot="5400000">
            <a:off x="4067556" y="-2314956"/>
            <a:ext cx="1066800" cy="6153912"/>
          </a:xfrm>
        </p:spPr>
        <p:txBody>
          <a:bodyPr/>
          <a:lstStyle/>
          <a:p>
            <a:r>
              <a:rPr lang="ru-RU" dirty="0" smtClean="0">
                <a:solidFill>
                  <a:srgbClr val="67F5EE"/>
                </a:solidFill>
              </a:rPr>
              <a:t>Дальнозоркость.</a:t>
            </a:r>
            <a:endParaRPr lang="ru-RU" dirty="0">
              <a:solidFill>
                <a:srgbClr val="67F5EE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 rot="5400000">
            <a:off x="2132648" y="381952"/>
            <a:ext cx="581024" cy="301752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Преломление лучей света в здоровом глазу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>
          <a:xfrm rot="5400000">
            <a:off x="6552248" y="381952"/>
            <a:ext cx="581024" cy="301752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Преломление лучей света при дальнозоркости</a:t>
            </a:r>
            <a:endParaRPr lang="ru-RU" dirty="0"/>
          </a:p>
        </p:txBody>
      </p:sp>
      <p:pic>
        <p:nvPicPr>
          <p:cNvPr id="12" name="Содержимое 11" descr="Рисунок3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990600" y="2667000"/>
            <a:ext cx="2912124" cy="2426771"/>
          </a:xfrm>
        </p:spPr>
      </p:pic>
      <p:pic>
        <p:nvPicPr>
          <p:cNvPr id="13" name="Содержимое 12" descr="Рисунок4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334000" y="2667000"/>
            <a:ext cx="2927668" cy="2439723"/>
          </a:xfrm>
        </p:spPr>
      </p:pic>
      <p:sp>
        <p:nvSpPr>
          <p:cNvPr id="14" name="Стрелка вправо 13"/>
          <p:cNvSpPr/>
          <p:nvPr/>
        </p:nvSpPr>
        <p:spPr>
          <a:xfrm rot="7848418">
            <a:off x="3257057" y="3120415"/>
            <a:ext cx="838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7848418">
            <a:off x="7981456" y="3120416"/>
            <a:ext cx="838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67F5EE"/>
                </a:solidFill>
              </a:rPr>
              <a:t>Дальнозоркость.</a:t>
            </a:r>
            <a:endParaRPr lang="ru-RU" dirty="0">
              <a:solidFill>
                <a:srgbClr val="67F5E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Изображение будет четким, если роговица и хрусталик преломляют лучи таким образом, что фокус, то есть точка соединения лучей, находится на сетчатке. Так бывает в норме, когда люди хорошо видят вдаль. При дальнозоркости лучи собираются за сетчаткой и изображение получается нерезким, размытым.</a:t>
            </a:r>
          </a:p>
          <a:p>
            <a:r>
              <a:rPr lang="ru-RU" dirty="0" smtClean="0"/>
              <a:t>Это может быть следствием двух причин:</a:t>
            </a:r>
          </a:p>
          <a:p>
            <a:pPr lvl="0"/>
            <a:r>
              <a:rPr lang="ru-RU" dirty="0" smtClean="0"/>
              <a:t>если роговица и хрусталик преломляют лучи с недостаточной силой;</a:t>
            </a:r>
          </a:p>
          <a:p>
            <a:pPr lvl="0"/>
            <a:r>
              <a:rPr lang="ru-RU" dirty="0" smtClean="0"/>
              <a:t>если глаз маленький и его длина не достигает нормального размера. Нормальная длина глаза взрослого человека составляет 23-24 мм, при дальнозоркости она меньше 23 мм.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117</TotalTime>
  <Words>264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Близорукость и дальнозоркость</vt:lpstr>
      <vt:lpstr>Так выглядит операция по восстановлению зрения</vt:lpstr>
      <vt:lpstr>Близорукость.</vt:lpstr>
      <vt:lpstr>Близорукость.</vt:lpstr>
      <vt:lpstr>Близорукость.</vt:lpstr>
      <vt:lpstr>Симптомы близорукости</vt:lpstr>
      <vt:lpstr>Дальнозоркость</vt:lpstr>
      <vt:lpstr>Дальнозоркость.</vt:lpstr>
      <vt:lpstr>Дальнозоркость.</vt:lpstr>
      <vt:lpstr>Симптомы дальнозоркости.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Лазерная микрохирургия глаза.</dc:title>
  <dc:creator>Александр</dc:creator>
  <cp:lastModifiedBy>Сова</cp:lastModifiedBy>
  <cp:revision>19</cp:revision>
  <dcterms:modified xsi:type="dcterms:W3CDTF">2013-08-25T22:19:51Z</dcterms:modified>
</cp:coreProperties>
</file>