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5" r:id="rId3"/>
    <p:sldId id="276" r:id="rId4"/>
    <p:sldId id="257" r:id="rId5"/>
    <p:sldId id="258" r:id="rId6"/>
    <p:sldId id="259" r:id="rId7"/>
    <p:sldId id="260" r:id="rId8"/>
    <p:sldId id="277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12.06.2013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1058;&#1077;&#1084;&#1087;&#1077;&#1088;&#1072;&#1090;&#1091;&#1088;&#1072;.sw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 УРОК  ФИЗИКИ  В  10  КЛАССЕ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03796"/>
          </a:xfrm>
        </p:spPr>
        <p:txBody>
          <a:bodyPr>
            <a:normAutofit lnSpcReduction="1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Monotype Corsiva" pitchFamily="66" charset="0"/>
                <a:cs typeface="Arial" pitchFamily="34" charset="0"/>
              </a:rPr>
              <a:t>Температура</a:t>
            </a:r>
            <a:endParaRPr lang="ru-RU" sz="4800" b="1" dirty="0" smtClean="0">
              <a:solidFill>
                <a:srgbClr val="7030A0"/>
              </a:solidFill>
              <a:latin typeface="Monotype Corsiva" pitchFamily="66" charset="0"/>
              <a:cs typeface="Arial" pitchFamily="34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>
                <a:latin typeface="Georgia" pitchFamily="18" charset="0"/>
              </a:rPr>
              <a:t>Учитель</a:t>
            </a:r>
            <a:r>
              <a:rPr lang="ru-RU" dirty="0" smtClean="0">
                <a:latin typeface="Georgia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Кононов Геннадий  Григорьевич</a:t>
            </a:r>
          </a:p>
          <a:p>
            <a:r>
              <a:rPr lang="ru-RU" dirty="0" smtClean="0">
                <a:latin typeface="Georgia" pitchFamily="18" charset="0"/>
              </a:rPr>
              <a:t>СОШ № 29  </a:t>
            </a:r>
            <a:r>
              <a:rPr lang="ru-RU" i="1" dirty="0" smtClean="0">
                <a:latin typeface="Georgia" pitchFamily="18" charset="0"/>
              </a:rPr>
              <a:t>Славянский район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                        Краснодарского  края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643182"/>
            <a:ext cx="541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 descr="C:\Documents and Settings\Дом\Мои документы\Классы\X класс\Тем. разделы\идеальный газ\газовые законы\Картинки, формулы\Шкала Цельсия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428736"/>
            <a:ext cx="192882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142976" y="28574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6" name="Рисунок 15" descr="http://www.college.ru/physics/courses/op25part1/content/chapter3/section/paragraph2/images/3-2-5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285992"/>
            <a:ext cx="392909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ШКАЛА   КЕЛЬВИНА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Английский физик У. Кельвин в 1848 г. предложил использовать точку нулевого давления газа для построения новой температурной шкалы (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шкала Кельвина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). В этой шкале единица измерения температуры такая же, как и в шкале Цельсия, но нулевая точка сдвинута: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= </a:t>
            </a:r>
            <a:r>
              <a:rPr lang="en-US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+ 273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системе СИ принято единицу измерения температуры по шкале Кельвина называть 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кельвином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обозначать буквой </a:t>
            </a: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Например, комнатная температура </a:t>
            </a:r>
            <a:r>
              <a:rPr lang="en-US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 = 20 °С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 шкале Кельвина равна </a:t>
            </a: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 = 293 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Температурная шкала Кельвина называется </a:t>
            </a:r>
            <a:r>
              <a:rPr 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абсолютной шкалой температур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Она оказывается наиболее удобной при построении физических теорий.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СРАВНЕНИЕ   ШКАЛ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ЦЕЛЬСИЯ    И   КЕЛЬВИНА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Documents and Settings\1\Мои документы\идеальный газ 10\Сравнение шкал Цельсия и Кельвина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00200"/>
            <a:ext cx="6643733" cy="504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АБСОЛЮТНЫЙ   НОЛЬ  ТЕМПЕРАТУРЫ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600" b="1" i="1" dirty="0" smtClean="0">
                <a:solidFill>
                  <a:srgbClr val="002060"/>
                </a:solidFill>
              </a:rPr>
              <a:t>– предельная температура, при которой давление идеального газа обращается в ноль при данном объеме или объём идеального газа стремится к нулю при неизменном давлении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928926" y="2285992"/>
            <a:ext cx="2643206" cy="135732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ТЕМПЕРАТУРА – МЕРА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КИНЕТИЧЕСКОЙ  ЭНЕРГИИ  МОЛЕКУЛ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Средняя кинетическая энергия движения молекул пропорциональна абсолютной температуре</a:t>
            </a:r>
            <a:endParaRPr lang="en-US" b="1" i="1" dirty="0" smtClean="0">
              <a:solidFill>
                <a:srgbClr val="7030A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 </a:t>
            </a:r>
            <a:r>
              <a:rPr lang="ru-RU" i="1" dirty="0" smtClean="0"/>
              <a:t>средняя кинетическая энергия поступательного движения молекулы </a:t>
            </a:r>
            <a:r>
              <a:rPr lang="ru-RU" i="1" dirty="0" smtClean="0">
                <a:solidFill>
                  <a:srgbClr val="002060"/>
                </a:solidFill>
              </a:rPr>
              <a:t>не зависит от ее массы</a:t>
            </a:r>
            <a:r>
              <a:rPr lang="ru-RU" i="1" dirty="0" smtClean="0"/>
              <a:t>. Броуновская частица, взвешенная в жидкости или газе, обладает такой же средней кинетической энергией, как и отдельная молекула, масса которой на много порядков меньше массы броуновской частицы.       </a:t>
            </a: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214678" y="2214554"/>
          <a:ext cx="2152358" cy="1419640"/>
        </p:xfrm>
        <a:graphic>
          <a:graphicData uri="http://schemas.openxmlformats.org/presentationml/2006/ole">
            <p:oleObj spid="_x0000_s1026" name="Equation" r:id="rId3" imgW="5968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868" y="1571612"/>
            <a:ext cx="2286016" cy="8572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90063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  р</a:t>
            </a:r>
            <a:r>
              <a:rPr lang="en-US" sz="4000" i="1" dirty="0" smtClean="0">
                <a:latin typeface="Times New Roman" pitchFamily="18" charset="0"/>
                <a:cs typeface="Times New Roman" pitchFamily="18" charset="0"/>
              </a:rPr>
              <a:t> = nkT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C00000"/>
                </a:solidFill>
              </a:rPr>
              <a:t>k = 1</a:t>
            </a:r>
            <a:r>
              <a:rPr lang="ru-RU" dirty="0" smtClean="0">
                <a:solidFill>
                  <a:srgbClr val="C00000"/>
                </a:solidFill>
              </a:rPr>
              <a:t>,38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cs typeface="Times New Roman"/>
              </a:rPr>
              <a:t>·10    Дж/К </a:t>
            </a:r>
            <a:r>
              <a:rPr lang="ru-RU" i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- постоянная Больцмана</a:t>
            </a:r>
          </a:p>
          <a:p>
            <a:pPr algn="ctr">
              <a:buNone/>
            </a:pPr>
            <a:r>
              <a:rPr lang="ru-RU" i="1" dirty="0" smtClean="0"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Следствия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1.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при одинаковых давлениях и температурах концентрация молекул у всех газов одинакова</a:t>
            </a:r>
          </a:p>
          <a:p>
            <a:pPr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для смеси двух газов давление равно</a:t>
            </a:r>
          </a:p>
          <a:p>
            <a:pPr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 = р</a:t>
            </a:r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+ р</a:t>
            </a:r>
            <a:r>
              <a:rPr lang="ru-RU" sz="16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ТЕМПЕРАТУРА   И   ДАВЛЕНИЕ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8860" y="2285992"/>
            <a:ext cx="692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– 23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ИТОГИ   УРОКА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Что такое «тепловое равновесие»?</a:t>
            </a:r>
          </a:p>
          <a:p>
            <a:r>
              <a:rPr lang="ru-RU" dirty="0" smtClean="0"/>
              <a:t>2. Какую роль играет температура при теплообмене?</a:t>
            </a:r>
          </a:p>
          <a:p>
            <a:r>
              <a:rPr lang="ru-RU" dirty="0" smtClean="0"/>
              <a:t>3. Как можно измерить температуру?</a:t>
            </a:r>
          </a:p>
          <a:p>
            <a:r>
              <a:rPr lang="ru-RU" dirty="0" smtClean="0"/>
              <a:t>4. Как создана шкала Цельсия?</a:t>
            </a:r>
          </a:p>
          <a:p>
            <a:r>
              <a:rPr lang="ru-RU" dirty="0" smtClean="0"/>
              <a:t>5. Что такое «абсолютный ноль»?</a:t>
            </a:r>
          </a:p>
          <a:p>
            <a:r>
              <a:rPr lang="ru-RU" dirty="0" smtClean="0"/>
              <a:t>6. Какая связь между температурой по Цельсию и по Кельвину? </a:t>
            </a:r>
            <a:endParaRPr lang="ru-RU" dirty="0"/>
          </a:p>
        </p:txBody>
      </p:sp>
      <p:sp>
        <p:nvSpPr>
          <p:cNvPr id="4" name="Стрелка вправо 3">
            <a:hlinkClick r:id="rId2" action="ppaction://hlinkfile"/>
          </p:cNvPr>
          <p:cNvSpPr/>
          <p:nvPr/>
        </p:nvSpPr>
        <p:spPr>
          <a:xfrm>
            <a:off x="7715272" y="6286520"/>
            <a:ext cx="85725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Какова энергия теплового движения молекулы кислорода при температурах 60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 и молекулы азота при – 60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Какова концентрация молекул газа при нормальных условиях?                       ( температура 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 и давление 100кПа)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329642" cy="3883021"/>
          </a:xfrm>
        </p:spPr>
        <p:txBody>
          <a:bodyPr/>
          <a:lstStyle/>
          <a:p>
            <a:r>
              <a:rPr lang="ru-RU" dirty="0" smtClean="0"/>
              <a:t>Дано:</a:t>
            </a:r>
            <a:r>
              <a:rPr lang="en-US" dirty="0" smtClean="0"/>
              <a:t>                                      </a:t>
            </a:r>
            <a:r>
              <a:rPr lang="ru-RU" dirty="0" smtClean="0"/>
              <a:t>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t</a:t>
            </a:r>
            <a:r>
              <a:rPr lang="en-US" sz="1600" dirty="0" smtClean="0"/>
              <a:t>1</a:t>
            </a:r>
            <a:r>
              <a:rPr lang="en-US" dirty="0" smtClean="0"/>
              <a:t> = 60</a:t>
            </a:r>
            <a:r>
              <a:rPr lang="en-US" dirty="0" smtClean="0">
                <a:latin typeface="Times New Roman"/>
                <a:cs typeface="Times New Roman"/>
              </a:rPr>
              <a:t>ºC</a:t>
            </a:r>
            <a:r>
              <a:rPr lang="ru-RU" dirty="0" smtClean="0">
                <a:latin typeface="Times New Roman"/>
                <a:cs typeface="Times New Roman"/>
              </a:rPr>
              <a:t>         Т</a:t>
            </a:r>
            <a:r>
              <a:rPr lang="ru-RU" sz="1600" dirty="0" smtClean="0">
                <a:latin typeface="Times New Roman"/>
                <a:cs typeface="Times New Roman"/>
              </a:rPr>
              <a:t>1</a:t>
            </a:r>
            <a:r>
              <a:rPr lang="ru-RU" dirty="0" smtClean="0">
                <a:latin typeface="Times New Roman"/>
                <a:cs typeface="Times New Roman"/>
              </a:rPr>
              <a:t> = 60 + 273 = 333К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  t</a:t>
            </a:r>
            <a:r>
              <a:rPr lang="en-US" sz="16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= - 60ºC</a:t>
            </a:r>
            <a:r>
              <a:rPr lang="ru-RU" dirty="0" smtClean="0">
                <a:latin typeface="Times New Roman"/>
                <a:cs typeface="Times New Roman"/>
              </a:rPr>
              <a:t>       Т</a:t>
            </a:r>
            <a:r>
              <a:rPr lang="ru-RU" sz="1600" dirty="0" smtClean="0">
                <a:latin typeface="Times New Roman"/>
                <a:cs typeface="Times New Roman"/>
              </a:rPr>
              <a:t>2</a:t>
            </a:r>
            <a:r>
              <a:rPr lang="ru-RU" dirty="0" smtClean="0">
                <a:latin typeface="Times New Roman"/>
                <a:cs typeface="Times New Roman"/>
              </a:rPr>
              <a:t> = - 60 +273 = 213К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dirty="0" smtClean="0">
                <a:latin typeface="Times New Roman"/>
                <a:cs typeface="Times New Roman"/>
              </a:rPr>
              <a:t>  E</a:t>
            </a:r>
            <a:r>
              <a:rPr lang="en-US" sz="1600" dirty="0" smtClean="0">
                <a:latin typeface="Times New Roman"/>
                <a:cs typeface="Times New Roman"/>
              </a:rPr>
              <a:t>1</a:t>
            </a:r>
            <a:r>
              <a:rPr lang="en-US" dirty="0" smtClean="0">
                <a:latin typeface="Times New Roman"/>
                <a:cs typeface="Times New Roman"/>
              </a:rPr>
              <a:t> - ?</a:t>
            </a:r>
            <a:r>
              <a:rPr lang="ru-RU" dirty="0" smtClean="0">
                <a:latin typeface="Times New Roman"/>
                <a:cs typeface="Times New Roman"/>
              </a:rPr>
              <a:t>               Е = 1,5кТ</a:t>
            </a:r>
            <a:endParaRPr lang="en-US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en-US" sz="1600" dirty="0" smtClean="0">
                <a:latin typeface="Times New Roman"/>
                <a:cs typeface="Times New Roman"/>
              </a:rPr>
              <a:t>  </a:t>
            </a:r>
            <a:r>
              <a:rPr lang="en-US" dirty="0" smtClean="0">
                <a:latin typeface="Times New Roman"/>
                <a:cs typeface="Times New Roman"/>
              </a:rPr>
              <a:t> E</a:t>
            </a:r>
            <a:r>
              <a:rPr lang="en-US" sz="16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- ? </a:t>
            </a:r>
            <a:r>
              <a:rPr lang="ru-RU" dirty="0" smtClean="0">
                <a:latin typeface="Times New Roman"/>
                <a:cs typeface="Times New Roman"/>
              </a:rPr>
              <a:t>        </a:t>
            </a:r>
            <a:r>
              <a:rPr lang="ru-RU" dirty="0" smtClean="0">
                <a:cs typeface="Arial" pitchFamily="34" charset="0"/>
              </a:rPr>
              <a:t>Е</a:t>
            </a:r>
            <a:r>
              <a:rPr lang="ru-RU" sz="1600" dirty="0" smtClean="0">
                <a:cs typeface="Arial" pitchFamily="34" charset="0"/>
              </a:rPr>
              <a:t>1</a:t>
            </a:r>
            <a:r>
              <a:rPr lang="ru-RU" dirty="0" smtClean="0">
                <a:cs typeface="Arial" pitchFamily="34" charset="0"/>
              </a:rPr>
              <a:t> = 1,5·1,38·10ˉ²³·333 = 6,9·10    Дж</a:t>
            </a:r>
            <a:endParaRPr lang="en-US" sz="1600" dirty="0" smtClean="0"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cs typeface="Arial" pitchFamily="34" charset="0"/>
              </a:rPr>
              <a:t>                      Е</a:t>
            </a:r>
            <a:r>
              <a:rPr lang="ru-RU" sz="1600" dirty="0" smtClean="0">
                <a:cs typeface="Arial" pitchFamily="34" charset="0"/>
              </a:rPr>
              <a:t>2</a:t>
            </a:r>
            <a:r>
              <a:rPr lang="ru-RU" dirty="0" smtClean="0">
                <a:cs typeface="Arial" pitchFamily="34" charset="0"/>
              </a:rPr>
              <a:t> = 1,5·1,38·10ˉ²³·213 = 4,4·10    Дж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1. Какова энергия теплового движения молекулы кислорода при температурах 60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 и молекулы азота при – 60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С?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858018" y="4285462"/>
            <a:ext cx="314327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72396" y="4786322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– 21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00958" y="5357826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– 21 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643702" y="5429264"/>
            <a:ext cx="185738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715140" y="6000768"/>
            <a:ext cx="185738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571900"/>
          </a:xfrm>
        </p:spPr>
        <p:txBody>
          <a:bodyPr>
            <a:normAutofit/>
          </a:bodyPr>
          <a:lstStyle/>
          <a:p>
            <a:r>
              <a:rPr lang="ru-RU" dirty="0" smtClean="0"/>
              <a:t>Дано:            СИ              Решение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en-US" dirty="0" smtClean="0"/>
              <a:t>t = 0</a:t>
            </a:r>
            <a:r>
              <a:rPr lang="en-US" dirty="0" smtClean="0">
                <a:latin typeface="Times New Roman"/>
                <a:cs typeface="Times New Roman"/>
              </a:rPr>
              <a:t>ºC</a:t>
            </a:r>
            <a:r>
              <a:rPr lang="ru-RU" dirty="0" smtClean="0">
                <a:latin typeface="Times New Roman"/>
                <a:cs typeface="Times New Roman"/>
              </a:rPr>
              <a:t>          </a:t>
            </a:r>
            <a:r>
              <a:rPr lang="en-US" dirty="0" smtClean="0">
                <a:latin typeface="Times New Roman"/>
                <a:cs typeface="Times New Roman"/>
              </a:rPr>
              <a:t>273K</a:t>
            </a:r>
            <a:r>
              <a:rPr lang="ru-RU" dirty="0" smtClean="0">
                <a:latin typeface="Times New Roman"/>
                <a:cs typeface="Times New Roman"/>
              </a:rPr>
              <a:t>    </a:t>
            </a:r>
            <a:r>
              <a:rPr lang="en-US" dirty="0" smtClean="0">
                <a:latin typeface="Times New Roman"/>
                <a:cs typeface="Times New Roman"/>
              </a:rPr>
              <a:t>p = nkT       n = p/kT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p = 100</a:t>
            </a:r>
            <a:r>
              <a:rPr lang="ru-RU" dirty="0" smtClean="0"/>
              <a:t>кПа  10  Па</a:t>
            </a:r>
            <a:r>
              <a:rPr lang="en-US" dirty="0" smtClean="0"/>
              <a:t>     </a:t>
            </a:r>
          </a:p>
          <a:p>
            <a:pPr>
              <a:buNone/>
            </a:pPr>
            <a:r>
              <a:rPr lang="en-US" dirty="0" smtClean="0"/>
              <a:t>  n - ?</a:t>
            </a:r>
            <a:r>
              <a:rPr lang="ru-RU" dirty="0" smtClean="0"/>
              <a:t> </a:t>
            </a:r>
            <a:endParaRPr lang="en-US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265429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2. Какова концентрация молекул газа при нормальных условиях?                       ( температура 0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 и давление 100кПа)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714877" y="3857231"/>
            <a:ext cx="1857388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43240" y="39290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2894001" y="3821115"/>
            <a:ext cx="192882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642910" y="4857760"/>
          <a:ext cx="7342188" cy="1554163"/>
        </p:xfrm>
        <a:graphic>
          <a:graphicData uri="http://schemas.openxmlformats.org/presentationml/2006/ole">
            <p:oleObj spid="_x0000_s2050" name="Equation" r:id="rId3" imgW="3238200" imgH="685800" progId="Equation.3">
              <p:embed/>
            </p:oleObj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928662" y="6357958"/>
            <a:ext cx="1714512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ТЕСТ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00105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857628"/>
            <a:ext cx="7929618" cy="257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596" y="378619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157161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000100" y="3000372"/>
            <a:ext cx="578647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071538" y="6357958"/>
            <a:ext cx="121444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ПОВТОРЕНИЕ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Назвать основные положения МКТ</a:t>
            </a:r>
          </a:p>
          <a:p>
            <a:r>
              <a:rPr lang="ru-RU" dirty="0" smtClean="0"/>
              <a:t>2. Что называется диффузией и от чего она зависит?</a:t>
            </a:r>
          </a:p>
          <a:p>
            <a:r>
              <a:rPr lang="ru-RU" dirty="0" smtClean="0"/>
              <a:t>3. От чего зависит скорость молекул?</a:t>
            </a:r>
          </a:p>
          <a:p>
            <a:r>
              <a:rPr lang="ru-RU" dirty="0" smtClean="0"/>
              <a:t>4. От чего зависит агрегатное состояние вещества?</a:t>
            </a:r>
          </a:p>
          <a:p>
            <a:r>
              <a:rPr lang="ru-RU" dirty="0" smtClean="0"/>
              <a:t>5. Назовите макроскопические и микроскопические параметры.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/>
                <a:cs typeface="Times New Roman"/>
              </a:rPr>
              <a:t>§ 64, 65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ТЕПЛОВОЕ   РАВНОВЕСИЕ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Тепловое равновесие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/>
              <a:t>– </a:t>
            </a:r>
            <a:r>
              <a:rPr lang="ru-RU" sz="3600" i="1" dirty="0" smtClean="0"/>
              <a:t>это такое состояние системы тел, находящихся в тепловом контакте, при котором не происходит теплопередачи от одного тела к другому, и все </a:t>
            </a:r>
            <a:r>
              <a:rPr lang="ru-RU" sz="3600" b="1" i="1" dirty="0" smtClean="0">
                <a:solidFill>
                  <a:srgbClr val="7030A0"/>
                </a:solidFill>
              </a:rPr>
              <a:t>макроскопические</a:t>
            </a:r>
            <a:r>
              <a:rPr lang="ru-RU" sz="3600" b="1" i="1" dirty="0" smtClean="0"/>
              <a:t> </a:t>
            </a:r>
            <a:r>
              <a:rPr lang="ru-RU" sz="3600" i="1" dirty="0" smtClean="0"/>
              <a:t>параметры тел остаются </a:t>
            </a:r>
            <a:r>
              <a:rPr lang="ru-RU" sz="3600" b="1" i="1" dirty="0" smtClean="0">
                <a:solidFill>
                  <a:srgbClr val="7030A0"/>
                </a:solidFill>
              </a:rPr>
              <a:t>неизменными</a:t>
            </a:r>
            <a:r>
              <a:rPr lang="ru-RU" sz="3600" i="1" dirty="0" smtClean="0"/>
              <a:t>. </a:t>
            </a:r>
            <a:endParaRPr lang="ru-RU" sz="3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 При тепловом равновесии в </a:t>
            </a:r>
            <a:r>
              <a:rPr lang="ru-RU" b="1" i="1" dirty="0" smtClean="0">
                <a:solidFill>
                  <a:srgbClr val="7030A0"/>
                </a:solidFill>
              </a:rPr>
              <a:t>системе не меняются </a:t>
            </a:r>
            <a:r>
              <a:rPr lang="ru-RU" b="1" i="1" dirty="0" smtClean="0">
                <a:solidFill>
                  <a:srgbClr val="C00000"/>
                </a:solidFill>
              </a:rPr>
              <a:t>объем</a:t>
            </a:r>
            <a:r>
              <a:rPr lang="ru-RU" b="1" i="1" dirty="0" smtClean="0">
                <a:solidFill>
                  <a:srgbClr val="7030A0"/>
                </a:solidFill>
              </a:rPr>
              <a:t> и </a:t>
            </a:r>
            <a:r>
              <a:rPr lang="ru-RU" b="1" i="1" dirty="0" smtClean="0">
                <a:solidFill>
                  <a:srgbClr val="C00000"/>
                </a:solidFill>
              </a:rPr>
              <a:t>давление</a:t>
            </a:r>
            <a:r>
              <a:rPr lang="ru-RU" b="1" i="1" dirty="0" smtClean="0">
                <a:solidFill>
                  <a:srgbClr val="7030A0"/>
                </a:solidFill>
              </a:rPr>
              <a:t>, не изменяются </a:t>
            </a:r>
            <a:r>
              <a:rPr lang="ru-RU" b="1" i="1" dirty="0" smtClean="0">
                <a:solidFill>
                  <a:srgbClr val="C00000"/>
                </a:solidFill>
              </a:rPr>
              <a:t>агрегатные состояния </a:t>
            </a:r>
            <a:r>
              <a:rPr lang="ru-RU" b="1" i="1" dirty="0" smtClean="0">
                <a:solidFill>
                  <a:srgbClr val="7030A0"/>
                </a:solidFill>
              </a:rPr>
              <a:t>вещества, </a:t>
            </a:r>
            <a:r>
              <a:rPr lang="ru-RU" b="1" i="1" dirty="0" smtClean="0">
                <a:solidFill>
                  <a:srgbClr val="C00000"/>
                </a:solidFill>
              </a:rPr>
              <a:t>концентрации</a:t>
            </a:r>
            <a:r>
              <a:rPr lang="ru-RU" b="1" i="1" dirty="0" smtClean="0">
                <a:solidFill>
                  <a:srgbClr val="7030A0"/>
                </a:solidFill>
              </a:rPr>
              <a:t> веществ. Но микроскопические процессы внутри тела не прекращаются и при тепловом равновесии: меняются положения молекул, их скорости при столкновениях. В системе тел, находящейся в состоянии термодинамического равновесия, объемы и давления могут быть различными, а температуры обязательно одинаковы. Таким образом, </a:t>
            </a:r>
            <a:r>
              <a:rPr lang="ru-RU" b="1" i="1" dirty="0" smtClean="0">
                <a:solidFill>
                  <a:srgbClr val="C00000"/>
                </a:solidFill>
              </a:rPr>
              <a:t>температура характеризует состояние термодинамического равновесия изолированной системы тел. 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ТЕМПЕРАТУРА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ИЗМЕРЕНИЕ   ТЕМПЕРАТУРЫ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измерения температуры служат специальные приборы -</a:t>
            </a:r>
            <a:r>
              <a:rPr lang="ru-RU" i="1" dirty="0" smtClean="0"/>
              <a:t> </a:t>
            </a:r>
            <a:r>
              <a:rPr lang="ru-RU" b="1" i="1" dirty="0" smtClean="0">
                <a:solidFill>
                  <a:srgbClr val="7030A0"/>
                </a:solidFill>
              </a:rPr>
              <a:t>термометры</a:t>
            </a:r>
            <a:r>
              <a:rPr lang="ru-RU" dirty="0" smtClean="0"/>
              <a:t>. Их действие основано на том факте, что при изменении температуры, изменяются и другие физические параметры тела, например, такие, как </a:t>
            </a:r>
            <a:r>
              <a:rPr lang="ru-RU" b="1" i="1" dirty="0" smtClean="0">
                <a:solidFill>
                  <a:srgbClr val="7030A0"/>
                </a:solidFill>
              </a:rPr>
              <a:t>давление и объем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ШКАЛА   ТЕРМОМЕТРА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</a:t>
            </a:r>
          </a:p>
          <a:p>
            <a:endParaRPr lang="ru-RU" dirty="0"/>
          </a:p>
        </p:txBody>
      </p:sp>
      <p:pic>
        <p:nvPicPr>
          <p:cNvPr id="4" name="Рисунок 3" descr="C:\Documents and Settings\1\Мои документы\VIII класс\Шкала Цельсия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633785" cy="5214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00562" y="2428868"/>
            <a:ext cx="435771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Шкала Цельсия: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       0</a:t>
            </a:r>
            <a:r>
              <a:rPr lang="ru-RU" sz="2400" baseline="30000" dirty="0" smtClean="0"/>
              <a:t> о</a:t>
            </a:r>
            <a:r>
              <a:rPr lang="ru-RU" sz="2400" dirty="0" smtClean="0"/>
              <a:t>С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  точка таяния льда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100</a:t>
            </a:r>
            <a:r>
              <a:rPr lang="ru-RU" sz="2400" baseline="30000" dirty="0" smtClean="0"/>
              <a:t> о</a:t>
            </a:r>
            <a:r>
              <a:rPr lang="ru-RU" sz="2400" dirty="0" smtClean="0"/>
              <a:t>С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 точка кипения воды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- 273</a:t>
            </a:r>
            <a:r>
              <a:rPr lang="ru-RU" sz="2400" baseline="30000" dirty="0" smtClean="0"/>
              <a:t> о</a:t>
            </a:r>
            <a:r>
              <a:rPr lang="ru-RU" sz="2400" dirty="0" smtClean="0"/>
              <a:t>С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самая низкая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                            температура в природе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4213" y="5516563"/>
            <a:ext cx="266382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Шведский ученый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Андерс  Цельсий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276475"/>
            <a:ext cx="24145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500438"/>
            <a:ext cx="256381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929322" y="1989138"/>
            <a:ext cx="289082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Шведский естествоиспытатель 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Карл Линней</a:t>
            </a: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642910" y="214291"/>
            <a:ext cx="7858180" cy="13573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создатели шкалы "Цельсия"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3141663"/>
            <a:ext cx="2436813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ГАЗОВЫЙ   ТЕРМОМЕТР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1500174"/>
            <a:ext cx="74295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Особое место в физике занимают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газовые термометры</a:t>
            </a:r>
            <a:r>
              <a:rPr lang="ru-RU" sz="2400" dirty="0" smtClean="0">
                <a:solidFill>
                  <a:srgbClr val="002060"/>
                </a:solidFill>
              </a:rPr>
              <a:t>, </a:t>
            </a:r>
            <a:r>
              <a:rPr lang="ru-RU" sz="2400" dirty="0" smtClean="0"/>
              <a:t>в которых термометрическим веществом является разреженный газ (гелий, воздух) в сосуде неизменного объема, а термометрической величиной – </a:t>
            </a:r>
            <a:r>
              <a:rPr lang="ru-RU" sz="2400" b="1" dirty="0" smtClean="0">
                <a:solidFill>
                  <a:srgbClr val="00B050"/>
                </a:solidFill>
              </a:rPr>
              <a:t>давление газа </a:t>
            </a:r>
            <a:r>
              <a:rPr lang="ru-RU" sz="2400" b="1" i="1" dirty="0" smtClean="0">
                <a:solidFill>
                  <a:srgbClr val="00B050"/>
                </a:solidFill>
              </a:rPr>
              <a:t>p</a:t>
            </a:r>
            <a:r>
              <a:rPr lang="ru-RU" sz="2400" dirty="0" smtClean="0"/>
              <a:t>. Опыт показывает, что давление газа (при </a:t>
            </a:r>
            <a:r>
              <a:rPr lang="ru-RU" sz="2400" i="1" dirty="0" smtClean="0"/>
              <a:t>V</a:t>
            </a:r>
            <a:r>
              <a:rPr lang="ru-RU" sz="2400" dirty="0" smtClean="0"/>
              <a:t> = const) растет с ростом температуры, измеренной по шкале Цельсия.</a:t>
            </a:r>
          </a:p>
        </p:txBody>
      </p:sp>
      <p:pic>
        <p:nvPicPr>
          <p:cNvPr id="7" name="Рисунок 6" descr="http://www.college.ru/physics/courses/op25part1/content/chapter3/section/paragraph2/images/3-2-4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143380"/>
            <a:ext cx="3929090" cy="224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Зависимость давления газа от температуры при </a:t>
            </a:r>
            <a:r>
              <a:rPr lang="ru-RU" b="1" i="1" dirty="0" smtClean="0">
                <a:solidFill>
                  <a:srgbClr val="FF0000"/>
                </a:solidFill>
              </a:rPr>
              <a:t>V</a:t>
            </a:r>
            <a:r>
              <a:rPr lang="ru-RU" b="1" dirty="0" smtClean="0">
                <a:solidFill>
                  <a:srgbClr val="FF0000"/>
                </a:solidFill>
              </a:rPr>
              <a:t> = const.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college.ru/physics/courses/op25part1/content/chapter3/section/paragraph2/images/3-2-5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428736"/>
            <a:ext cx="485778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2571744"/>
            <a:ext cx="81439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Экстраполируя график</a:t>
            </a:r>
          </a:p>
          <a:p>
            <a:r>
              <a:rPr lang="ru-RU" sz="2400" dirty="0" smtClean="0"/>
              <a:t> в область низких </a:t>
            </a:r>
          </a:p>
          <a:p>
            <a:r>
              <a:rPr lang="ru-RU" sz="2400" dirty="0" smtClean="0"/>
              <a:t>давлений, можно</a:t>
            </a:r>
          </a:p>
          <a:p>
            <a:r>
              <a:rPr lang="ru-RU" sz="2400" dirty="0" smtClean="0"/>
              <a:t> определить некоторую</a:t>
            </a:r>
          </a:p>
          <a:p>
            <a:r>
              <a:rPr lang="ru-RU" sz="2400" dirty="0" smtClean="0"/>
              <a:t> «гипотетическую» температуру, при которой давление газа стало бы равным </a:t>
            </a:r>
            <a:r>
              <a:rPr lang="ru-RU" sz="2400" dirty="0" smtClean="0">
                <a:solidFill>
                  <a:srgbClr val="C00000"/>
                </a:solidFill>
              </a:rPr>
              <a:t>нулю</a:t>
            </a:r>
            <a:r>
              <a:rPr lang="ru-RU" sz="2400" dirty="0" smtClean="0"/>
              <a:t>. Опыт показывает, что эта температура равна </a:t>
            </a:r>
            <a:r>
              <a:rPr lang="ru-RU" sz="2400" dirty="0" smtClean="0">
                <a:solidFill>
                  <a:srgbClr val="C00000"/>
                </a:solidFill>
              </a:rPr>
              <a:t>–273,15 °С </a:t>
            </a:r>
            <a:r>
              <a:rPr lang="ru-RU" sz="2400" dirty="0" smtClean="0"/>
              <a:t>и </a:t>
            </a:r>
            <a:r>
              <a:rPr lang="ru-RU" sz="2400" b="1" i="1" dirty="0" smtClean="0">
                <a:solidFill>
                  <a:srgbClr val="7030A0"/>
                </a:solidFill>
              </a:rPr>
              <a:t>не зависит от свойств газа</a:t>
            </a:r>
            <a:r>
              <a:rPr lang="ru-RU" sz="2400" dirty="0" smtClean="0"/>
              <a:t>. Невозможно на опыте получить путем охлаждения газ в состоянии с нулевым давлением, так как при очень низких температурах все газы переходят в жидкие или твердые состояния.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723</Words>
  <PresentationFormat>Экран (4:3)</PresentationFormat>
  <Paragraphs>95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Тема Office</vt:lpstr>
      <vt:lpstr>Трек</vt:lpstr>
      <vt:lpstr>Equation</vt:lpstr>
      <vt:lpstr>    УРОК  ФИЗИКИ  В  10  КЛАССЕ</vt:lpstr>
      <vt:lpstr>ПОВТОРЕНИЕ</vt:lpstr>
      <vt:lpstr>ТЕПЛОВОЕ   РАВНОВЕСИЕ</vt:lpstr>
      <vt:lpstr> ТЕМПЕРАТУРА</vt:lpstr>
      <vt:lpstr>ИЗМЕРЕНИЕ   ТЕМПЕРАТУРЫ</vt:lpstr>
      <vt:lpstr>ШКАЛА   ТЕРМОМЕТРА</vt:lpstr>
      <vt:lpstr>Слайд 7</vt:lpstr>
      <vt:lpstr>ГАЗОВЫЙ   ТЕРМОМЕТР</vt:lpstr>
      <vt:lpstr>Зависимость давления газа от температуры при V = const. </vt:lpstr>
      <vt:lpstr>ШКАЛА   КЕЛЬВИНА</vt:lpstr>
      <vt:lpstr>СРАВНЕНИЕ   ШКАЛ  ЦЕЛЬСИЯ    И   КЕЛЬВИНА</vt:lpstr>
      <vt:lpstr>АБСОЛЮТНЫЙ   НОЛЬ  ТЕМПЕРАТУРЫ</vt:lpstr>
      <vt:lpstr>   ТЕМПЕРАТУРА – МЕРА  КИНЕТИЧЕСКОЙ  ЭНЕРГИИ  МОЛЕКУЛ</vt:lpstr>
      <vt:lpstr>ТЕМПЕРАТУРА   И   ДАВЛЕНИЕ</vt:lpstr>
      <vt:lpstr>ИТОГИ   УРОКА</vt:lpstr>
      <vt:lpstr>ЗАДАЧИ</vt:lpstr>
      <vt:lpstr>1. Какова энергия теплового движения молекулы кислорода при температурах 60ºС и молекулы азота при – 60ºС?</vt:lpstr>
      <vt:lpstr>2. Какова концентрация молекул газа при нормальных условиях?                       ( температура 0ºС и давление 100кПа)</vt:lpstr>
      <vt:lpstr>ТЕСТ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cp:lastModifiedBy>SamLab.ws</cp:lastModifiedBy>
  <cp:revision>29</cp:revision>
  <dcterms:modified xsi:type="dcterms:W3CDTF">2013-06-12T18:44:16Z</dcterms:modified>
</cp:coreProperties>
</file>