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85" r:id="rId4"/>
    <p:sldId id="286" r:id="rId5"/>
    <p:sldId id="276" r:id="rId6"/>
    <p:sldId id="287" r:id="rId7"/>
    <p:sldId id="277" r:id="rId8"/>
    <p:sldId id="284" r:id="rId9"/>
    <p:sldId id="278" r:id="rId10"/>
    <p:sldId id="288" r:id="rId11"/>
    <p:sldId id="289" r:id="rId12"/>
    <p:sldId id="281" r:id="rId13"/>
    <p:sldId id="290" r:id="rId14"/>
    <p:sldId id="291" r:id="rId15"/>
    <p:sldId id="292" r:id="rId16"/>
    <p:sldId id="280" r:id="rId17"/>
    <p:sldId id="282" r:id="rId18"/>
    <p:sldId id="274" r:id="rId19"/>
    <p:sldId id="266" r:id="rId20"/>
    <p:sldId id="275" r:id="rId21"/>
    <p:sldId id="267" r:id="rId22"/>
    <p:sldId id="268" r:id="rId23"/>
    <p:sldId id="269" r:id="rId24"/>
    <p:sldId id="270" r:id="rId25"/>
    <p:sldId id="271" r:id="rId26"/>
    <p:sldId id="272" r:id="rId27"/>
    <p:sldId id="273" r:id="rId28"/>
    <p:sldId id="264"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45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27.02.2013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chool-collection.edu.ru/catalog/res/c2d1d45a-4986-4e09-9292-d232fcc508da/view/"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hyperlink" Target="http://www.intos.ru/img/i0136.jpg" TargetMode="External"/><Relationship Id="rId1" Type="http://schemas.openxmlformats.org/officeDocument/2006/relationships/slideLayout" Target="../slideLayouts/slideLayout6.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school-collection.edu.ru/catalog/res/7588cd5f-d08a-4aa5-bc32-993f9b7dfabb/view/"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chool-collection.edu.ru/catalog/res/4170927d-c63b-4b0f-9142-66cbb89fea84/view/"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24.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s>
</file>

<file path=ppt/slides/_rels/slide2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hyperlink" Target="http://fipi.ru/view/sections/92/docs/" TargetMode="External"/><Relationship Id="rId3" Type="http://schemas.openxmlformats.org/officeDocument/2006/relationships/hyperlink" Target="http://school-collection.edu.ru/catalog/res/c2d1d45a-4986-4e09-9292-d232fcc508da/view/" TargetMode="External"/><Relationship Id="rId7" Type="http://schemas.openxmlformats.org/officeDocument/2006/relationships/hyperlink" Target="http://fipi.ru/view/sections/214/docs/" TargetMode="External"/><Relationship Id="rId2" Type="http://schemas.openxmlformats.org/officeDocument/2006/relationships/hyperlink" Target="http://school-collection.edu.ru/catalog/res/0b033b36-cc92-4014-99a2-1994ee047550/view/" TargetMode="External"/><Relationship Id="rId1" Type="http://schemas.openxmlformats.org/officeDocument/2006/relationships/slideLayout" Target="../slideLayouts/slideLayout2.xml"/><Relationship Id="rId6" Type="http://schemas.openxmlformats.org/officeDocument/2006/relationships/hyperlink" Target="http://files.school-collection.edu.ru/dlrstore/f3591263-ecae-d464-caf0-9105f5d9cda5/00119626139675510.htm" TargetMode="External"/><Relationship Id="rId5" Type="http://schemas.openxmlformats.org/officeDocument/2006/relationships/hyperlink" Target="http://school-collection.edu.ru/catalog/res/5aaccdbe-aa79-47f0-b8c9-06b5c6bce601/view/" TargetMode="External"/><Relationship Id="rId4" Type="http://schemas.openxmlformats.org/officeDocument/2006/relationships/hyperlink" Target="http://school-collection.edu.ru/catalog/res/94fe49eb-c56a-415d-948d-61c85a9c0603/view/" TargetMode="External"/><Relationship Id="rId9" Type="http://schemas.openxmlformats.org/officeDocument/2006/relationships/hyperlink" Target="http://class-fizika.narod.ru/9_33.ht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chool-collection.edu.ru/catalog/res/c2d1d45a-4986-4e09-9292-d232fcc508da/view/"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hyperlink" Target="http://school-collection.edu.ru/catalog/res/5aaccdbe-aa79-47f0-b8c9-06b5c6bce601/view/"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school-collection.edu.ru/catalog/res/0b033b36-cc92-4014-99a2-1994ee047550/view/"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4.xml"/><Relationship Id="rId6" Type="http://schemas.openxmlformats.org/officeDocument/2006/relationships/image" Target="../media/image11.gif"/><Relationship Id="rId5" Type="http://schemas.openxmlformats.org/officeDocument/2006/relationships/image" Target="../media/image10.gif"/><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728" y="3786190"/>
            <a:ext cx="7572428" cy="1752600"/>
          </a:xfrm>
        </p:spPr>
        <p:txBody>
          <a:bodyPr>
            <a:normAutofit/>
          </a:bodyPr>
          <a:lstStyle/>
          <a:p>
            <a:pPr algn="r"/>
            <a:r>
              <a:rPr lang="ru-RU" dirty="0" smtClean="0"/>
              <a:t>Учитель: Попова И.А.</a:t>
            </a:r>
          </a:p>
          <a:p>
            <a:pPr algn="r"/>
            <a:r>
              <a:rPr lang="ru-RU" dirty="0" smtClean="0"/>
              <a:t>МБНОУ гимназия № 1 </a:t>
            </a:r>
            <a:r>
              <a:rPr lang="ru-RU" dirty="0" smtClean="0"/>
              <a:t>г. Белово</a:t>
            </a:r>
          </a:p>
          <a:p>
            <a:pPr algn="r"/>
            <a:r>
              <a:rPr lang="ru-RU" dirty="0" smtClean="0"/>
              <a:t>Белово </a:t>
            </a:r>
            <a:r>
              <a:rPr lang="ru-RU" dirty="0" smtClean="0"/>
              <a:t>2013</a:t>
            </a:r>
            <a:endParaRPr lang="ru-RU" dirty="0"/>
          </a:p>
        </p:txBody>
      </p:sp>
      <p:sp>
        <p:nvSpPr>
          <p:cNvPr id="2" name="Заголовок 1"/>
          <p:cNvSpPr>
            <a:spLocks noGrp="1"/>
          </p:cNvSpPr>
          <p:nvPr>
            <p:ph type="ctrTitle"/>
          </p:nvPr>
        </p:nvSpPr>
        <p:spPr>
          <a:xfrm>
            <a:off x="142844" y="1357298"/>
            <a:ext cx="9001156" cy="2643206"/>
          </a:xfrm>
        </p:spPr>
        <p:txBody>
          <a:bodyPr>
            <a:normAutofit/>
          </a:bodyPr>
          <a:lstStyle/>
          <a:p>
            <a:r>
              <a:rPr lang="ru-RU" dirty="0" smtClean="0"/>
              <a:t>Электромагнитная индукция. Опыты Фарадея</a:t>
            </a:r>
            <a:br>
              <a:rPr lang="ru-RU" dirty="0" smtClean="0"/>
            </a:br>
            <a:r>
              <a:rPr lang="ru-RU" dirty="0" smtClean="0">
                <a:solidFill>
                  <a:schemeClr val="bg2">
                    <a:lumMod val="50000"/>
                  </a:schemeClr>
                </a:solidFill>
              </a:rPr>
              <a:t>Подготовка к ГИА</a:t>
            </a:r>
            <a:endParaRPr lang="ru-RU" dirty="0">
              <a:solidFill>
                <a:schemeClr val="bg2">
                  <a:lumMod val="50000"/>
                </a:schemeClr>
              </a:solidFill>
            </a:endParaRPr>
          </a:p>
        </p:txBody>
      </p:sp>
      <p:pic>
        <p:nvPicPr>
          <p:cNvPr id="5" name="Picture 1"/>
          <p:cNvPicPr>
            <a:picLocks noChangeAspect="1" noChangeArrowheads="1"/>
          </p:cNvPicPr>
          <p:nvPr/>
        </p:nvPicPr>
        <p:blipFill>
          <a:blip r:embed="rId2"/>
          <a:srcRect/>
          <a:stretch>
            <a:fillRect/>
          </a:stretch>
        </p:blipFill>
        <p:spPr bwMode="auto">
          <a:xfrm>
            <a:off x="0" y="3857628"/>
            <a:ext cx="3214710" cy="261939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357430"/>
          </a:xfrm>
        </p:spPr>
        <p:txBody>
          <a:bodyPr>
            <a:normAutofit/>
          </a:bodyPr>
          <a:lstStyle/>
          <a:p>
            <a:r>
              <a:rPr lang="ru-RU" dirty="0" smtClean="0"/>
              <a:t>Зависимость индукционного тока от скорости изменения магнитного потока</a:t>
            </a:r>
            <a:endParaRPr lang="ru-RU" dirty="0"/>
          </a:p>
        </p:txBody>
      </p:sp>
      <p:sp>
        <p:nvSpPr>
          <p:cNvPr id="5" name="Содержимое 3"/>
          <p:cNvSpPr txBox="1">
            <a:spLocks/>
          </p:cNvSpPr>
          <p:nvPr/>
        </p:nvSpPr>
        <p:spPr>
          <a:xfrm>
            <a:off x="0" y="2285992"/>
            <a:ext cx="9144000" cy="5143512"/>
          </a:xfrm>
          <a:prstGeom prst="rect">
            <a:avLst/>
          </a:prstGeom>
        </p:spPr>
        <p:txBody>
          <a:bodyPr>
            <a:normAutofit/>
          </a:bodyPr>
          <a:lstStyle/>
          <a:p>
            <a:pPr marL="342900" lvl="0" indent="-342900" algn="ctr">
              <a:spcBef>
                <a:spcPct val="20000"/>
              </a:spcBef>
              <a:buFont typeface="Arial" pitchFamily="34" charset="0"/>
              <a:buChar char="•"/>
            </a:pPr>
            <a:r>
              <a:rPr kumimoji="0" lang="ru-RU" sz="3200" b="1" i="0" u="none" strike="noStrike" kern="1200" cap="none" spc="0" normalizeH="0" baseline="0" noProof="0" dirty="0" smtClean="0">
                <a:ln>
                  <a:noFill/>
                </a:ln>
                <a:solidFill>
                  <a:srgbClr val="FF0000"/>
                </a:solidFill>
                <a:effectLst/>
                <a:uLnTx/>
                <a:uFillTx/>
                <a:latin typeface="+mn-lt"/>
                <a:ea typeface="+mn-ea"/>
                <a:cs typeface="+mn-cs"/>
              </a:rPr>
              <a:t>Здесь должен быть видеофрагмент</a:t>
            </a:r>
          </a:p>
          <a:p>
            <a:pPr marL="342900" lvl="0" indent="-342900" algn="ctr">
              <a:spcBef>
                <a:spcPct val="20000"/>
              </a:spcBef>
              <a:buFont typeface="Arial" pitchFamily="34" charset="0"/>
              <a:buChar char="•"/>
            </a:pPr>
            <a:r>
              <a:rPr kumimoji="0" lang="ru-RU" sz="3200" b="1" i="0" u="none" strike="noStrike" kern="1200" cap="none" spc="0" normalizeH="0" baseline="0" noProof="0" dirty="0" smtClean="0">
                <a:ln>
                  <a:noFill/>
                </a:ln>
                <a:solidFill>
                  <a:srgbClr val="FF0000"/>
                </a:solidFill>
                <a:effectLst/>
                <a:uLnTx/>
                <a:uFillTx/>
                <a:latin typeface="+mn-lt"/>
                <a:ea typeface="+mn-ea"/>
                <a:cs typeface="+mn-cs"/>
              </a:rPr>
              <a:t>«</a:t>
            </a:r>
            <a:r>
              <a:rPr lang="ru-RU" sz="3200" b="1" dirty="0" smtClean="0">
                <a:solidFill>
                  <a:srgbClr val="FF0000"/>
                </a:solidFill>
              </a:rPr>
              <a:t>Зависимость индукционного тока от скорости изменения магнитного потока»</a:t>
            </a:r>
          </a:p>
          <a:p>
            <a:pPr marL="342900" indent="-342900" algn="ctr">
              <a:spcBef>
                <a:spcPct val="20000"/>
              </a:spcBef>
              <a:buFont typeface="Arial" pitchFamily="34" charset="0"/>
              <a:buChar char="•"/>
            </a:pPr>
            <a:endParaRPr lang="ru-RU" sz="3200" b="1" dirty="0" smtClean="0">
              <a:solidFill>
                <a:srgbClr val="FF0000"/>
              </a:solidFill>
            </a:endParaRPr>
          </a:p>
          <a:p>
            <a:pPr marL="342900" indent="-342900" algn="ctr">
              <a:spcBef>
                <a:spcPct val="20000"/>
              </a:spcBef>
              <a:buFont typeface="Arial" pitchFamily="34" charset="0"/>
              <a:buChar char="•"/>
            </a:pPr>
            <a:r>
              <a:rPr lang="ru-RU" sz="3200" b="1" dirty="0" smtClean="0">
                <a:solidFill>
                  <a:srgbClr val="FF0000"/>
                </a:solidFill>
              </a:rPr>
              <a:t>Скачайте фильм по адресу: </a:t>
            </a:r>
          </a:p>
          <a:p>
            <a:pPr marL="342900" indent="-342900" algn="ctr">
              <a:spcBef>
                <a:spcPct val="20000"/>
              </a:spcBef>
            </a:pPr>
            <a:r>
              <a:rPr lang="en-US" b="1" dirty="0" smtClean="0">
                <a:solidFill>
                  <a:srgbClr val="FF0000"/>
                </a:solidFill>
                <a:hlinkClick r:id="rId2"/>
              </a:rPr>
              <a:t>http://school-collection.edu.ru/catalog/res/c2d1d45a-4986-4e09-9292-d232fcc508da/view/</a:t>
            </a:r>
            <a:r>
              <a:rPr lang="ru-RU" b="1" dirty="0" smtClean="0">
                <a:solidFill>
                  <a:srgbClr val="FF0000"/>
                </a:solidFill>
              </a:rPr>
              <a:t>  </a:t>
            </a:r>
            <a:r>
              <a:rPr lang="ru-RU" dirty="0" smtClean="0"/>
              <a:t>и вставьте его на этот слайд. При вставке установите </a:t>
            </a:r>
            <a:r>
              <a:rPr lang="ru-RU" b="1" dirty="0" smtClean="0">
                <a:solidFill>
                  <a:srgbClr val="FF0000"/>
                </a:solidFill>
              </a:rPr>
              <a:t>«при показе слайдов воспроизводить автоматически», </a:t>
            </a:r>
            <a:r>
              <a:rPr lang="ru-RU" dirty="0" smtClean="0"/>
              <a:t>на вкладке «Параметры» поставьте галочку в поле</a:t>
            </a:r>
            <a:r>
              <a:rPr lang="ru-RU" b="1" dirty="0" smtClean="0">
                <a:solidFill>
                  <a:srgbClr val="FF0000"/>
                </a:solidFill>
              </a:rPr>
              <a:t> «Во весь экран»</a:t>
            </a:r>
          </a:p>
          <a:p>
            <a:pPr marL="342900" lvl="0" indent="-342900" algn="ctr">
              <a:spcBef>
                <a:spcPct val="20000"/>
              </a:spcBef>
              <a:buFont typeface="Arial" pitchFamily="34" charset="0"/>
              <a:buChar char="•"/>
            </a:pPr>
            <a:endParaRPr kumimoji="0" lang="ru-RU" b="1" i="0" u="none" strike="noStrike" kern="1200" cap="none" spc="0" normalizeH="0" baseline="0" noProof="0" dirty="0" smtClean="0">
              <a:ln>
                <a:noFill/>
              </a:ln>
              <a:solidFill>
                <a:srgbClr val="FF000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4" descr="http://im2-tub.yandex.ru/i?id=254139972-06-24&amp;tov=2">
            <a:hlinkClick r:id="rId2"/>
          </p:cNvPr>
          <p:cNvPicPr>
            <a:picLocks noChangeAspect="1" noChangeArrowheads="1"/>
          </p:cNvPicPr>
          <p:nvPr/>
        </p:nvPicPr>
        <p:blipFill>
          <a:blip r:embed="rId3"/>
          <a:srcRect/>
          <a:stretch>
            <a:fillRect/>
          </a:stretch>
        </p:blipFill>
        <p:spPr bwMode="auto">
          <a:xfrm rot="15367212">
            <a:off x="6981571" y="1766855"/>
            <a:ext cx="1934891" cy="1769516"/>
          </a:xfrm>
          <a:prstGeom prst="rect">
            <a:avLst/>
          </a:prstGeom>
          <a:noFill/>
        </p:spPr>
      </p:pic>
      <p:pic>
        <p:nvPicPr>
          <p:cNvPr id="44" name="Picture 4" descr="http://im2-tub.yandex.ru/i?id=254139972-06-24&amp;tov=2">
            <a:hlinkClick r:id="rId2"/>
          </p:cNvPr>
          <p:cNvPicPr>
            <a:picLocks noChangeAspect="1" noChangeArrowheads="1"/>
          </p:cNvPicPr>
          <p:nvPr/>
        </p:nvPicPr>
        <p:blipFill>
          <a:blip r:embed="rId3"/>
          <a:srcRect/>
          <a:stretch>
            <a:fillRect/>
          </a:stretch>
        </p:blipFill>
        <p:spPr bwMode="auto">
          <a:xfrm rot="15367212">
            <a:off x="4766993" y="1838292"/>
            <a:ext cx="1934891" cy="1769516"/>
          </a:xfrm>
          <a:prstGeom prst="rect">
            <a:avLst/>
          </a:prstGeom>
          <a:noFill/>
        </p:spPr>
      </p:pic>
      <p:sp>
        <p:nvSpPr>
          <p:cNvPr id="2" name="Заголовок 1"/>
          <p:cNvSpPr>
            <a:spLocks noGrp="1"/>
          </p:cNvSpPr>
          <p:nvPr>
            <p:ph type="title"/>
          </p:nvPr>
        </p:nvSpPr>
        <p:spPr/>
        <p:txBody>
          <a:bodyPr/>
          <a:lstStyle/>
          <a:p>
            <a:r>
              <a:rPr lang="ru-RU" b="1" dirty="0" smtClean="0">
                <a:solidFill>
                  <a:srgbClr val="FF0000"/>
                </a:solidFill>
              </a:rPr>
              <a:t>Правило Ленца</a:t>
            </a:r>
            <a:endParaRPr lang="ru-RU" dirty="0"/>
          </a:p>
        </p:txBody>
      </p:sp>
      <p:pic>
        <p:nvPicPr>
          <p:cNvPr id="64516" name="Picture 4" descr="http://im2-tub.yandex.ru/i?id=254139972-06-24&amp;tov=2">
            <a:hlinkClick r:id="rId2"/>
          </p:cNvPr>
          <p:cNvPicPr>
            <a:picLocks noChangeAspect="1" noChangeArrowheads="1"/>
          </p:cNvPicPr>
          <p:nvPr/>
        </p:nvPicPr>
        <p:blipFill>
          <a:blip r:embed="rId3"/>
          <a:srcRect/>
          <a:stretch>
            <a:fillRect/>
          </a:stretch>
        </p:blipFill>
        <p:spPr bwMode="auto">
          <a:xfrm rot="15367212">
            <a:off x="337837" y="1909729"/>
            <a:ext cx="1934891" cy="1769516"/>
          </a:xfrm>
          <a:prstGeom prst="rect">
            <a:avLst/>
          </a:prstGeom>
          <a:noFill/>
        </p:spPr>
      </p:pic>
      <p:pic>
        <p:nvPicPr>
          <p:cNvPr id="64517" name="Picture 5"/>
          <p:cNvPicPr>
            <a:picLocks noChangeAspect="1" noChangeArrowheads="1"/>
          </p:cNvPicPr>
          <p:nvPr/>
        </p:nvPicPr>
        <p:blipFill>
          <a:blip r:embed="rId4"/>
          <a:srcRect/>
          <a:stretch>
            <a:fillRect/>
          </a:stretch>
        </p:blipFill>
        <p:spPr bwMode="auto">
          <a:xfrm rot="5400000">
            <a:off x="282010" y="5504412"/>
            <a:ext cx="1985965" cy="406910"/>
          </a:xfrm>
          <a:prstGeom prst="rect">
            <a:avLst/>
          </a:prstGeom>
          <a:noFill/>
          <a:ln w="9525">
            <a:noFill/>
            <a:miter lim="800000"/>
            <a:headEnd/>
            <a:tailEnd/>
          </a:ln>
          <a:effectLst/>
        </p:spPr>
      </p:pic>
      <p:sp>
        <p:nvSpPr>
          <p:cNvPr id="6" name="Прямоугольная выноска 5"/>
          <p:cNvSpPr/>
          <p:nvPr/>
        </p:nvSpPr>
        <p:spPr>
          <a:xfrm>
            <a:off x="214282" y="1428736"/>
            <a:ext cx="2000264" cy="285752"/>
          </a:xfrm>
          <a:prstGeom prst="wedgeRectCallout">
            <a:avLst>
              <a:gd name="adj1" fmla="val -1321"/>
              <a:gd name="adj2" fmla="val 83964"/>
            </a:avLst>
          </a:prstGeom>
          <a:gradFill>
            <a:gsLst>
              <a:gs pos="0">
                <a:srgbClr val="FFFF00"/>
              </a:gs>
              <a:gs pos="50000">
                <a:schemeClr val="bg1"/>
              </a:gs>
              <a:gs pos="100000">
                <a:schemeClr val="accent3">
                  <a:lumMod val="20000"/>
                  <a:lumOff val="8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2"/>
                </a:solidFill>
              </a:rPr>
              <a:t>I</a:t>
            </a:r>
            <a:r>
              <a:rPr lang="ru-RU" b="1" dirty="0" smtClean="0">
                <a:solidFill>
                  <a:schemeClr val="tx2"/>
                </a:solidFill>
              </a:rPr>
              <a:t> случай</a:t>
            </a:r>
            <a:endParaRPr lang="ru-RU" b="1" dirty="0">
              <a:solidFill>
                <a:schemeClr val="tx2"/>
              </a:solidFill>
            </a:endParaRPr>
          </a:p>
        </p:txBody>
      </p:sp>
      <p:sp>
        <p:nvSpPr>
          <p:cNvPr id="64519"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64518" name="Picture 6"/>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00166" y="3857628"/>
            <a:ext cx="1104900" cy="390525"/>
          </a:xfrm>
          <a:prstGeom prst="rect">
            <a:avLst/>
          </a:prstGeom>
          <a:noFill/>
        </p:spPr>
      </p:pic>
      <p:sp>
        <p:nvSpPr>
          <p:cNvPr id="64520" name="Rectangle 8"/>
          <p:cNvSpPr>
            <a:spLocks noChangeArrowheads="1"/>
          </p:cNvSpPr>
          <p:nvPr/>
        </p:nvSpPr>
        <p:spPr bwMode="auto">
          <a:xfrm>
            <a:off x="0" y="8477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cxnSp>
        <p:nvCxnSpPr>
          <p:cNvPr id="11" name="Прямая со стрелкой 10"/>
          <p:cNvCxnSpPr/>
          <p:nvPr/>
        </p:nvCxnSpPr>
        <p:spPr>
          <a:xfrm rot="5400000" flipH="1" flipV="1">
            <a:off x="-142114" y="5214156"/>
            <a:ext cx="1857388" cy="1588"/>
          </a:xfrm>
          <a:prstGeom prst="straightConnector1">
            <a:avLst/>
          </a:prstGeom>
          <a:ln w="762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6452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64521"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14282" y="4143380"/>
            <a:ext cx="357190" cy="671517"/>
          </a:xfrm>
          <a:prstGeom prst="rect">
            <a:avLst/>
          </a:prstGeom>
          <a:noFill/>
        </p:spPr>
      </p:pic>
      <p:sp>
        <p:nvSpPr>
          <p:cNvPr id="64523" name="Rectangle 11"/>
          <p:cNvSpPr>
            <a:spLocks noChangeArrowheads="1"/>
          </p:cNvSpPr>
          <p:nvPr/>
        </p:nvSpPr>
        <p:spPr bwMode="auto">
          <a:xfrm>
            <a:off x="0" y="9048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cxnSp>
        <p:nvCxnSpPr>
          <p:cNvPr id="16" name="Прямая со стрелкой 15"/>
          <p:cNvCxnSpPr/>
          <p:nvPr/>
        </p:nvCxnSpPr>
        <p:spPr>
          <a:xfrm rot="16200000" flipH="1">
            <a:off x="393671" y="2606669"/>
            <a:ext cx="1785950" cy="1588"/>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64525"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64524" name="Picture 1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500034" y="2786058"/>
            <a:ext cx="616492" cy="804865"/>
          </a:xfrm>
          <a:prstGeom prst="rect">
            <a:avLst/>
          </a:prstGeom>
          <a:noFill/>
        </p:spPr>
      </p:pic>
      <p:sp>
        <p:nvSpPr>
          <p:cNvPr id="64526" name="Rectangle 14"/>
          <p:cNvSpPr>
            <a:spLocks noChangeArrowheads="1"/>
          </p:cNvSpPr>
          <p:nvPr/>
        </p:nvSpPr>
        <p:spPr bwMode="auto">
          <a:xfrm>
            <a:off x="0" y="9048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pic>
        <p:nvPicPr>
          <p:cNvPr id="64527" name="Picture 15"/>
          <p:cNvPicPr>
            <a:picLocks noChangeAspect="1" noChangeArrowheads="1"/>
          </p:cNvPicPr>
          <p:nvPr/>
        </p:nvPicPr>
        <p:blipFill>
          <a:blip r:embed="rId8"/>
          <a:srcRect/>
          <a:stretch>
            <a:fillRect/>
          </a:stretch>
        </p:blipFill>
        <p:spPr bwMode="auto">
          <a:xfrm rot="10800000">
            <a:off x="642910" y="1857364"/>
            <a:ext cx="1304925" cy="1724025"/>
          </a:xfrm>
          <a:prstGeom prst="rect">
            <a:avLst/>
          </a:prstGeom>
          <a:noFill/>
          <a:ln w="9525">
            <a:noFill/>
            <a:miter lim="800000"/>
            <a:headEnd/>
            <a:tailEnd/>
          </a:ln>
          <a:effectLst/>
        </p:spPr>
      </p:pic>
      <p:sp>
        <p:nvSpPr>
          <p:cNvPr id="23" name="Выгнутая вправо стрелка 22"/>
          <p:cNvSpPr/>
          <p:nvPr/>
        </p:nvSpPr>
        <p:spPr>
          <a:xfrm rot="5400000">
            <a:off x="1118424" y="2096230"/>
            <a:ext cx="500066" cy="1593970"/>
          </a:xfrm>
          <a:prstGeom prst="curvedLeftArrow">
            <a:avLst>
              <a:gd name="adj1" fmla="val 44743"/>
              <a:gd name="adj2" fmla="val 134823"/>
              <a:gd name="adj3" fmla="val 25000"/>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64529"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64528" name="Picture 16"/>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1214414" y="2214554"/>
            <a:ext cx="357158" cy="976232"/>
          </a:xfrm>
          <a:prstGeom prst="rect">
            <a:avLst/>
          </a:prstGeom>
          <a:noFill/>
        </p:spPr>
      </p:pic>
      <p:sp>
        <p:nvSpPr>
          <p:cNvPr id="64530" name="Rectangle 18"/>
          <p:cNvSpPr>
            <a:spLocks noChangeArrowheads="1"/>
          </p:cNvSpPr>
          <p:nvPr/>
        </p:nvSpPr>
        <p:spPr bwMode="auto">
          <a:xfrm>
            <a:off x="0" y="8477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pic>
        <p:nvPicPr>
          <p:cNvPr id="28" name="Picture 4" descr="http://im2-tub.yandex.ru/i?id=254139972-06-24&amp;tov=2">
            <a:hlinkClick r:id="rId2"/>
          </p:cNvPr>
          <p:cNvPicPr>
            <a:picLocks noChangeAspect="1" noChangeArrowheads="1"/>
          </p:cNvPicPr>
          <p:nvPr/>
        </p:nvPicPr>
        <p:blipFill>
          <a:blip r:embed="rId3"/>
          <a:srcRect/>
          <a:stretch>
            <a:fillRect/>
          </a:stretch>
        </p:blipFill>
        <p:spPr bwMode="auto">
          <a:xfrm rot="15367212">
            <a:off x="2552415" y="1909730"/>
            <a:ext cx="1934891" cy="1769516"/>
          </a:xfrm>
          <a:prstGeom prst="rect">
            <a:avLst/>
          </a:prstGeom>
          <a:noFill/>
        </p:spPr>
      </p:pic>
      <p:sp>
        <p:nvSpPr>
          <p:cNvPr id="27" name="Прямоугольная выноска 26"/>
          <p:cNvSpPr/>
          <p:nvPr/>
        </p:nvSpPr>
        <p:spPr>
          <a:xfrm>
            <a:off x="2500298" y="1428736"/>
            <a:ext cx="2000264" cy="285752"/>
          </a:xfrm>
          <a:prstGeom prst="wedgeRectCallout">
            <a:avLst>
              <a:gd name="adj1" fmla="val -2994"/>
              <a:gd name="adj2" fmla="val 91768"/>
            </a:avLst>
          </a:prstGeom>
          <a:gradFill>
            <a:gsLst>
              <a:gs pos="0">
                <a:srgbClr val="FFFF00"/>
              </a:gs>
              <a:gs pos="50000">
                <a:schemeClr val="bg1"/>
              </a:gs>
              <a:gs pos="100000">
                <a:schemeClr val="accent3">
                  <a:lumMod val="20000"/>
                  <a:lumOff val="8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2"/>
                </a:solidFill>
              </a:rPr>
              <a:t>II</a:t>
            </a:r>
            <a:r>
              <a:rPr lang="ru-RU" b="1" dirty="0" smtClean="0">
                <a:solidFill>
                  <a:schemeClr val="tx2"/>
                </a:solidFill>
              </a:rPr>
              <a:t> случай</a:t>
            </a:r>
            <a:endParaRPr lang="ru-RU" b="1" dirty="0">
              <a:solidFill>
                <a:schemeClr val="tx2"/>
              </a:solidFill>
            </a:endParaRPr>
          </a:p>
        </p:txBody>
      </p:sp>
      <p:pic>
        <p:nvPicPr>
          <p:cNvPr id="29" name="Picture 5"/>
          <p:cNvPicPr>
            <a:picLocks noChangeAspect="1" noChangeArrowheads="1"/>
          </p:cNvPicPr>
          <p:nvPr/>
        </p:nvPicPr>
        <p:blipFill>
          <a:blip r:embed="rId4"/>
          <a:srcRect/>
          <a:stretch>
            <a:fillRect/>
          </a:stretch>
        </p:blipFill>
        <p:spPr bwMode="auto">
          <a:xfrm rot="16200000">
            <a:off x="2568026" y="5504412"/>
            <a:ext cx="1985965" cy="406910"/>
          </a:xfrm>
          <a:prstGeom prst="rect">
            <a:avLst/>
          </a:prstGeom>
          <a:noFill/>
          <a:ln w="9525">
            <a:noFill/>
            <a:miter lim="800000"/>
            <a:headEnd/>
            <a:tailEnd/>
          </a:ln>
          <a:effectLst/>
        </p:spPr>
      </p:pic>
      <p:pic>
        <p:nvPicPr>
          <p:cNvPr id="30"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357422" y="5929330"/>
            <a:ext cx="357190" cy="671517"/>
          </a:xfrm>
          <a:prstGeom prst="rect">
            <a:avLst/>
          </a:prstGeom>
          <a:noFill/>
        </p:spPr>
      </p:pic>
      <p:cxnSp>
        <p:nvCxnSpPr>
          <p:cNvPr id="31" name="Прямая со стрелкой 30"/>
          <p:cNvCxnSpPr/>
          <p:nvPr/>
        </p:nvCxnSpPr>
        <p:spPr>
          <a:xfrm rot="16200000" flipH="1">
            <a:off x="2001026" y="5714222"/>
            <a:ext cx="2000264" cy="1588"/>
          </a:xfrm>
          <a:prstGeom prst="straightConnector1">
            <a:avLst/>
          </a:prstGeom>
          <a:ln w="7620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33" name="Picture 6"/>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857620" y="3857628"/>
            <a:ext cx="1104900" cy="390525"/>
          </a:xfrm>
          <a:prstGeom prst="rect">
            <a:avLst/>
          </a:prstGeom>
          <a:noFill/>
        </p:spPr>
      </p:pic>
      <p:cxnSp>
        <p:nvCxnSpPr>
          <p:cNvPr id="34" name="Прямая со стрелкой 33"/>
          <p:cNvCxnSpPr/>
          <p:nvPr/>
        </p:nvCxnSpPr>
        <p:spPr>
          <a:xfrm rot="5400000" flipH="1" flipV="1">
            <a:off x="2571736" y="2786058"/>
            <a:ext cx="1858182" cy="794"/>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37" name="Picture 1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786050" y="1928802"/>
            <a:ext cx="616492" cy="804865"/>
          </a:xfrm>
          <a:prstGeom prst="rect">
            <a:avLst/>
          </a:prstGeom>
          <a:noFill/>
        </p:spPr>
      </p:pic>
      <p:pic>
        <p:nvPicPr>
          <p:cNvPr id="38" name="Picture 15"/>
          <p:cNvPicPr>
            <a:picLocks noChangeAspect="1" noChangeArrowheads="1"/>
          </p:cNvPicPr>
          <p:nvPr/>
        </p:nvPicPr>
        <p:blipFill>
          <a:blip r:embed="rId8"/>
          <a:srcRect/>
          <a:stretch>
            <a:fillRect/>
          </a:stretch>
        </p:blipFill>
        <p:spPr bwMode="auto">
          <a:xfrm>
            <a:off x="2928926" y="1857364"/>
            <a:ext cx="1304925" cy="1724025"/>
          </a:xfrm>
          <a:prstGeom prst="rect">
            <a:avLst/>
          </a:prstGeom>
          <a:noFill/>
          <a:ln w="9525">
            <a:noFill/>
            <a:miter lim="800000"/>
            <a:headEnd/>
            <a:tailEnd/>
          </a:ln>
          <a:effectLst/>
        </p:spPr>
      </p:pic>
      <p:sp>
        <p:nvSpPr>
          <p:cNvPr id="39" name="Выгнутая вправо стрелка 38"/>
          <p:cNvSpPr/>
          <p:nvPr/>
        </p:nvSpPr>
        <p:spPr>
          <a:xfrm rot="16200000" flipH="1">
            <a:off x="3368721" y="2203387"/>
            <a:ext cx="428628" cy="1593970"/>
          </a:xfrm>
          <a:prstGeom prst="curvedLeftArrow">
            <a:avLst>
              <a:gd name="adj1" fmla="val 44743"/>
              <a:gd name="adj2" fmla="val 134823"/>
              <a:gd name="adj3" fmla="val 25000"/>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64532"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64531" name="Picture 19"/>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3286116" y="2143116"/>
            <a:ext cx="571504" cy="901218"/>
          </a:xfrm>
          <a:prstGeom prst="rect">
            <a:avLst/>
          </a:prstGeom>
          <a:noFill/>
        </p:spPr>
      </p:pic>
      <p:sp>
        <p:nvSpPr>
          <p:cNvPr id="64533" name="Rectangle 21"/>
          <p:cNvSpPr>
            <a:spLocks noChangeArrowheads="1"/>
          </p:cNvSpPr>
          <p:nvPr/>
        </p:nvSpPr>
        <p:spPr bwMode="auto">
          <a:xfrm>
            <a:off x="0" y="8477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43" name="Прямоугольная выноска 42"/>
          <p:cNvSpPr/>
          <p:nvPr/>
        </p:nvSpPr>
        <p:spPr>
          <a:xfrm>
            <a:off x="4643438" y="1428736"/>
            <a:ext cx="2000264" cy="285752"/>
          </a:xfrm>
          <a:prstGeom prst="wedgeRectCallout">
            <a:avLst>
              <a:gd name="adj1" fmla="val -2994"/>
              <a:gd name="adj2" fmla="val 91768"/>
            </a:avLst>
          </a:prstGeom>
          <a:gradFill>
            <a:gsLst>
              <a:gs pos="0">
                <a:srgbClr val="FFFF00"/>
              </a:gs>
              <a:gs pos="50000">
                <a:schemeClr val="bg1"/>
              </a:gs>
              <a:gs pos="100000">
                <a:schemeClr val="accent3">
                  <a:lumMod val="20000"/>
                  <a:lumOff val="8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2"/>
                </a:solidFill>
              </a:rPr>
              <a:t>III </a:t>
            </a:r>
            <a:r>
              <a:rPr lang="ru-RU" b="1" dirty="0" smtClean="0">
                <a:solidFill>
                  <a:schemeClr val="tx2"/>
                </a:solidFill>
              </a:rPr>
              <a:t>случай</a:t>
            </a:r>
            <a:endParaRPr lang="ru-RU" b="1" dirty="0">
              <a:solidFill>
                <a:schemeClr val="tx2"/>
              </a:solidFill>
            </a:endParaRPr>
          </a:p>
        </p:txBody>
      </p:sp>
      <p:pic>
        <p:nvPicPr>
          <p:cNvPr id="45" name="Picture 5"/>
          <p:cNvPicPr>
            <a:picLocks noChangeAspect="1" noChangeArrowheads="1"/>
          </p:cNvPicPr>
          <p:nvPr/>
        </p:nvPicPr>
        <p:blipFill>
          <a:blip r:embed="rId4"/>
          <a:srcRect/>
          <a:stretch>
            <a:fillRect/>
          </a:stretch>
        </p:blipFill>
        <p:spPr bwMode="auto">
          <a:xfrm rot="5400000">
            <a:off x="4782604" y="4218528"/>
            <a:ext cx="1985965" cy="406910"/>
          </a:xfrm>
          <a:prstGeom prst="rect">
            <a:avLst/>
          </a:prstGeom>
          <a:noFill/>
          <a:ln w="9525">
            <a:noFill/>
            <a:miter lim="800000"/>
            <a:headEnd/>
            <a:tailEnd/>
          </a:ln>
          <a:effectLst/>
        </p:spPr>
      </p:pic>
      <p:sp>
        <p:nvSpPr>
          <p:cNvPr id="64535" name="Rectangle 2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64534" name="Picture 22"/>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6143636" y="3786190"/>
            <a:ext cx="1104900" cy="390525"/>
          </a:xfrm>
          <a:prstGeom prst="rect">
            <a:avLst/>
          </a:prstGeom>
          <a:noFill/>
        </p:spPr>
      </p:pic>
      <p:sp>
        <p:nvSpPr>
          <p:cNvPr id="64536" name="Rectangle 24"/>
          <p:cNvSpPr>
            <a:spLocks noChangeArrowheads="1"/>
          </p:cNvSpPr>
          <p:nvPr/>
        </p:nvSpPr>
        <p:spPr bwMode="auto">
          <a:xfrm>
            <a:off x="0" y="8477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cxnSp>
        <p:nvCxnSpPr>
          <p:cNvPr id="49" name="Прямая со стрелкой 48"/>
          <p:cNvCxnSpPr/>
          <p:nvPr/>
        </p:nvCxnSpPr>
        <p:spPr>
          <a:xfrm rot="5400000" flipH="1" flipV="1">
            <a:off x="4501356" y="4499776"/>
            <a:ext cx="1857388" cy="1588"/>
          </a:xfrm>
          <a:prstGeom prst="straightConnector1">
            <a:avLst/>
          </a:prstGeom>
          <a:ln w="7620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50"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929190" y="3357562"/>
            <a:ext cx="357190" cy="671517"/>
          </a:xfrm>
          <a:prstGeom prst="rect">
            <a:avLst/>
          </a:prstGeom>
          <a:noFill/>
        </p:spPr>
      </p:pic>
      <p:cxnSp>
        <p:nvCxnSpPr>
          <p:cNvPr id="51" name="Прямая со стрелкой 50"/>
          <p:cNvCxnSpPr/>
          <p:nvPr/>
        </p:nvCxnSpPr>
        <p:spPr>
          <a:xfrm rot="5400000" flipH="1" flipV="1">
            <a:off x="4786314" y="2571744"/>
            <a:ext cx="1858182" cy="794"/>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52" name="Picture 1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5000628" y="1643050"/>
            <a:ext cx="616492" cy="804865"/>
          </a:xfrm>
          <a:prstGeom prst="rect">
            <a:avLst/>
          </a:prstGeom>
          <a:noFill/>
        </p:spPr>
      </p:pic>
      <p:pic>
        <p:nvPicPr>
          <p:cNvPr id="53" name="Picture 15"/>
          <p:cNvPicPr>
            <a:picLocks noChangeAspect="1" noChangeArrowheads="1"/>
          </p:cNvPicPr>
          <p:nvPr/>
        </p:nvPicPr>
        <p:blipFill>
          <a:blip r:embed="rId8"/>
          <a:srcRect/>
          <a:stretch>
            <a:fillRect/>
          </a:stretch>
        </p:blipFill>
        <p:spPr bwMode="auto">
          <a:xfrm>
            <a:off x="5072066" y="1785926"/>
            <a:ext cx="1304925" cy="1724025"/>
          </a:xfrm>
          <a:prstGeom prst="rect">
            <a:avLst/>
          </a:prstGeom>
          <a:noFill/>
          <a:ln w="9525">
            <a:noFill/>
            <a:miter lim="800000"/>
            <a:headEnd/>
            <a:tailEnd/>
          </a:ln>
          <a:effectLst/>
        </p:spPr>
      </p:pic>
      <p:sp>
        <p:nvSpPr>
          <p:cNvPr id="54" name="Выгнутая вправо стрелка 53"/>
          <p:cNvSpPr/>
          <p:nvPr/>
        </p:nvSpPr>
        <p:spPr>
          <a:xfrm rot="16200000" flipH="1">
            <a:off x="5583299" y="2203387"/>
            <a:ext cx="428628" cy="1593970"/>
          </a:xfrm>
          <a:prstGeom prst="curvedLeftArrow">
            <a:avLst>
              <a:gd name="adj1" fmla="val 44743"/>
              <a:gd name="adj2" fmla="val 134823"/>
              <a:gd name="adj3" fmla="val 25000"/>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pic>
        <p:nvPicPr>
          <p:cNvPr id="55" name="Picture 19"/>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5786446" y="2000240"/>
            <a:ext cx="571504" cy="901218"/>
          </a:xfrm>
          <a:prstGeom prst="rect">
            <a:avLst/>
          </a:prstGeom>
          <a:noFill/>
        </p:spPr>
      </p:pic>
      <p:sp>
        <p:nvSpPr>
          <p:cNvPr id="56" name="Прямоугольная выноска 55"/>
          <p:cNvSpPr/>
          <p:nvPr/>
        </p:nvSpPr>
        <p:spPr>
          <a:xfrm>
            <a:off x="6858016" y="1428736"/>
            <a:ext cx="2000264" cy="285752"/>
          </a:xfrm>
          <a:prstGeom prst="wedgeRectCallout">
            <a:avLst>
              <a:gd name="adj1" fmla="val -2994"/>
              <a:gd name="adj2" fmla="val 91768"/>
            </a:avLst>
          </a:prstGeom>
          <a:gradFill>
            <a:gsLst>
              <a:gs pos="0">
                <a:srgbClr val="FFFF00"/>
              </a:gs>
              <a:gs pos="50000">
                <a:schemeClr val="bg1"/>
              </a:gs>
              <a:gs pos="100000">
                <a:schemeClr val="accent3">
                  <a:lumMod val="20000"/>
                  <a:lumOff val="8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2"/>
                </a:solidFill>
              </a:rPr>
              <a:t>IV </a:t>
            </a:r>
            <a:r>
              <a:rPr lang="ru-RU" b="1" dirty="0" smtClean="0">
                <a:solidFill>
                  <a:schemeClr val="tx2"/>
                </a:solidFill>
              </a:rPr>
              <a:t>случай</a:t>
            </a:r>
            <a:endParaRPr lang="ru-RU" b="1" dirty="0">
              <a:solidFill>
                <a:schemeClr val="tx2"/>
              </a:solidFill>
            </a:endParaRPr>
          </a:p>
        </p:txBody>
      </p:sp>
      <p:pic>
        <p:nvPicPr>
          <p:cNvPr id="58" name="Picture 5"/>
          <p:cNvPicPr>
            <a:picLocks noChangeAspect="1" noChangeArrowheads="1"/>
          </p:cNvPicPr>
          <p:nvPr/>
        </p:nvPicPr>
        <p:blipFill>
          <a:blip r:embed="rId4"/>
          <a:srcRect/>
          <a:stretch>
            <a:fillRect/>
          </a:stretch>
        </p:blipFill>
        <p:spPr bwMode="auto">
          <a:xfrm rot="16200000">
            <a:off x="6925745" y="4147089"/>
            <a:ext cx="1985965" cy="406910"/>
          </a:xfrm>
          <a:prstGeom prst="rect">
            <a:avLst/>
          </a:prstGeom>
          <a:noFill/>
          <a:ln w="9525">
            <a:noFill/>
            <a:miter lim="800000"/>
            <a:headEnd/>
            <a:tailEnd/>
          </a:ln>
          <a:effectLst/>
        </p:spPr>
      </p:pic>
      <p:cxnSp>
        <p:nvCxnSpPr>
          <p:cNvPr id="59" name="Прямая со стрелкой 58"/>
          <p:cNvCxnSpPr/>
          <p:nvPr/>
        </p:nvCxnSpPr>
        <p:spPr>
          <a:xfrm rot="16200000" flipH="1">
            <a:off x="6573058" y="4356900"/>
            <a:ext cx="2000264" cy="1588"/>
          </a:xfrm>
          <a:prstGeom prst="straightConnector1">
            <a:avLst/>
          </a:prstGeom>
          <a:ln w="7620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60"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143768" y="4786322"/>
            <a:ext cx="357190" cy="671517"/>
          </a:xfrm>
          <a:prstGeom prst="rect">
            <a:avLst/>
          </a:prstGeom>
          <a:noFill/>
        </p:spPr>
      </p:pic>
      <p:pic>
        <p:nvPicPr>
          <p:cNvPr id="61" name="Picture 22"/>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7858148" y="3786190"/>
            <a:ext cx="1104900" cy="390525"/>
          </a:xfrm>
          <a:prstGeom prst="rect">
            <a:avLst/>
          </a:prstGeom>
          <a:noFill/>
        </p:spPr>
      </p:pic>
      <p:cxnSp>
        <p:nvCxnSpPr>
          <p:cNvPr id="62" name="Прямая со стрелкой 61"/>
          <p:cNvCxnSpPr/>
          <p:nvPr/>
        </p:nvCxnSpPr>
        <p:spPr>
          <a:xfrm rot="16200000" flipH="1">
            <a:off x="6680215" y="2820983"/>
            <a:ext cx="1785950" cy="1588"/>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63" name="Picture 1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6929454" y="3071810"/>
            <a:ext cx="616492" cy="804865"/>
          </a:xfrm>
          <a:prstGeom prst="rect">
            <a:avLst/>
          </a:prstGeom>
          <a:noFill/>
        </p:spPr>
      </p:pic>
      <p:pic>
        <p:nvPicPr>
          <p:cNvPr id="64" name="Picture 15"/>
          <p:cNvPicPr>
            <a:picLocks noChangeAspect="1" noChangeArrowheads="1"/>
          </p:cNvPicPr>
          <p:nvPr/>
        </p:nvPicPr>
        <p:blipFill>
          <a:blip r:embed="rId8"/>
          <a:srcRect/>
          <a:stretch>
            <a:fillRect/>
          </a:stretch>
        </p:blipFill>
        <p:spPr bwMode="auto">
          <a:xfrm rot="10800000">
            <a:off x="7215206" y="1643050"/>
            <a:ext cx="1304925" cy="1724025"/>
          </a:xfrm>
          <a:prstGeom prst="rect">
            <a:avLst/>
          </a:prstGeom>
          <a:noFill/>
          <a:ln w="9525">
            <a:noFill/>
            <a:miter lim="800000"/>
            <a:headEnd/>
            <a:tailEnd/>
          </a:ln>
          <a:effectLst/>
        </p:spPr>
      </p:pic>
      <p:sp>
        <p:nvSpPr>
          <p:cNvPr id="65" name="Выгнутая вправо стрелка 64"/>
          <p:cNvSpPr/>
          <p:nvPr/>
        </p:nvSpPr>
        <p:spPr>
          <a:xfrm rot="5400000">
            <a:off x="7690720" y="2167668"/>
            <a:ext cx="500066" cy="1593970"/>
          </a:xfrm>
          <a:prstGeom prst="curvedLeftArrow">
            <a:avLst>
              <a:gd name="adj1" fmla="val 44743"/>
              <a:gd name="adj2" fmla="val 134823"/>
              <a:gd name="adj3" fmla="val 25000"/>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pic>
        <p:nvPicPr>
          <p:cNvPr id="66" name="Picture 19"/>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7786710" y="2143116"/>
            <a:ext cx="571504" cy="9012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64" presetClass="path" presetSubtype="0" accel="50000" decel="50000" fill="hold" nodeType="clickEffect">
                                  <p:stCondLst>
                                    <p:cond delay="0"/>
                                  </p:stCondLst>
                                  <p:childTnLst>
                                    <p:animMotion origin="layout" path="M 2.77778E-7 7.40741E-7 L -0.00174 -0.1537 " pathEditMode="relative" rAng="0" ptsTypes="AA">
                                      <p:cBhvr>
                                        <p:cTn id="11" dur="2000" fill="hold"/>
                                        <p:tgtEl>
                                          <p:spTgt spid="64517"/>
                                        </p:tgtEl>
                                        <p:attrNameLst>
                                          <p:attrName>ppt_x</p:attrName>
                                          <p:attrName>ppt_y</p:attrName>
                                        </p:attrNameLst>
                                      </p:cBhvr>
                                      <p:rCtr x="-1" y="-77"/>
                                    </p:animMotion>
                                  </p:childTnLst>
                                </p:cTn>
                              </p:par>
                              <p:par>
                                <p:cTn id="12" presetID="10" presetClass="entr" presetSubtype="0" fill="hold" nodeType="withEffect">
                                  <p:stCondLst>
                                    <p:cond delay="0"/>
                                  </p:stCondLst>
                                  <p:childTnLst>
                                    <p:set>
                                      <p:cBhvr>
                                        <p:cTn id="13" dur="1" fill="hold">
                                          <p:stCondLst>
                                            <p:cond delay="0"/>
                                          </p:stCondLst>
                                        </p:cTn>
                                        <p:tgtEl>
                                          <p:spTgt spid="64521"/>
                                        </p:tgtEl>
                                        <p:attrNameLst>
                                          <p:attrName>style.visibility</p:attrName>
                                        </p:attrNameLst>
                                      </p:cBhvr>
                                      <p:to>
                                        <p:strVal val="visible"/>
                                      </p:to>
                                    </p:set>
                                    <p:animEffect transition="in" filter="fade">
                                      <p:cBhvr>
                                        <p:cTn id="14" dur="2000"/>
                                        <p:tgtEl>
                                          <p:spTgt spid="6452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4518"/>
                                        </p:tgtEl>
                                        <p:attrNameLst>
                                          <p:attrName>style.visibility</p:attrName>
                                        </p:attrNameLst>
                                      </p:cBhvr>
                                      <p:to>
                                        <p:strVal val="visible"/>
                                      </p:to>
                                    </p:set>
                                    <p:animEffect transition="in" filter="fade">
                                      <p:cBhvr>
                                        <p:cTn id="19" dur="2000"/>
                                        <p:tgtEl>
                                          <p:spTgt spid="6451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par>
                                <p:cTn id="25" presetID="10" presetClass="entr" presetSubtype="0" fill="hold" nodeType="withEffect">
                                  <p:stCondLst>
                                    <p:cond delay="0"/>
                                  </p:stCondLst>
                                  <p:childTnLst>
                                    <p:set>
                                      <p:cBhvr>
                                        <p:cTn id="26" dur="1" fill="hold">
                                          <p:stCondLst>
                                            <p:cond delay="0"/>
                                          </p:stCondLst>
                                        </p:cTn>
                                        <p:tgtEl>
                                          <p:spTgt spid="64524"/>
                                        </p:tgtEl>
                                        <p:attrNameLst>
                                          <p:attrName>style.visibility</p:attrName>
                                        </p:attrNameLst>
                                      </p:cBhvr>
                                      <p:to>
                                        <p:strVal val="visible"/>
                                      </p:to>
                                    </p:set>
                                    <p:animEffect transition="in" filter="fade">
                                      <p:cBhvr>
                                        <p:cTn id="27" dur="2000"/>
                                        <p:tgtEl>
                                          <p:spTgt spid="645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4527"/>
                                        </p:tgtEl>
                                        <p:attrNameLst>
                                          <p:attrName>style.visibility</p:attrName>
                                        </p:attrNameLst>
                                      </p:cBhvr>
                                      <p:to>
                                        <p:strVal val="visible"/>
                                      </p:to>
                                    </p:set>
                                    <p:animEffect transition="in" filter="fade">
                                      <p:cBhvr>
                                        <p:cTn id="32" dur="2000"/>
                                        <p:tgtEl>
                                          <p:spTgt spid="6452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nodeType="clickEffect">
                                  <p:stCondLst>
                                    <p:cond delay="0"/>
                                  </p:stCondLst>
                                  <p:childTnLst>
                                    <p:animEffect transition="out" filter="fade">
                                      <p:cBhvr>
                                        <p:cTn id="36" dur="2000"/>
                                        <p:tgtEl>
                                          <p:spTgt spid="64527"/>
                                        </p:tgtEl>
                                      </p:cBhvr>
                                    </p:animEffect>
                                    <p:set>
                                      <p:cBhvr>
                                        <p:cTn id="37" dur="1" fill="hold">
                                          <p:stCondLst>
                                            <p:cond delay="1999"/>
                                          </p:stCondLst>
                                        </p:cTn>
                                        <p:tgtEl>
                                          <p:spTgt spid="64527"/>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checkerboard(across)">
                                      <p:cBhvr>
                                        <p:cTn id="42" dur="500"/>
                                        <p:tgtEl>
                                          <p:spTgt spid="23"/>
                                        </p:tgtEl>
                                      </p:cBhvr>
                                    </p:animEffect>
                                  </p:childTnLst>
                                </p:cTn>
                              </p:par>
                              <p:par>
                                <p:cTn id="43" presetID="5" presetClass="entr" presetSubtype="10" fill="hold" nodeType="withEffect">
                                  <p:stCondLst>
                                    <p:cond delay="0"/>
                                  </p:stCondLst>
                                  <p:childTnLst>
                                    <p:set>
                                      <p:cBhvr>
                                        <p:cTn id="44" dur="1" fill="hold">
                                          <p:stCondLst>
                                            <p:cond delay="0"/>
                                          </p:stCondLst>
                                        </p:cTn>
                                        <p:tgtEl>
                                          <p:spTgt spid="64528"/>
                                        </p:tgtEl>
                                        <p:attrNameLst>
                                          <p:attrName>style.visibility</p:attrName>
                                        </p:attrNameLst>
                                      </p:cBhvr>
                                      <p:to>
                                        <p:strVal val="visible"/>
                                      </p:to>
                                    </p:set>
                                    <p:animEffect transition="in" filter="checkerboard(across)">
                                      <p:cBhvr>
                                        <p:cTn id="45" dur="500"/>
                                        <p:tgtEl>
                                          <p:spTgt spid="64528"/>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checkerboard(across)">
                                      <p:cBhvr>
                                        <p:cTn id="50" dur="500"/>
                                        <p:tgtEl>
                                          <p:spTgt spid="27"/>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2000"/>
                                        <p:tgtEl>
                                          <p:spTgt spid="2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2000"/>
                                        <p:tgtEl>
                                          <p:spTgt spid="29"/>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2000"/>
                                        <p:tgtEl>
                                          <p:spTgt spid="31"/>
                                        </p:tgtEl>
                                      </p:cBhvr>
                                    </p:animEffect>
                                  </p:childTnLst>
                                </p:cTn>
                              </p:par>
                              <p:par>
                                <p:cTn id="66" presetID="10" presetClass="entr" presetSubtype="0" fill="hold" nodeType="with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fade">
                                      <p:cBhvr>
                                        <p:cTn id="68" dur="2000"/>
                                        <p:tgtEl>
                                          <p:spTgt spid="30"/>
                                        </p:tgtEl>
                                      </p:cBhvr>
                                    </p:animEffect>
                                  </p:childTnLst>
                                </p:cTn>
                              </p:par>
                            </p:childTnLst>
                          </p:cTn>
                        </p:par>
                      </p:childTnLst>
                    </p:cTn>
                  </p:par>
                  <p:par>
                    <p:cTn id="69" fill="hold">
                      <p:stCondLst>
                        <p:cond delay="indefinite"/>
                      </p:stCondLst>
                      <p:childTnLst>
                        <p:par>
                          <p:cTn id="70" fill="hold">
                            <p:stCondLst>
                              <p:cond delay="0"/>
                            </p:stCondLst>
                            <p:childTnLst>
                              <p:par>
                                <p:cTn id="71" presetID="64" presetClass="path" presetSubtype="0" accel="50000" decel="50000" fill="hold" nodeType="clickEffect">
                                  <p:stCondLst>
                                    <p:cond delay="0"/>
                                  </p:stCondLst>
                                  <p:childTnLst>
                                    <p:animMotion origin="layout" path="M 2.77778E-7 7.40741E-7 L -0.00174 -0.1537 " pathEditMode="relative" rAng="0" ptsTypes="AA">
                                      <p:cBhvr>
                                        <p:cTn id="72" dur="2000" fill="hold"/>
                                        <p:tgtEl>
                                          <p:spTgt spid="29"/>
                                        </p:tgtEl>
                                        <p:attrNameLst>
                                          <p:attrName>ppt_x</p:attrName>
                                          <p:attrName>ppt_y</p:attrName>
                                        </p:attrNameLst>
                                      </p:cBhvr>
                                      <p:rCtr x="-1" y="-77"/>
                                    </p:animMotion>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fade">
                                      <p:cBhvr>
                                        <p:cTn id="77" dur="2000"/>
                                        <p:tgtEl>
                                          <p:spTgt spid="3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2000"/>
                                        <p:tgtEl>
                                          <p:spTgt spid="34"/>
                                        </p:tgtEl>
                                      </p:cBhvr>
                                    </p:animEffect>
                                  </p:childTnLst>
                                </p:cTn>
                              </p:par>
                              <p:par>
                                <p:cTn id="83" presetID="10" presetClass="entr" presetSubtype="0" fill="hold" nodeType="with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2000"/>
                                        <p:tgtEl>
                                          <p:spTgt spid="37"/>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38"/>
                                        </p:tgtEl>
                                        <p:attrNameLst>
                                          <p:attrName>style.visibility</p:attrName>
                                        </p:attrNameLst>
                                      </p:cBhvr>
                                      <p:to>
                                        <p:strVal val="visible"/>
                                      </p:to>
                                    </p:set>
                                    <p:animEffect transition="in" filter="fade">
                                      <p:cBhvr>
                                        <p:cTn id="90" dur="2000"/>
                                        <p:tgtEl>
                                          <p:spTgt spid="38"/>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xit" presetSubtype="0" fill="hold" nodeType="clickEffect">
                                  <p:stCondLst>
                                    <p:cond delay="0"/>
                                  </p:stCondLst>
                                  <p:childTnLst>
                                    <p:animEffect transition="out" filter="fade">
                                      <p:cBhvr>
                                        <p:cTn id="94" dur="2000"/>
                                        <p:tgtEl>
                                          <p:spTgt spid="38"/>
                                        </p:tgtEl>
                                      </p:cBhvr>
                                    </p:animEffect>
                                    <p:set>
                                      <p:cBhvr>
                                        <p:cTn id="95" dur="1" fill="hold">
                                          <p:stCondLst>
                                            <p:cond delay="1999"/>
                                          </p:stCondLst>
                                        </p:cTn>
                                        <p:tgtEl>
                                          <p:spTgt spid="38"/>
                                        </p:tgtEl>
                                        <p:attrNameLst>
                                          <p:attrName>style.visibility</p:attrName>
                                        </p:attrNameLst>
                                      </p:cBhvr>
                                      <p:to>
                                        <p:strVal val="hidden"/>
                                      </p:to>
                                    </p:set>
                                  </p:childTnLst>
                                </p:cTn>
                              </p:par>
                            </p:childTnLst>
                          </p:cTn>
                        </p:par>
                      </p:childTnLst>
                    </p:cTn>
                  </p:par>
                  <p:par>
                    <p:cTn id="96" fill="hold">
                      <p:stCondLst>
                        <p:cond delay="indefinite"/>
                      </p:stCondLst>
                      <p:childTnLst>
                        <p:par>
                          <p:cTn id="97" fill="hold">
                            <p:stCondLst>
                              <p:cond delay="0"/>
                            </p:stCondLst>
                            <p:childTnLst>
                              <p:par>
                                <p:cTn id="98" presetID="5" presetClass="entr" presetSubtype="10" fill="hold" grpId="0" nodeType="click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checkerboard(across)">
                                      <p:cBhvr>
                                        <p:cTn id="100" dur="500"/>
                                        <p:tgtEl>
                                          <p:spTgt spid="39"/>
                                        </p:tgtEl>
                                      </p:cBhvr>
                                    </p:animEffect>
                                  </p:childTnLst>
                                </p:cTn>
                              </p:par>
                            </p:childTnLst>
                          </p:cTn>
                        </p:par>
                      </p:childTnLst>
                    </p:cTn>
                  </p:par>
                  <p:par>
                    <p:cTn id="101" fill="hold">
                      <p:stCondLst>
                        <p:cond delay="indefinite"/>
                      </p:stCondLst>
                      <p:childTnLst>
                        <p:par>
                          <p:cTn id="102" fill="hold">
                            <p:stCondLst>
                              <p:cond delay="0"/>
                            </p:stCondLst>
                            <p:childTnLst>
                              <p:par>
                                <p:cTn id="103" presetID="5" presetClass="entr" presetSubtype="10" fill="hold" nodeType="clickEffect">
                                  <p:stCondLst>
                                    <p:cond delay="0"/>
                                  </p:stCondLst>
                                  <p:childTnLst>
                                    <p:set>
                                      <p:cBhvr>
                                        <p:cTn id="104" dur="1" fill="hold">
                                          <p:stCondLst>
                                            <p:cond delay="0"/>
                                          </p:stCondLst>
                                        </p:cTn>
                                        <p:tgtEl>
                                          <p:spTgt spid="64531"/>
                                        </p:tgtEl>
                                        <p:attrNameLst>
                                          <p:attrName>style.visibility</p:attrName>
                                        </p:attrNameLst>
                                      </p:cBhvr>
                                      <p:to>
                                        <p:strVal val="visible"/>
                                      </p:to>
                                    </p:set>
                                    <p:animEffect transition="in" filter="checkerboard(across)">
                                      <p:cBhvr>
                                        <p:cTn id="105" dur="500"/>
                                        <p:tgtEl>
                                          <p:spTgt spid="64531"/>
                                        </p:tgtEl>
                                      </p:cBhvr>
                                    </p:animEffect>
                                  </p:childTnLst>
                                </p:cTn>
                              </p:par>
                            </p:childTnLst>
                          </p:cTn>
                        </p:par>
                      </p:childTnLst>
                    </p:cTn>
                  </p:par>
                  <p:par>
                    <p:cTn id="106" fill="hold">
                      <p:stCondLst>
                        <p:cond delay="indefinite"/>
                      </p:stCondLst>
                      <p:childTnLst>
                        <p:par>
                          <p:cTn id="107" fill="hold">
                            <p:stCondLst>
                              <p:cond delay="0"/>
                            </p:stCondLst>
                            <p:childTnLst>
                              <p:par>
                                <p:cTn id="108" presetID="5" presetClass="entr" presetSubtype="10" fill="hold" grpId="0" nodeType="clickEffect">
                                  <p:stCondLst>
                                    <p:cond delay="0"/>
                                  </p:stCondLst>
                                  <p:childTnLst>
                                    <p:set>
                                      <p:cBhvr>
                                        <p:cTn id="109" dur="1" fill="hold">
                                          <p:stCondLst>
                                            <p:cond delay="0"/>
                                          </p:stCondLst>
                                        </p:cTn>
                                        <p:tgtEl>
                                          <p:spTgt spid="43"/>
                                        </p:tgtEl>
                                        <p:attrNameLst>
                                          <p:attrName>style.visibility</p:attrName>
                                        </p:attrNameLst>
                                      </p:cBhvr>
                                      <p:to>
                                        <p:strVal val="visible"/>
                                      </p:to>
                                    </p:set>
                                    <p:animEffect transition="in" filter="checkerboard(across)">
                                      <p:cBhvr>
                                        <p:cTn id="110" dur="500"/>
                                        <p:tgtEl>
                                          <p:spTgt spid="43"/>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nodeType="click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fade">
                                      <p:cBhvr>
                                        <p:cTn id="115" dur="2000"/>
                                        <p:tgtEl>
                                          <p:spTgt spid="44"/>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nodeType="clickEffect">
                                  <p:stCondLst>
                                    <p:cond delay="0"/>
                                  </p:stCondLst>
                                  <p:childTnLst>
                                    <p:set>
                                      <p:cBhvr>
                                        <p:cTn id="119" dur="1" fill="hold">
                                          <p:stCondLst>
                                            <p:cond delay="0"/>
                                          </p:stCondLst>
                                        </p:cTn>
                                        <p:tgtEl>
                                          <p:spTgt spid="45"/>
                                        </p:tgtEl>
                                        <p:attrNameLst>
                                          <p:attrName>style.visibility</p:attrName>
                                        </p:attrNameLst>
                                      </p:cBhvr>
                                      <p:to>
                                        <p:strVal val="visible"/>
                                      </p:to>
                                    </p:set>
                                    <p:animEffect transition="in" filter="fade">
                                      <p:cBhvr>
                                        <p:cTn id="120" dur="2000"/>
                                        <p:tgtEl>
                                          <p:spTgt spid="45"/>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nodeType="clickEffect">
                                  <p:stCondLst>
                                    <p:cond delay="0"/>
                                  </p:stCondLst>
                                  <p:childTnLst>
                                    <p:set>
                                      <p:cBhvr>
                                        <p:cTn id="124" dur="1" fill="hold">
                                          <p:stCondLst>
                                            <p:cond delay="0"/>
                                          </p:stCondLst>
                                        </p:cTn>
                                        <p:tgtEl>
                                          <p:spTgt spid="49"/>
                                        </p:tgtEl>
                                        <p:attrNameLst>
                                          <p:attrName>style.visibility</p:attrName>
                                        </p:attrNameLst>
                                      </p:cBhvr>
                                      <p:to>
                                        <p:strVal val="visible"/>
                                      </p:to>
                                    </p:set>
                                    <p:animEffect transition="in" filter="fade">
                                      <p:cBhvr>
                                        <p:cTn id="125" dur="2000"/>
                                        <p:tgtEl>
                                          <p:spTgt spid="49"/>
                                        </p:tgtEl>
                                      </p:cBhvr>
                                    </p:animEffect>
                                  </p:childTnLst>
                                </p:cTn>
                              </p:par>
                              <p:par>
                                <p:cTn id="126" presetID="10" presetClass="entr" presetSubtype="0" fill="hold" nodeType="withEffect">
                                  <p:stCondLst>
                                    <p:cond delay="0"/>
                                  </p:stCondLst>
                                  <p:childTnLst>
                                    <p:set>
                                      <p:cBhvr>
                                        <p:cTn id="127" dur="1" fill="hold">
                                          <p:stCondLst>
                                            <p:cond delay="0"/>
                                          </p:stCondLst>
                                        </p:cTn>
                                        <p:tgtEl>
                                          <p:spTgt spid="50"/>
                                        </p:tgtEl>
                                        <p:attrNameLst>
                                          <p:attrName>style.visibility</p:attrName>
                                        </p:attrNameLst>
                                      </p:cBhvr>
                                      <p:to>
                                        <p:strVal val="visible"/>
                                      </p:to>
                                    </p:set>
                                    <p:animEffect transition="in" filter="fade">
                                      <p:cBhvr>
                                        <p:cTn id="128" dur="2000"/>
                                        <p:tgtEl>
                                          <p:spTgt spid="50"/>
                                        </p:tgtEl>
                                      </p:cBhvr>
                                    </p:animEffect>
                                  </p:childTnLst>
                                </p:cTn>
                              </p:par>
                            </p:childTnLst>
                          </p:cTn>
                        </p:par>
                      </p:childTnLst>
                    </p:cTn>
                  </p:par>
                  <p:par>
                    <p:cTn id="129" fill="hold">
                      <p:stCondLst>
                        <p:cond delay="indefinite"/>
                      </p:stCondLst>
                      <p:childTnLst>
                        <p:par>
                          <p:cTn id="130" fill="hold">
                            <p:stCondLst>
                              <p:cond delay="0"/>
                            </p:stCondLst>
                            <p:childTnLst>
                              <p:par>
                                <p:cTn id="131" presetID="42" presetClass="path" presetSubtype="0" accel="50000" decel="50000" fill="hold" nodeType="clickEffect">
                                  <p:stCondLst>
                                    <p:cond delay="0"/>
                                  </p:stCondLst>
                                  <p:childTnLst>
                                    <p:animMotion origin="layout" path="M 2.77778E-7 4.07407E-6 L 0.00226 0.20185 " pathEditMode="relative" rAng="0" ptsTypes="AA">
                                      <p:cBhvr>
                                        <p:cTn id="132" dur="2000" fill="hold"/>
                                        <p:tgtEl>
                                          <p:spTgt spid="45"/>
                                        </p:tgtEl>
                                        <p:attrNameLst>
                                          <p:attrName>ppt_x</p:attrName>
                                          <p:attrName>ppt_y</p:attrName>
                                        </p:attrNameLst>
                                      </p:cBhvr>
                                      <p:rCtr x="1" y="101"/>
                                    </p:animMotion>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nodeType="clickEffect">
                                  <p:stCondLst>
                                    <p:cond delay="0"/>
                                  </p:stCondLst>
                                  <p:childTnLst>
                                    <p:set>
                                      <p:cBhvr>
                                        <p:cTn id="136" dur="1" fill="hold">
                                          <p:stCondLst>
                                            <p:cond delay="0"/>
                                          </p:stCondLst>
                                        </p:cTn>
                                        <p:tgtEl>
                                          <p:spTgt spid="64534"/>
                                        </p:tgtEl>
                                        <p:attrNameLst>
                                          <p:attrName>style.visibility</p:attrName>
                                        </p:attrNameLst>
                                      </p:cBhvr>
                                      <p:to>
                                        <p:strVal val="visible"/>
                                      </p:to>
                                    </p:set>
                                    <p:animEffect transition="in" filter="fade">
                                      <p:cBhvr>
                                        <p:cTn id="137" dur="2000"/>
                                        <p:tgtEl>
                                          <p:spTgt spid="64534"/>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51"/>
                                        </p:tgtEl>
                                        <p:attrNameLst>
                                          <p:attrName>style.visibility</p:attrName>
                                        </p:attrNameLst>
                                      </p:cBhvr>
                                      <p:to>
                                        <p:strVal val="visible"/>
                                      </p:to>
                                    </p:set>
                                    <p:animEffect transition="in" filter="fade">
                                      <p:cBhvr>
                                        <p:cTn id="142" dur="2000"/>
                                        <p:tgtEl>
                                          <p:spTgt spid="51"/>
                                        </p:tgtEl>
                                      </p:cBhvr>
                                    </p:animEffect>
                                  </p:childTnLst>
                                </p:cTn>
                              </p:par>
                              <p:par>
                                <p:cTn id="143" presetID="10" presetClass="entr" presetSubtype="0" fill="hold" nodeType="withEffect">
                                  <p:stCondLst>
                                    <p:cond delay="0"/>
                                  </p:stCondLst>
                                  <p:childTnLst>
                                    <p:set>
                                      <p:cBhvr>
                                        <p:cTn id="144" dur="1" fill="hold">
                                          <p:stCondLst>
                                            <p:cond delay="0"/>
                                          </p:stCondLst>
                                        </p:cTn>
                                        <p:tgtEl>
                                          <p:spTgt spid="52"/>
                                        </p:tgtEl>
                                        <p:attrNameLst>
                                          <p:attrName>style.visibility</p:attrName>
                                        </p:attrNameLst>
                                      </p:cBhvr>
                                      <p:to>
                                        <p:strVal val="visible"/>
                                      </p:to>
                                    </p:set>
                                    <p:animEffect transition="in" filter="fade">
                                      <p:cBhvr>
                                        <p:cTn id="145" dur="2000"/>
                                        <p:tgtEl>
                                          <p:spTgt spid="52"/>
                                        </p:tgtEl>
                                      </p:cBhvr>
                                    </p:animEffect>
                                  </p:childTnLst>
                                </p:cTn>
                              </p:par>
                            </p:childTnLst>
                          </p:cTn>
                        </p:par>
                      </p:childTnLst>
                    </p:cTn>
                  </p:par>
                  <p:par>
                    <p:cTn id="146" fill="hold">
                      <p:stCondLst>
                        <p:cond delay="indefinite"/>
                      </p:stCondLst>
                      <p:childTnLst>
                        <p:par>
                          <p:cTn id="147" fill="hold">
                            <p:stCondLst>
                              <p:cond delay="0"/>
                            </p:stCondLst>
                            <p:childTnLst>
                              <p:par>
                                <p:cTn id="148" presetID="10" presetClass="entr" presetSubtype="0" fill="hold" nodeType="clickEffect">
                                  <p:stCondLst>
                                    <p:cond delay="0"/>
                                  </p:stCondLst>
                                  <p:childTnLst>
                                    <p:set>
                                      <p:cBhvr>
                                        <p:cTn id="149" dur="1" fill="hold">
                                          <p:stCondLst>
                                            <p:cond delay="0"/>
                                          </p:stCondLst>
                                        </p:cTn>
                                        <p:tgtEl>
                                          <p:spTgt spid="53"/>
                                        </p:tgtEl>
                                        <p:attrNameLst>
                                          <p:attrName>style.visibility</p:attrName>
                                        </p:attrNameLst>
                                      </p:cBhvr>
                                      <p:to>
                                        <p:strVal val="visible"/>
                                      </p:to>
                                    </p:set>
                                    <p:animEffect transition="in" filter="fade">
                                      <p:cBhvr>
                                        <p:cTn id="150" dur="2000"/>
                                        <p:tgtEl>
                                          <p:spTgt spid="53"/>
                                        </p:tgtEl>
                                      </p:cBhvr>
                                    </p:animEffect>
                                  </p:childTnLst>
                                </p:cTn>
                              </p:par>
                            </p:childTnLst>
                          </p:cTn>
                        </p:par>
                      </p:childTnLst>
                    </p:cTn>
                  </p:par>
                  <p:par>
                    <p:cTn id="151" fill="hold">
                      <p:stCondLst>
                        <p:cond delay="indefinite"/>
                      </p:stCondLst>
                      <p:childTnLst>
                        <p:par>
                          <p:cTn id="152" fill="hold">
                            <p:stCondLst>
                              <p:cond delay="0"/>
                            </p:stCondLst>
                            <p:childTnLst>
                              <p:par>
                                <p:cTn id="153" presetID="10" presetClass="exit" presetSubtype="0" fill="hold" nodeType="clickEffect">
                                  <p:stCondLst>
                                    <p:cond delay="0"/>
                                  </p:stCondLst>
                                  <p:childTnLst>
                                    <p:animEffect transition="out" filter="fade">
                                      <p:cBhvr>
                                        <p:cTn id="154" dur="2000"/>
                                        <p:tgtEl>
                                          <p:spTgt spid="53"/>
                                        </p:tgtEl>
                                      </p:cBhvr>
                                    </p:animEffect>
                                    <p:set>
                                      <p:cBhvr>
                                        <p:cTn id="155" dur="1" fill="hold">
                                          <p:stCondLst>
                                            <p:cond delay="1999"/>
                                          </p:stCondLst>
                                        </p:cTn>
                                        <p:tgtEl>
                                          <p:spTgt spid="53"/>
                                        </p:tgtEl>
                                        <p:attrNameLst>
                                          <p:attrName>style.visibility</p:attrName>
                                        </p:attrNameLst>
                                      </p:cBhvr>
                                      <p:to>
                                        <p:strVal val="hidden"/>
                                      </p:to>
                                    </p:set>
                                  </p:childTnLst>
                                </p:cTn>
                              </p:par>
                            </p:childTnLst>
                          </p:cTn>
                        </p:par>
                      </p:childTnLst>
                    </p:cTn>
                  </p:par>
                  <p:par>
                    <p:cTn id="156" fill="hold">
                      <p:stCondLst>
                        <p:cond delay="indefinite"/>
                      </p:stCondLst>
                      <p:childTnLst>
                        <p:par>
                          <p:cTn id="157" fill="hold">
                            <p:stCondLst>
                              <p:cond delay="0"/>
                            </p:stCondLst>
                            <p:childTnLst>
                              <p:par>
                                <p:cTn id="158" presetID="5" presetClass="entr" presetSubtype="10" fill="hold" grpId="0" nodeType="clickEffect">
                                  <p:stCondLst>
                                    <p:cond delay="0"/>
                                  </p:stCondLst>
                                  <p:childTnLst>
                                    <p:set>
                                      <p:cBhvr>
                                        <p:cTn id="159" dur="1" fill="hold">
                                          <p:stCondLst>
                                            <p:cond delay="0"/>
                                          </p:stCondLst>
                                        </p:cTn>
                                        <p:tgtEl>
                                          <p:spTgt spid="54"/>
                                        </p:tgtEl>
                                        <p:attrNameLst>
                                          <p:attrName>style.visibility</p:attrName>
                                        </p:attrNameLst>
                                      </p:cBhvr>
                                      <p:to>
                                        <p:strVal val="visible"/>
                                      </p:to>
                                    </p:set>
                                    <p:animEffect transition="in" filter="checkerboard(across)">
                                      <p:cBhvr>
                                        <p:cTn id="160" dur="500"/>
                                        <p:tgtEl>
                                          <p:spTgt spid="54"/>
                                        </p:tgtEl>
                                      </p:cBhvr>
                                    </p:animEffect>
                                  </p:childTnLst>
                                </p:cTn>
                              </p:par>
                            </p:childTnLst>
                          </p:cTn>
                        </p:par>
                      </p:childTnLst>
                    </p:cTn>
                  </p:par>
                  <p:par>
                    <p:cTn id="161" fill="hold">
                      <p:stCondLst>
                        <p:cond delay="indefinite"/>
                      </p:stCondLst>
                      <p:childTnLst>
                        <p:par>
                          <p:cTn id="162" fill="hold">
                            <p:stCondLst>
                              <p:cond delay="0"/>
                            </p:stCondLst>
                            <p:childTnLst>
                              <p:par>
                                <p:cTn id="163" presetID="5" presetClass="entr" presetSubtype="10" fill="hold" nodeType="clickEffect">
                                  <p:stCondLst>
                                    <p:cond delay="0"/>
                                  </p:stCondLst>
                                  <p:childTnLst>
                                    <p:set>
                                      <p:cBhvr>
                                        <p:cTn id="164" dur="1" fill="hold">
                                          <p:stCondLst>
                                            <p:cond delay="0"/>
                                          </p:stCondLst>
                                        </p:cTn>
                                        <p:tgtEl>
                                          <p:spTgt spid="55"/>
                                        </p:tgtEl>
                                        <p:attrNameLst>
                                          <p:attrName>style.visibility</p:attrName>
                                        </p:attrNameLst>
                                      </p:cBhvr>
                                      <p:to>
                                        <p:strVal val="visible"/>
                                      </p:to>
                                    </p:set>
                                    <p:animEffect transition="in" filter="checkerboard(across)">
                                      <p:cBhvr>
                                        <p:cTn id="165" dur="500"/>
                                        <p:tgtEl>
                                          <p:spTgt spid="55"/>
                                        </p:tgtEl>
                                      </p:cBhvr>
                                    </p:animEffect>
                                  </p:childTnLst>
                                </p:cTn>
                              </p:par>
                            </p:childTnLst>
                          </p:cTn>
                        </p:par>
                      </p:childTnLst>
                    </p:cTn>
                  </p:par>
                  <p:par>
                    <p:cTn id="166" fill="hold">
                      <p:stCondLst>
                        <p:cond delay="indefinite"/>
                      </p:stCondLst>
                      <p:childTnLst>
                        <p:par>
                          <p:cTn id="167" fill="hold">
                            <p:stCondLst>
                              <p:cond delay="0"/>
                            </p:stCondLst>
                            <p:childTnLst>
                              <p:par>
                                <p:cTn id="168" presetID="5" presetClass="entr" presetSubtype="10" fill="hold" grpId="0" nodeType="clickEffect">
                                  <p:stCondLst>
                                    <p:cond delay="0"/>
                                  </p:stCondLst>
                                  <p:childTnLst>
                                    <p:set>
                                      <p:cBhvr>
                                        <p:cTn id="169" dur="1" fill="hold">
                                          <p:stCondLst>
                                            <p:cond delay="0"/>
                                          </p:stCondLst>
                                        </p:cTn>
                                        <p:tgtEl>
                                          <p:spTgt spid="56"/>
                                        </p:tgtEl>
                                        <p:attrNameLst>
                                          <p:attrName>style.visibility</p:attrName>
                                        </p:attrNameLst>
                                      </p:cBhvr>
                                      <p:to>
                                        <p:strVal val="visible"/>
                                      </p:to>
                                    </p:set>
                                    <p:animEffect transition="in" filter="checkerboard(across)">
                                      <p:cBhvr>
                                        <p:cTn id="170" dur="500"/>
                                        <p:tgtEl>
                                          <p:spTgt spid="56"/>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nodeType="clickEffect">
                                  <p:stCondLst>
                                    <p:cond delay="0"/>
                                  </p:stCondLst>
                                  <p:childTnLst>
                                    <p:set>
                                      <p:cBhvr>
                                        <p:cTn id="174" dur="1" fill="hold">
                                          <p:stCondLst>
                                            <p:cond delay="0"/>
                                          </p:stCondLst>
                                        </p:cTn>
                                        <p:tgtEl>
                                          <p:spTgt spid="57"/>
                                        </p:tgtEl>
                                        <p:attrNameLst>
                                          <p:attrName>style.visibility</p:attrName>
                                        </p:attrNameLst>
                                      </p:cBhvr>
                                      <p:to>
                                        <p:strVal val="visible"/>
                                      </p:to>
                                    </p:set>
                                    <p:animEffect transition="in" filter="fade">
                                      <p:cBhvr>
                                        <p:cTn id="175" dur="2000"/>
                                        <p:tgtEl>
                                          <p:spTgt spid="57"/>
                                        </p:tgtEl>
                                      </p:cBhvr>
                                    </p:animEffect>
                                  </p:childTnLst>
                                </p:cTn>
                              </p:par>
                            </p:childTnLst>
                          </p:cTn>
                        </p:par>
                      </p:childTnLst>
                    </p:cTn>
                  </p:par>
                  <p:par>
                    <p:cTn id="176" fill="hold">
                      <p:stCondLst>
                        <p:cond delay="indefinite"/>
                      </p:stCondLst>
                      <p:childTnLst>
                        <p:par>
                          <p:cTn id="177" fill="hold">
                            <p:stCondLst>
                              <p:cond delay="0"/>
                            </p:stCondLst>
                            <p:childTnLst>
                              <p:par>
                                <p:cTn id="178" presetID="10" presetClass="entr" presetSubtype="0" fill="hold" nodeType="clickEffect">
                                  <p:stCondLst>
                                    <p:cond delay="0"/>
                                  </p:stCondLst>
                                  <p:childTnLst>
                                    <p:set>
                                      <p:cBhvr>
                                        <p:cTn id="179" dur="1" fill="hold">
                                          <p:stCondLst>
                                            <p:cond delay="0"/>
                                          </p:stCondLst>
                                        </p:cTn>
                                        <p:tgtEl>
                                          <p:spTgt spid="58"/>
                                        </p:tgtEl>
                                        <p:attrNameLst>
                                          <p:attrName>style.visibility</p:attrName>
                                        </p:attrNameLst>
                                      </p:cBhvr>
                                      <p:to>
                                        <p:strVal val="visible"/>
                                      </p:to>
                                    </p:set>
                                    <p:animEffect transition="in" filter="fade">
                                      <p:cBhvr>
                                        <p:cTn id="180" dur="2000"/>
                                        <p:tgtEl>
                                          <p:spTgt spid="58"/>
                                        </p:tgtEl>
                                      </p:cBhvr>
                                    </p:animEffect>
                                  </p:childTnLst>
                                </p:cTn>
                              </p:par>
                            </p:childTnLst>
                          </p:cTn>
                        </p:par>
                      </p:childTnLst>
                    </p:cTn>
                  </p:par>
                  <p:par>
                    <p:cTn id="181" fill="hold">
                      <p:stCondLst>
                        <p:cond delay="indefinite"/>
                      </p:stCondLst>
                      <p:childTnLst>
                        <p:par>
                          <p:cTn id="182" fill="hold">
                            <p:stCondLst>
                              <p:cond delay="0"/>
                            </p:stCondLst>
                            <p:childTnLst>
                              <p:par>
                                <p:cTn id="183" presetID="42" presetClass="path" presetSubtype="0" accel="50000" decel="50000" fill="hold" nodeType="clickEffect">
                                  <p:stCondLst>
                                    <p:cond delay="0"/>
                                  </p:stCondLst>
                                  <p:childTnLst>
                                    <p:animMotion origin="layout" path="M -4.72222E-6 7.40741E-7 L -0.00364 0.21227 " pathEditMode="relative" rAng="0" ptsTypes="AA">
                                      <p:cBhvr>
                                        <p:cTn id="184" dur="2000" fill="hold"/>
                                        <p:tgtEl>
                                          <p:spTgt spid="58"/>
                                        </p:tgtEl>
                                        <p:attrNameLst>
                                          <p:attrName>ppt_x</p:attrName>
                                          <p:attrName>ppt_y</p:attrName>
                                        </p:attrNameLst>
                                      </p:cBhvr>
                                      <p:rCtr x="-2" y="106"/>
                                    </p:animMotion>
                                  </p:childTnLst>
                                </p:cTn>
                              </p:par>
                            </p:childTnLst>
                          </p:cTn>
                        </p:par>
                      </p:childTnLst>
                    </p:cTn>
                  </p:par>
                  <p:par>
                    <p:cTn id="185" fill="hold">
                      <p:stCondLst>
                        <p:cond delay="indefinite"/>
                      </p:stCondLst>
                      <p:childTnLst>
                        <p:par>
                          <p:cTn id="186" fill="hold">
                            <p:stCondLst>
                              <p:cond delay="0"/>
                            </p:stCondLst>
                            <p:childTnLst>
                              <p:par>
                                <p:cTn id="187" presetID="10" presetClass="entr" presetSubtype="0" fill="hold" nodeType="clickEffect">
                                  <p:stCondLst>
                                    <p:cond delay="0"/>
                                  </p:stCondLst>
                                  <p:childTnLst>
                                    <p:set>
                                      <p:cBhvr>
                                        <p:cTn id="188" dur="1" fill="hold">
                                          <p:stCondLst>
                                            <p:cond delay="0"/>
                                          </p:stCondLst>
                                        </p:cTn>
                                        <p:tgtEl>
                                          <p:spTgt spid="59"/>
                                        </p:tgtEl>
                                        <p:attrNameLst>
                                          <p:attrName>style.visibility</p:attrName>
                                        </p:attrNameLst>
                                      </p:cBhvr>
                                      <p:to>
                                        <p:strVal val="visible"/>
                                      </p:to>
                                    </p:set>
                                    <p:animEffect transition="in" filter="fade">
                                      <p:cBhvr>
                                        <p:cTn id="189" dur="2000"/>
                                        <p:tgtEl>
                                          <p:spTgt spid="59"/>
                                        </p:tgtEl>
                                      </p:cBhvr>
                                    </p:animEffect>
                                  </p:childTnLst>
                                </p:cTn>
                              </p:par>
                              <p:par>
                                <p:cTn id="190" presetID="10" presetClass="entr" presetSubtype="0" fill="hold" nodeType="withEffect">
                                  <p:stCondLst>
                                    <p:cond delay="0"/>
                                  </p:stCondLst>
                                  <p:childTnLst>
                                    <p:set>
                                      <p:cBhvr>
                                        <p:cTn id="191" dur="1" fill="hold">
                                          <p:stCondLst>
                                            <p:cond delay="0"/>
                                          </p:stCondLst>
                                        </p:cTn>
                                        <p:tgtEl>
                                          <p:spTgt spid="60"/>
                                        </p:tgtEl>
                                        <p:attrNameLst>
                                          <p:attrName>style.visibility</p:attrName>
                                        </p:attrNameLst>
                                      </p:cBhvr>
                                      <p:to>
                                        <p:strVal val="visible"/>
                                      </p:to>
                                    </p:set>
                                    <p:animEffect transition="in" filter="fade">
                                      <p:cBhvr>
                                        <p:cTn id="192" dur="2000"/>
                                        <p:tgtEl>
                                          <p:spTgt spid="60"/>
                                        </p:tgtEl>
                                      </p:cBhvr>
                                    </p:animEffect>
                                  </p:childTnLst>
                                </p:cTn>
                              </p:par>
                            </p:childTnLst>
                          </p:cTn>
                        </p:par>
                      </p:childTnLst>
                    </p:cTn>
                  </p:par>
                  <p:par>
                    <p:cTn id="193" fill="hold">
                      <p:stCondLst>
                        <p:cond delay="indefinite"/>
                      </p:stCondLst>
                      <p:childTnLst>
                        <p:par>
                          <p:cTn id="194" fill="hold">
                            <p:stCondLst>
                              <p:cond delay="0"/>
                            </p:stCondLst>
                            <p:childTnLst>
                              <p:par>
                                <p:cTn id="195" presetID="10" presetClass="entr" presetSubtype="0" fill="hold" nodeType="clickEffect">
                                  <p:stCondLst>
                                    <p:cond delay="0"/>
                                  </p:stCondLst>
                                  <p:childTnLst>
                                    <p:set>
                                      <p:cBhvr>
                                        <p:cTn id="196" dur="1" fill="hold">
                                          <p:stCondLst>
                                            <p:cond delay="0"/>
                                          </p:stCondLst>
                                        </p:cTn>
                                        <p:tgtEl>
                                          <p:spTgt spid="61"/>
                                        </p:tgtEl>
                                        <p:attrNameLst>
                                          <p:attrName>style.visibility</p:attrName>
                                        </p:attrNameLst>
                                      </p:cBhvr>
                                      <p:to>
                                        <p:strVal val="visible"/>
                                      </p:to>
                                    </p:set>
                                    <p:animEffect transition="in" filter="fade">
                                      <p:cBhvr>
                                        <p:cTn id="197" dur="2000"/>
                                        <p:tgtEl>
                                          <p:spTgt spid="61"/>
                                        </p:tgtEl>
                                      </p:cBhvr>
                                    </p:animEffect>
                                  </p:childTnLst>
                                </p:cTn>
                              </p:par>
                            </p:childTnLst>
                          </p:cTn>
                        </p:par>
                      </p:childTnLst>
                    </p:cTn>
                  </p:par>
                  <p:par>
                    <p:cTn id="198" fill="hold">
                      <p:stCondLst>
                        <p:cond delay="indefinite"/>
                      </p:stCondLst>
                      <p:childTnLst>
                        <p:par>
                          <p:cTn id="199" fill="hold">
                            <p:stCondLst>
                              <p:cond delay="0"/>
                            </p:stCondLst>
                            <p:childTnLst>
                              <p:par>
                                <p:cTn id="200" presetID="10" presetClass="entr" presetSubtype="0" fill="hold" nodeType="clickEffect">
                                  <p:stCondLst>
                                    <p:cond delay="0"/>
                                  </p:stCondLst>
                                  <p:childTnLst>
                                    <p:set>
                                      <p:cBhvr>
                                        <p:cTn id="201" dur="1" fill="hold">
                                          <p:stCondLst>
                                            <p:cond delay="0"/>
                                          </p:stCondLst>
                                        </p:cTn>
                                        <p:tgtEl>
                                          <p:spTgt spid="62"/>
                                        </p:tgtEl>
                                        <p:attrNameLst>
                                          <p:attrName>style.visibility</p:attrName>
                                        </p:attrNameLst>
                                      </p:cBhvr>
                                      <p:to>
                                        <p:strVal val="visible"/>
                                      </p:to>
                                    </p:set>
                                    <p:animEffect transition="in" filter="fade">
                                      <p:cBhvr>
                                        <p:cTn id="202" dur="2000"/>
                                        <p:tgtEl>
                                          <p:spTgt spid="62"/>
                                        </p:tgtEl>
                                      </p:cBhvr>
                                    </p:animEffect>
                                  </p:childTnLst>
                                </p:cTn>
                              </p:par>
                              <p:par>
                                <p:cTn id="203" presetID="10" presetClass="entr" presetSubtype="0" fill="hold" nodeType="withEffect">
                                  <p:stCondLst>
                                    <p:cond delay="0"/>
                                  </p:stCondLst>
                                  <p:childTnLst>
                                    <p:set>
                                      <p:cBhvr>
                                        <p:cTn id="204" dur="1" fill="hold">
                                          <p:stCondLst>
                                            <p:cond delay="0"/>
                                          </p:stCondLst>
                                        </p:cTn>
                                        <p:tgtEl>
                                          <p:spTgt spid="63"/>
                                        </p:tgtEl>
                                        <p:attrNameLst>
                                          <p:attrName>style.visibility</p:attrName>
                                        </p:attrNameLst>
                                      </p:cBhvr>
                                      <p:to>
                                        <p:strVal val="visible"/>
                                      </p:to>
                                    </p:set>
                                    <p:animEffect transition="in" filter="fade">
                                      <p:cBhvr>
                                        <p:cTn id="205" dur="2000"/>
                                        <p:tgtEl>
                                          <p:spTgt spid="63"/>
                                        </p:tgtEl>
                                      </p:cBhvr>
                                    </p:animEffect>
                                  </p:childTnLst>
                                </p:cTn>
                              </p:par>
                            </p:childTnLst>
                          </p:cTn>
                        </p:par>
                      </p:childTnLst>
                    </p:cTn>
                  </p:par>
                  <p:par>
                    <p:cTn id="206" fill="hold">
                      <p:stCondLst>
                        <p:cond delay="indefinite"/>
                      </p:stCondLst>
                      <p:childTnLst>
                        <p:par>
                          <p:cTn id="207" fill="hold">
                            <p:stCondLst>
                              <p:cond delay="0"/>
                            </p:stCondLst>
                            <p:childTnLst>
                              <p:par>
                                <p:cTn id="208" presetID="10" presetClass="entr" presetSubtype="0" fill="hold" nodeType="clickEffect">
                                  <p:stCondLst>
                                    <p:cond delay="0"/>
                                  </p:stCondLst>
                                  <p:childTnLst>
                                    <p:set>
                                      <p:cBhvr>
                                        <p:cTn id="209" dur="1" fill="hold">
                                          <p:stCondLst>
                                            <p:cond delay="0"/>
                                          </p:stCondLst>
                                        </p:cTn>
                                        <p:tgtEl>
                                          <p:spTgt spid="64"/>
                                        </p:tgtEl>
                                        <p:attrNameLst>
                                          <p:attrName>style.visibility</p:attrName>
                                        </p:attrNameLst>
                                      </p:cBhvr>
                                      <p:to>
                                        <p:strVal val="visible"/>
                                      </p:to>
                                    </p:set>
                                    <p:animEffect transition="in" filter="fade">
                                      <p:cBhvr>
                                        <p:cTn id="210" dur="2000"/>
                                        <p:tgtEl>
                                          <p:spTgt spid="64"/>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xit" presetSubtype="0" fill="hold" nodeType="clickEffect">
                                  <p:stCondLst>
                                    <p:cond delay="0"/>
                                  </p:stCondLst>
                                  <p:childTnLst>
                                    <p:animEffect transition="out" filter="fade">
                                      <p:cBhvr>
                                        <p:cTn id="214" dur="2000"/>
                                        <p:tgtEl>
                                          <p:spTgt spid="64"/>
                                        </p:tgtEl>
                                      </p:cBhvr>
                                    </p:animEffect>
                                    <p:set>
                                      <p:cBhvr>
                                        <p:cTn id="215" dur="1" fill="hold">
                                          <p:stCondLst>
                                            <p:cond delay="1999"/>
                                          </p:stCondLst>
                                        </p:cTn>
                                        <p:tgtEl>
                                          <p:spTgt spid="64"/>
                                        </p:tgtEl>
                                        <p:attrNameLst>
                                          <p:attrName>style.visibility</p:attrName>
                                        </p:attrNameLst>
                                      </p:cBhvr>
                                      <p:to>
                                        <p:strVal val="hidden"/>
                                      </p:to>
                                    </p:set>
                                  </p:childTnLst>
                                </p:cTn>
                              </p:par>
                            </p:childTnLst>
                          </p:cTn>
                        </p:par>
                      </p:childTnLst>
                    </p:cTn>
                  </p:par>
                  <p:par>
                    <p:cTn id="216" fill="hold">
                      <p:stCondLst>
                        <p:cond delay="indefinite"/>
                      </p:stCondLst>
                      <p:childTnLst>
                        <p:par>
                          <p:cTn id="217" fill="hold">
                            <p:stCondLst>
                              <p:cond delay="0"/>
                            </p:stCondLst>
                            <p:childTnLst>
                              <p:par>
                                <p:cTn id="218" presetID="5" presetClass="entr" presetSubtype="10" fill="hold" grpId="0" nodeType="clickEffect">
                                  <p:stCondLst>
                                    <p:cond delay="0"/>
                                  </p:stCondLst>
                                  <p:childTnLst>
                                    <p:set>
                                      <p:cBhvr>
                                        <p:cTn id="219" dur="1" fill="hold">
                                          <p:stCondLst>
                                            <p:cond delay="0"/>
                                          </p:stCondLst>
                                        </p:cTn>
                                        <p:tgtEl>
                                          <p:spTgt spid="65"/>
                                        </p:tgtEl>
                                        <p:attrNameLst>
                                          <p:attrName>style.visibility</p:attrName>
                                        </p:attrNameLst>
                                      </p:cBhvr>
                                      <p:to>
                                        <p:strVal val="visible"/>
                                      </p:to>
                                    </p:set>
                                    <p:animEffect transition="in" filter="checkerboard(across)">
                                      <p:cBhvr>
                                        <p:cTn id="220" dur="500"/>
                                        <p:tgtEl>
                                          <p:spTgt spid="65"/>
                                        </p:tgtEl>
                                      </p:cBhvr>
                                    </p:animEffect>
                                  </p:childTnLst>
                                </p:cTn>
                              </p:par>
                            </p:childTnLst>
                          </p:cTn>
                        </p:par>
                      </p:childTnLst>
                    </p:cTn>
                  </p:par>
                  <p:par>
                    <p:cTn id="221" fill="hold">
                      <p:stCondLst>
                        <p:cond delay="indefinite"/>
                      </p:stCondLst>
                      <p:childTnLst>
                        <p:par>
                          <p:cTn id="222" fill="hold">
                            <p:stCondLst>
                              <p:cond delay="0"/>
                            </p:stCondLst>
                            <p:childTnLst>
                              <p:par>
                                <p:cTn id="223" presetID="5" presetClass="entr" presetSubtype="10" fill="hold" nodeType="clickEffect">
                                  <p:stCondLst>
                                    <p:cond delay="0"/>
                                  </p:stCondLst>
                                  <p:childTnLst>
                                    <p:set>
                                      <p:cBhvr>
                                        <p:cTn id="224" dur="1" fill="hold">
                                          <p:stCondLst>
                                            <p:cond delay="0"/>
                                          </p:stCondLst>
                                        </p:cTn>
                                        <p:tgtEl>
                                          <p:spTgt spid="66"/>
                                        </p:tgtEl>
                                        <p:attrNameLst>
                                          <p:attrName>style.visibility</p:attrName>
                                        </p:attrNameLst>
                                      </p:cBhvr>
                                      <p:to>
                                        <p:strVal val="visible"/>
                                      </p:to>
                                    </p:set>
                                    <p:animEffect transition="in" filter="checkerboard(across)">
                                      <p:cBhvr>
                                        <p:cTn id="225"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39" grpId="0" animBg="1"/>
      <p:bldP spid="43" grpId="0" animBg="1"/>
      <p:bldP spid="54" grpId="0" animBg="1"/>
      <p:bldP spid="56" grpId="0" animBg="1"/>
      <p:bldP spid="6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428728"/>
          </a:xfrm>
        </p:spPr>
        <p:txBody>
          <a:bodyPr>
            <a:noAutofit/>
          </a:bodyPr>
          <a:lstStyle/>
          <a:p>
            <a:r>
              <a:rPr lang="ru-RU" sz="3200" b="1" dirty="0" smtClean="0"/>
              <a:t>Изменение магнитного потока</a:t>
            </a:r>
            <a:r>
              <a:rPr lang="ru-RU" sz="3200" dirty="0" smtClean="0"/>
              <a:t>, пронизывающего замкнутый контур, может происходить </a:t>
            </a:r>
            <a:r>
              <a:rPr lang="ru-RU" sz="3200" b="1" dirty="0" smtClean="0">
                <a:solidFill>
                  <a:srgbClr val="C00000"/>
                </a:solidFill>
              </a:rPr>
              <a:t>по двум причинам:</a:t>
            </a:r>
            <a:endParaRPr lang="ru-RU" sz="3200" dirty="0"/>
          </a:p>
        </p:txBody>
      </p:sp>
      <p:sp>
        <p:nvSpPr>
          <p:cNvPr id="3" name="Содержимое 2"/>
          <p:cNvSpPr>
            <a:spLocks noGrp="1"/>
          </p:cNvSpPr>
          <p:nvPr>
            <p:ph sz="half" idx="1"/>
          </p:nvPr>
        </p:nvSpPr>
        <p:spPr>
          <a:xfrm>
            <a:off x="0" y="1357298"/>
            <a:ext cx="4500562" cy="2714644"/>
          </a:xfrm>
        </p:spPr>
        <p:txBody>
          <a:bodyPr>
            <a:noAutofit/>
          </a:bodyPr>
          <a:lstStyle/>
          <a:p>
            <a:pPr>
              <a:buNone/>
            </a:pPr>
            <a:r>
              <a:rPr lang="ru-RU" dirty="0" smtClean="0">
                <a:solidFill>
                  <a:srgbClr val="C00000"/>
                </a:solidFill>
              </a:rPr>
              <a:t>1</a:t>
            </a:r>
            <a:r>
              <a:rPr lang="ru-RU" dirty="0" smtClean="0"/>
              <a:t>. Магнитный поток изменяется </a:t>
            </a:r>
            <a:r>
              <a:rPr lang="ru-RU" b="1" dirty="0" smtClean="0"/>
              <a:t>вследствие</a:t>
            </a:r>
            <a:r>
              <a:rPr lang="ru-RU" dirty="0" smtClean="0"/>
              <a:t> </a:t>
            </a:r>
            <a:r>
              <a:rPr lang="ru-RU" b="1" dirty="0" smtClean="0">
                <a:solidFill>
                  <a:srgbClr val="C00000"/>
                </a:solidFill>
              </a:rPr>
              <a:t>перемещения контура или его частей </a:t>
            </a:r>
            <a:r>
              <a:rPr lang="ru-RU" dirty="0" smtClean="0"/>
              <a:t>в </a:t>
            </a:r>
            <a:r>
              <a:rPr lang="ru-RU" b="1" dirty="0" smtClean="0"/>
              <a:t>постоянном</a:t>
            </a:r>
            <a:r>
              <a:rPr lang="ru-RU" dirty="0" smtClean="0"/>
              <a:t> во времени </a:t>
            </a:r>
            <a:r>
              <a:rPr lang="ru-RU" b="1" dirty="0" smtClean="0"/>
              <a:t>магнитном поле.</a:t>
            </a:r>
            <a:endParaRPr lang="ru-RU" b="1" dirty="0"/>
          </a:p>
        </p:txBody>
      </p:sp>
      <p:sp>
        <p:nvSpPr>
          <p:cNvPr id="4" name="Содержимое 3"/>
          <p:cNvSpPr>
            <a:spLocks noGrp="1"/>
          </p:cNvSpPr>
          <p:nvPr>
            <p:ph sz="half" idx="2"/>
          </p:nvPr>
        </p:nvSpPr>
        <p:spPr>
          <a:xfrm>
            <a:off x="4786314" y="1571612"/>
            <a:ext cx="4071966" cy="2357454"/>
          </a:xfrm>
        </p:spPr>
        <p:txBody>
          <a:bodyPr>
            <a:normAutofit/>
          </a:bodyPr>
          <a:lstStyle/>
          <a:p>
            <a:r>
              <a:rPr lang="ru-RU" dirty="0" smtClean="0">
                <a:solidFill>
                  <a:srgbClr val="C00000"/>
                </a:solidFill>
              </a:rPr>
              <a:t>2</a:t>
            </a:r>
            <a:r>
              <a:rPr lang="ru-RU" dirty="0" smtClean="0"/>
              <a:t>. </a:t>
            </a:r>
            <a:r>
              <a:rPr lang="ru-RU" b="1" dirty="0" smtClean="0">
                <a:solidFill>
                  <a:srgbClr val="C00000"/>
                </a:solidFill>
              </a:rPr>
              <a:t>Изменение во времени магнитного поля</a:t>
            </a:r>
            <a:r>
              <a:rPr lang="ru-RU" dirty="0" smtClean="0"/>
              <a:t> </a:t>
            </a:r>
            <a:r>
              <a:rPr lang="ru-RU" b="1" dirty="0" smtClean="0"/>
              <a:t>при неподвижном контуре</a:t>
            </a:r>
            <a:r>
              <a:rPr lang="ru-RU" dirty="0" smtClean="0"/>
              <a:t>. </a:t>
            </a:r>
            <a:endParaRPr lang="ru-RU" dirty="0"/>
          </a:p>
        </p:txBody>
      </p:sp>
      <p:pic>
        <p:nvPicPr>
          <p:cNvPr id="69634" name="Picture 2" descr="C:\Program Files\Physicon\Open Physics 2.5 part 2\content\chapter1\section\paragraph20\images\1-20-3.gif"/>
          <p:cNvPicPr>
            <a:picLocks noChangeAspect="1" noChangeArrowheads="1"/>
          </p:cNvPicPr>
          <p:nvPr/>
        </p:nvPicPr>
        <p:blipFill>
          <a:blip r:embed="rId2"/>
          <a:srcRect/>
          <a:stretch>
            <a:fillRect/>
          </a:stretch>
        </p:blipFill>
        <p:spPr bwMode="auto">
          <a:xfrm>
            <a:off x="285720" y="4067174"/>
            <a:ext cx="3714750" cy="2790826"/>
          </a:xfrm>
          <a:prstGeom prst="rect">
            <a:avLst/>
          </a:prstGeom>
          <a:noFill/>
        </p:spPr>
      </p:pic>
      <p:pic>
        <p:nvPicPr>
          <p:cNvPr id="69637" name="Picture 5"/>
          <p:cNvPicPr>
            <a:picLocks noChangeAspect="1" noChangeArrowheads="1"/>
          </p:cNvPicPr>
          <p:nvPr/>
        </p:nvPicPr>
        <p:blipFill>
          <a:blip r:embed="rId3"/>
          <a:srcRect/>
          <a:stretch>
            <a:fillRect/>
          </a:stretch>
        </p:blipFill>
        <p:spPr bwMode="auto">
          <a:xfrm>
            <a:off x="4786314" y="3857628"/>
            <a:ext cx="4164933" cy="285752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9634"/>
                                        </p:tgtEl>
                                        <p:attrNameLst>
                                          <p:attrName>style.visibility</p:attrName>
                                        </p:attrNameLst>
                                      </p:cBhvr>
                                      <p:to>
                                        <p:strVal val="visible"/>
                                      </p:to>
                                    </p:set>
                                    <p:anim calcmode="lin" valueType="num">
                                      <p:cBhvr additive="base">
                                        <p:cTn id="13" dur="500" fill="hold"/>
                                        <p:tgtEl>
                                          <p:spTgt spid="69634"/>
                                        </p:tgtEl>
                                        <p:attrNameLst>
                                          <p:attrName>ppt_x</p:attrName>
                                        </p:attrNameLst>
                                      </p:cBhvr>
                                      <p:tavLst>
                                        <p:tav tm="0">
                                          <p:val>
                                            <p:strVal val="#ppt_x"/>
                                          </p:val>
                                        </p:tav>
                                        <p:tav tm="100000">
                                          <p:val>
                                            <p:strVal val="#ppt_x"/>
                                          </p:val>
                                        </p:tav>
                                      </p:tavLst>
                                    </p:anim>
                                    <p:anim calcmode="lin" valueType="num">
                                      <p:cBhvr additive="base">
                                        <p:cTn id="14" dur="500" fill="hold"/>
                                        <p:tgtEl>
                                          <p:spTgt spid="6963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9637"/>
                                        </p:tgtEl>
                                        <p:attrNameLst>
                                          <p:attrName>style.visibility</p:attrName>
                                        </p:attrNameLst>
                                      </p:cBhvr>
                                      <p:to>
                                        <p:strVal val="visible"/>
                                      </p:to>
                                    </p:set>
                                    <p:anim calcmode="lin" valueType="num">
                                      <p:cBhvr additive="base">
                                        <p:cTn id="25" dur="500" fill="hold"/>
                                        <p:tgtEl>
                                          <p:spTgt spid="69637"/>
                                        </p:tgtEl>
                                        <p:attrNameLst>
                                          <p:attrName>ppt_x</p:attrName>
                                        </p:attrNameLst>
                                      </p:cBhvr>
                                      <p:tavLst>
                                        <p:tav tm="0">
                                          <p:val>
                                            <p:strVal val="#ppt_x"/>
                                          </p:val>
                                        </p:tav>
                                        <p:tav tm="100000">
                                          <p:val>
                                            <p:strVal val="#ppt_x"/>
                                          </p:val>
                                        </p:tav>
                                      </p:tavLst>
                                    </p:anim>
                                    <p:anim calcmode="lin" valueType="num">
                                      <p:cBhvr additive="base">
                                        <p:cTn id="26" dur="500" fill="hold"/>
                                        <p:tgtEl>
                                          <p:spTgt spid="696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Получение индукционного тока</a:t>
            </a:r>
            <a:endParaRPr lang="ru-RU" dirty="0"/>
          </a:p>
        </p:txBody>
      </p:sp>
      <p:sp>
        <p:nvSpPr>
          <p:cNvPr id="6" name="Содержимое 3"/>
          <p:cNvSpPr txBox="1">
            <a:spLocks/>
          </p:cNvSpPr>
          <p:nvPr/>
        </p:nvSpPr>
        <p:spPr>
          <a:xfrm>
            <a:off x="0" y="2285992"/>
            <a:ext cx="9144000" cy="5143512"/>
          </a:xfrm>
          <a:prstGeom prst="rect">
            <a:avLst/>
          </a:prstGeom>
        </p:spPr>
        <p:txBody>
          <a:bodyPr>
            <a:normAutofit/>
          </a:bodyPr>
          <a:lstStyle/>
          <a:p>
            <a:pPr marL="342900" lvl="0" indent="-342900" algn="ctr">
              <a:spcBef>
                <a:spcPct val="20000"/>
              </a:spcBef>
              <a:buFont typeface="Arial" pitchFamily="34" charset="0"/>
              <a:buChar char="•"/>
            </a:pPr>
            <a:r>
              <a:rPr kumimoji="0" lang="ru-RU" sz="3200" b="1" i="0" u="none" strike="noStrike" kern="1200" cap="none" spc="0" normalizeH="0" baseline="0" noProof="0" dirty="0" smtClean="0">
                <a:ln>
                  <a:noFill/>
                </a:ln>
                <a:solidFill>
                  <a:srgbClr val="FF0000"/>
                </a:solidFill>
                <a:effectLst/>
                <a:uLnTx/>
                <a:uFillTx/>
                <a:latin typeface="+mn-lt"/>
                <a:ea typeface="+mn-ea"/>
                <a:cs typeface="+mn-cs"/>
              </a:rPr>
              <a:t>Здесь должен быть видеофрагмент</a:t>
            </a:r>
          </a:p>
          <a:p>
            <a:pPr marL="342900" lvl="0" indent="-342900" algn="ctr">
              <a:spcBef>
                <a:spcPct val="20000"/>
              </a:spcBef>
              <a:buFont typeface="Arial" pitchFamily="34" charset="0"/>
              <a:buChar char="•"/>
            </a:pPr>
            <a:r>
              <a:rPr lang="ru-RU" sz="3200" b="1" dirty="0" smtClean="0">
                <a:solidFill>
                  <a:srgbClr val="FF0000"/>
                </a:solidFill>
              </a:rPr>
              <a:t>«Получение индукционного тока»</a:t>
            </a:r>
          </a:p>
          <a:p>
            <a:pPr marL="342900" indent="-342900" algn="ctr">
              <a:spcBef>
                <a:spcPct val="20000"/>
              </a:spcBef>
              <a:buFont typeface="Arial" pitchFamily="34" charset="0"/>
              <a:buChar char="•"/>
            </a:pPr>
            <a:endParaRPr lang="ru-RU" sz="3200" b="1" dirty="0" smtClean="0">
              <a:solidFill>
                <a:srgbClr val="FF0000"/>
              </a:solidFill>
            </a:endParaRPr>
          </a:p>
          <a:p>
            <a:pPr marL="342900" indent="-342900" algn="ctr">
              <a:spcBef>
                <a:spcPct val="20000"/>
              </a:spcBef>
              <a:buFont typeface="Arial" pitchFamily="34" charset="0"/>
              <a:buChar char="•"/>
            </a:pPr>
            <a:r>
              <a:rPr lang="ru-RU" sz="3200" b="1" dirty="0" smtClean="0">
                <a:solidFill>
                  <a:srgbClr val="FF0000"/>
                </a:solidFill>
              </a:rPr>
              <a:t>Скачайте фильм по адресу: </a:t>
            </a:r>
          </a:p>
          <a:p>
            <a:pPr marL="342900" indent="-342900" algn="ctr">
              <a:spcBef>
                <a:spcPct val="20000"/>
              </a:spcBef>
            </a:pPr>
            <a:r>
              <a:rPr lang="en-US" b="1" dirty="0" smtClean="0">
                <a:solidFill>
                  <a:srgbClr val="FF0000"/>
                </a:solidFill>
                <a:hlinkClick r:id="rId2"/>
              </a:rPr>
              <a:t>http://school-collection.edu.ru/catalog/res/7588cd5f-d08a-4aa5-bc32-993f9b7dfabb/view/</a:t>
            </a:r>
            <a:r>
              <a:rPr lang="ru-RU" b="1" dirty="0" smtClean="0">
                <a:solidFill>
                  <a:srgbClr val="FF0000"/>
                </a:solidFill>
              </a:rPr>
              <a:t>   </a:t>
            </a:r>
            <a:r>
              <a:rPr lang="ru-RU" dirty="0" smtClean="0"/>
              <a:t>и вставьте его на этот слайд. При вставке установите </a:t>
            </a:r>
            <a:r>
              <a:rPr lang="ru-RU" b="1" dirty="0" smtClean="0">
                <a:solidFill>
                  <a:srgbClr val="FF0000"/>
                </a:solidFill>
              </a:rPr>
              <a:t>«при показе слайдов воспроизводить автоматически», </a:t>
            </a:r>
            <a:r>
              <a:rPr lang="ru-RU" dirty="0" smtClean="0"/>
              <a:t>на вкладке «Параметры» поставьте галочку в поле</a:t>
            </a:r>
            <a:r>
              <a:rPr lang="ru-RU" b="1" dirty="0" smtClean="0">
                <a:solidFill>
                  <a:srgbClr val="FF0000"/>
                </a:solidFill>
              </a:rPr>
              <a:t> «Во весь экран»</a:t>
            </a:r>
          </a:p>
          <a:p>
            <a:pPr marL="342900" lvl="0" indent="-342900" algn="ctr">
              <a:spcBef>
                <a:spcPct val="20000"/>
              </a:spcBef>
              <a:buFont typeface="Arial" pitchFamily="34" charset="0"/>
              <a:buChar char="•"/>
            </a:pPr>
            <a:endParaRPr kumimoji="0" lang="ru-RU" b="1" i="0" u="none" strike="noStrike" kern="1200" cap="none" spc="0" normalizeH="0" baseline="0" noProof="0" dirty="0" smtClean="0">
              <a:ln>
                <a:noFill/>
              </a:ln>
              <a:solidFill>
                <a:srgbClr val="FF000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Генератор переменного тока</a:t>
            </a:r>
            <a:endParaRPr lang="ru-RU" dirty="0"/>
          </a:p>
        </p:txBody>
      </p:sp>
      <p:sp>
        <p:nvSpPr>
          <p:cNvPr id="4" name="Содержимое 3"/>
          <p:cNvSpPr txBox="1">
            <a:spLocks/>
          </p:cNvSpPr>
          <p:nvPr/>
        </p:nvSpPr>
        <p:spPr>
          <a:xfrm>
            <a:off x="0" y="2285992"/>
            <a:ext cx="9144000" cy="5143512"/>
          </a:xfrm>
          <a:prstGeom prst="rect">
            <a:avLst/>
          </a:prstGeom>
        </p:spPr>
        <p:txBody>
          <a:bodyPr>
            <a:normAutofit/>
          </a:bodyPr>
          <a:lstStyle/>
          <a:p>
            <a:pPr marL="342900" lvl="0" indent="-342900" algn="ctr">
              <a:spcBef>
                <a:spcPct val="20000"/>
              </a:spcBef>
              <a:buFont typeface="Arial" pitchFamily="34" charset="0"/>
              <a:buChar char="•"/>
            </a:pPr>
            <a:r>
              <a:rPr kumimoji="0" lang="ru-RU" sz="3200" b="1" i="0" u="none" strike="noStrike" kern="1200" cap="none" spc="0" normalizeH="0" baseline="0" noProof="0" dirty="0" smtClean="0">
                <a:ln>
                  <a:noFill/>
                </a:ln>
                <a:solidFill>
                  <a:srgbClr val="FF0000"/>
                </a:solidFill>
                <a:effectLst/>
                <a:uLnTx/>
                <a:uFillTx/>
                <a:latin typeface="+mn-lt"/>
                <a:ea typeface="+mn-ea"/>
                <a:cs typeface="+mn-cs"/>
              </a:rPr>
              <a:t>Здесь должен быть видеофрагмент</a:t>
            </a:r>
          </a:p>
          <a:p>
            <a:pPr marL="342900" lvl="0" indent="-342900" algn="ctr">
              <a:spcBef>
                <a:spcPct val="20000"/>
              </a:spcBef>
              <a:buFont typeface="Arial" pitchFamily="34" charset="0"/>
              <a:buChar char="•"/>
            </a:pPr>
            <a:r>
              <a:rPr lang="ru-RU" sz="3200" b="1" dirty="0" smtClean="0">
                <a:solidFill>
                  <a:srgbClr val="FF0000"/>
                </a:solidFill>
              </a:rPr>
              <a:t>«Генератор переменного тока»</a:t>
            </a:r>
          </a:p>
          <a:p>
            <a:pPr marL="342900" indent="-342900" algn="ctr">
              <a:spcBef>
                <a:spcPct val="20000"/>
              </a:spcBef>
              <a:buFont typeface="Arial" pitchFamily="34" charset="0"/>
              <a:buChar char="•"/>
            </a:pPr>
            <a:endParaRPr lang="ru-RU" sz="3200" b="1" dirty="0" smtClean="0">
              <a:solidFill>
                <a:srgbClr val="FF0000"/>
              </a:solidFill>
            </a:endParaRPr>
          </a:p>
          <a:p>
            <a:pPr marL="342900" indent="-342900" algn="ctr">
              <a:spcBef>
                <a:spcPct val="20000"/>
              </a:spcBef>
              <a:buFont typeface="Arial" pitchFamily="34" charset="0"/>
              <a:buChar char="•"/>
            </a:pPr>
            <a:r>
              <a:rPr lang="ru-RU" sz="3200" b="1" dirty="0" smtClean="0">
                <a:solidFill>
                  <a:srgbClr val="FF0000"/>
                </a:solidFill>
              </a:rPr>
              <a:t>Скачайте фильм по адресу: </a:t>
            </a:r>
          </a:p>
          <a:p>
            <a:pPr marL="342900" indent="-342900" algn="ctr">
              <a:spcBef>
                <a:spcPct val="20000"/>
              </a:spcBef>
            </a:pPr>
            <a:r>
              <a:rPr lang="en-US" b="1" dirty="0" smtClean="0">
                <a:solidFill>
                  <a:srgbClr val="FF0000"/>
                </a:solidFill>
                <a:hlinkClick r:id="rId2"/>
              </a:rPr>
              <a:t>http://school-collection.edu.ru/catalog/res/4170927d-c63b-4b0f-9142-66cbb89fea84/view/</a:t>
            </a:r>
            <a:r>
              <a:rPr lang="ru-RU" b="1" smtClean="0">
                <a:solidFill>
                  <a:srgbClr val="FF0000"/>
                </a:solidFill>
              </a:rPr>
              <a:t> </a:t>
            </a:r>
            <a:r>
              <a:rPr lang="ru-RU" smtClean="0"/>
              <a:t>и </a:t>
            </a:r>
            <a:r>
              <a:rPr lang="ru-RU" dirty="0" smtClean="0"/>
              <a:t>вставьте его на этот слайд. При вставке установите </a:t>
            </a:r>
            <a:r>
              <a:rPr lang="ru-RU" b="1" dirty="0" smtClean="0">
                <a:solidFill>
                  <a:srgbClr val="FF0000"/>
                </a:solidFill>
              </a:rPr>
              <a:t>«при показе слайдов воспроизводить автоматически», </a:t>
            </a:r>
            <a:r>
              <a:rPr lang="ru-RU" dirty="0" smtClean="0"/>
              <a:t>на вкладке «Параметры» поставьте галочку в поле</a:t>
            </a:r>
            <a:r>
              <a:rPr lang="ru-RU" b="1" dirty="0" smtClean="0">
                <a:solidFill>
                  <a:srgbClr val="FF0000"/>
                </a:solidFill>
              </a:rPr>
              <a:t> «Во весь экран»</a:t>
            </a:r>
          </a:p>
          <a:p>
            <a:pPr marL="342900" lvl="0" indent="-342900" algn="ctr">
              <a:spcBef>
                <a:spcPct val="20000"/>
              </a:spcBef>
              <a:buFont typeface="Arial" pitchFamily="34" charset="0"/>
              <a:buChar char="•"/>
            </a:pPr>
            <a:endParaRPr kumimoji="0" lang="ru-RU" b="1" i="0" u="none" strike="noStrike" kern="1200" cap="none" spc="0" normalizeH="0" baseline="0" noProof="0" dirty="0" smtClean="0">
              <a:ln>
                <a:noFill/>
              </a:ln>
              <a:solidFill>
                <a:srgbClr val="FF000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0"/>
            <a:ext cx="8229600" cy="1714488"/>
          </a:xfrm>
        </p:spPr>
        <p:txBody>
          <a:bodyPr>
            <a:normAutofit fontScale="90000"/>
          </a:bodyPr>
          <a:lstStyle/>
          <a:p>
            <a:r>
              <a:rPr lang="ru-RU" b="1" dirty="0" smtClean="0"/>
              <a:t>Выводы</a:t>
            </a:r>
            <a:br>
              <a:rPr lang="ru-RU" b="1" dirty="0" smtClean="0"/>
            </a:br>
            <a:r>
              <a:rPr lang="ru-RU" sz="3600" dirty="0" smtClean="0"/>
              <a:t>Явление электромагнитной индукции наблюдается в случаях:</a:t>
            </a:r>
            <a:endParaRPr lang="ru-RU" sz="3600" b="1" dirty="0"/>
          </a:p>
        </p:txBody>
      </p:sp>
      <p:sp>
        <p:nvSpPr>
          <p:cNvPr id="4" name="Содержимое 3"/>
          <p:cNvSpPr>
            <a:spLocks noGrp="1"/>
          </p:cNvSpPr>
          <p:nvPr>
            <p:ph idx="1"/>
          </p:nvPr>
        </p:nvSpPr>
        <p:spPr>
          <a:xfrm>
            <a:off x="0" y="1714488"/>
            <a:ext cx="6500826" cy="5143512"/>
          </a:xfrm>
        </p:spPr>
        <p:txBody>
          <a:bodyPr>
            <a:normAutofit fontScale="92500" lnSpcReduction="20000"/>
          </a:bodyPr>
          <a:lstStyle/>
          <a:p>
            <a:r>
              <a:rPr lang="ru-RU" dirty="0" smtClean="0"/>
              <a:t>движение магнита относительно катушки (или наоборот);</a:t>
            </a:r>
          </a:p>
          <a:p>
            <a:r>
              <a:rPr lang="ru-RU" dirty="0" smtClean="0"/>
              <a:t>движение катушек относительно друг друга;</a:t>
            </a:r>
          </a:p>
          <a:p>
            <a:r>
              <a:rPr lang="ru-RU" dirty="0" smtClean="0"/>
              <a:t>изменение силы тока в цепи первой катушки</a:t>
            </a:r>
            <a:br>
              <a:rPr lang="ru-RU" dirty="0" smtClean="0"/>
            </a:br>
            <a:r>
              <a:rPr lang="ru-RU" dirty="0" smtClean="0"/>
              <a:t>( с помощью реостата или замыканием и размыканием выключателя);</a:t>
            </a:r>
          </a:p>
          <a:p>
            <a:r>
              <a:rPr lang="ru-RU" dirty="0" smtClean="0"/>
              <a:t>вращением контура в магнитном поле;</a:t>
            </a:r>
          </a:p>
          <a:p>
            <a:r>
              <a:rPr lang="ru-RU" dirty="0" smtClean="0"/>
              <a:t>вращением магнита внутри контура.</a:t>
            </a:r>
            <a:endParaRPr lang="ru-RU" dirty="0"/>
          </a:p>
        </p:txBody>
      </p:sp>
      <p:pic>
        <p:nvPicPr>
          <p:cNvPr id="37890" name="Picture 2" descr="http://class-fizika.narod.ru/9_class/33/1.jpg"/>
          <p:cNvPicPr>
            <a:picLocks noChangeAspect="1" noChangeArrowheads="1"/>
          </p:cNvPicPr>
          <p:nvPr/>
        </p:nvPicPr>
        <p:blipFill>
          <a:blip r:embed="rId2"/>
          <a:srcRect/>
          <a:stretch>
            <a:fillRect/>
          </a:stretch>
        </p:blipFill>
        <p:spPr bwMode="auto">
          <a:xfrm>
            <a:off x="7358082" y="1571612"/>
            <a:ext cx="1524000" cy="1009650"/>
          </a:xfrm>
          <a:prstGeom prst="rect">
            <a:avLst/>
          </a:prstGeom>
          <a:noFill/>
        </p:spPr>
      </p:pic>
      <p:pic>
        <p:nvPicPr>
          <p:cNvPr id="37892" name="Picture 4" descr="http://class-fizika.narod.ru/9_class/33/u28_02_1.gif"/>
          <p:cNvPicPr>
            <a:picLocks noChangeAspect="1" noChangeArrowheads="1"/>
          </p:cNvPicPr>
          <p:nvPr/>
        </p:nvPicPr>
        <p:blipFill>
          <a:blip r:embed="rId3"/>
          <a:srcRect/>
          <a:stretch>
            <a:fillRect/>
          </a:stretch>
        </p:blipFill>
        <p:spPr bwMode="auto">
          <a:xfrm>
            <a:off x="6143636" y="2357430"/>
            <a:ext cx="1609725" cy="1000125"/>
          </a:xfrm>
          <a:prstGeom prst="rect">
            <a:avLst/>
          </a:prstGeom>
          <a:noFill/>
        </p:spPr>
      </p:pic>
      <p:pic>
        <p:nvPicPr>
          <p:cNvPr id="37894" name="Picture 6" descr="http://class-fizika.narod.ru/9_class/33/u28_01.gif"/>
          <p:cNvPicPr>
            <a:picLocks noChangeAspect="1" noChangeArrowheads="1"/>
          </p:cNvPicPr>
          <p:nvPr/>
        </p:nvPicPr>
        <p:blipFill>
          <a:blip r:embed="rId4"/>
          <a:srcRect/>
          <a:stretch>
            <a:fillRect/>
          </a:stretch>
        </p:blipFill>
        <p:spPr bwMode="auto">
          <a:xfrm>
            <a:off x="6357950" y="3571876"/>
            <a:ext cx="2479279" cy="1643074"/>
          </a:xfrm>
          <a:prstGeom prst="rect">
            <a:avLst/>
          </a:prstGeom>
          <a:noFill/>
        </p:spPr>
      </p:pic>
      <p:pic>
        <p:nvPicPr>
          <p:cNvPr id="37896" name="Picture 8" descr="http://class-fizika.narod.ru/9_class/33/p2.jpg"/>
          <p:cNvPicPr>
            <a:picLocks noChangeAspect="1" noChangeArrowheads="1"/>
          </p:cNvPicPr>
          <p:nvPr/>
        </p:nvPicPr>
        <p:blipFill>
          <a:blip r:embed="rId5"/>
          <a:srcRect/>
          <a:stretch>
            <a:fillRect/>
          </a:stretch>
        </p:blipFill>
        <p:spPr bwMode="auto">
          <a:xfrm>
            <a:off x="6000760" y="4643446"/>
            <a:ext cx="1724025" cy="1323975"/>
          </a:xfrm>
          <a:prstGeom prst="rect">
            <a:avLst/>
          </a:prstGeom>
          <a:noFill/>
        </p:spPr>
      </p:pic>
      <p:pic>
        <p:nvPicPr>
          <p:cNvPr id="37898" name="Picture 10" descr="http://class-fizika.narod.ru/9_class/33/p3.jpg"/>
          <p:cNvPicPr>
            <a:picLocks noChangeAspect="1" noChangeArrowheads="1"/>
          </p:cNvPicPr>
          <p:nvPr/>
        </p:nvPicPr>
        <p:blipFill>
          <a:blip r:embed="rId6"/>
          <a:srcRect/>
          <a:stretch>
            <a:fillRect/>
          </a:stretch>
        </p:blipFill>
        <p:spPr bwMode="auto">
          <a:xfrm>
            <a:off x="7215206" y="5667375"/>
            <a:ext cx="1733550" cy="11906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7890"/>
                                        </p:tgtEl>
                                        <p:attrNameLst>
                                          <p:attrName>style.visibility</p:attrName>
                                        </p:attrNameLst>
                                      </p:cBhvr>
                                      <p:to>
                                        <p:strVal val="visible"/>
                                      </p:to>
                                    </p:set>
                                    <p:anim calcmode="lin" valueType="num">
                                      <p:cBhvr additive="base">
                                        <p:cTn id="13" dur="500" fill="hold"/>
                                        <p:tgtEl>
                                          <p:spTgt spid="37890"/>
                                        </p:tgtEl>
                                        <p:attrNameLst>
                                          <p:attrName>ppt_x</p:attrName>
                                        </p:attrNameLst>
                                      </p:cBhvr>
                                      <p:tavLst>
                                        <p:tav tm="0">
                                          <p:val>
                                            <p:strVal val="#ppt_x"/>
                                          </p:val>
                                        </p:tav>
                                        <p:tav tm="100000">
                                          <p:val>
                                            <p:strVal val="#ppt_x"/>
                                          </p:val>
                                        </p:tav>
                                      </p:tavLst>
                                    </p:anim>
                                    <p:anim calcmode="lin" valueType="num">
                                      <p:cBhvr additive="base">
                                        <p:cTn id="14" dur="500" fill="hold"/>
                                        <p:tgtEl>
                                          <p:spTgt spid="3789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7892"/>
                                        </p:tgtEl>
                                        <p:attrNameLst>
                                          <p:attrName>style.visibility</p:attrName>
                                        </p:attrNameLst>
                                      </p:cBhvr>
                                      <p:to>
                                        <p:strVal val="visible"/>
                                      </p:to>
                                    </p:set>
                                    <p:anim calcmode="lin" valueType="num">
                                      <p:cBhvr additive="base">
                                        <p:cTn id="25" dur="500" fill="hold"/>
                                        <p:tgtEl>
                                          <p:spTgt spid="37892"/>
                                        </p:tgtEl>
                                        <p:attrNameLst>
                                          <p:attrName>ppt_x</p:attrName>
                                        </p:attrNameLst>
                                      </p:cBhvr>
                                      <p:tavLst>
                                        <p:tav tm="0">
                                          <p:val>
                                            <p:strVal val="#ppt_x"/>
                                          </p:val>
                                        </p:tav>
                                        <p:tav tm="100000">
                                          <p:val>
                                            <p:strVal val="#ppt_x"/>
                                          </p:val>
                                        </p:tav>
                                      </p:tavLst>
                                    </p:anim>
                                    <p:anim calcmode="lin" valueType="num">
                                      <p:cBhvr additive="base">
                                        <p:cTn id="26" dur="500" fill="hold"/>
                                        <p:tgtEl>
                                          <p:spTgt spid="3789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additive="base">
                                        <p:cTn id="3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7894"/>
                                        </p:tgtEl>
                                        <p:attrNameLst>
                                          <p:attrName>style.visibility</p:attrName>
                                        </p:attrNameLst>
                                      </p:cBhvr>
                                      <p:to>
                                        <p:strVal val="visible"/>
                                      </p:to>
                                    </p:set>
                                    <p:anim calcmode="lin" valueType="num">
                                      <p:cBhvr additive="base">
                                        <p:cTn id="37" dur="500" fill="hold"/>
                                        <p:tgtEl>
                                          <p:spTgt spid="37894"/>
                                        </p:tgtEl>
                                        <p:attrNameLst>
                                          <p:attrName>ppt_x</p:attrName>
                                        </p:attrNameLst>
                                      </p:cBhvr>
                                      <p:tavLst>
                                        <p:tav tm="0">
                                          <p:val>
                                            <p:strVal val="#ppt_x"/>
                                          </p:val>
                                        </p:tav>
                                        <p:tav tm="100000">
                                          <p:val>
                                            <p:strVal val="#ppt_x"/>
                                          </p:val>
                                        </p:tav>
                                      </p:tavLst>
                                    </p:anim>
                                    <p:anim calcmode="lin" valueType="num">
                                      <p:cBhvr additive="base">
                                        <p:cTn id="38" dur="500" fill="hold"/>
                                        <p:tgtEl>
                                          <p:spTgt spid="3789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3" end="3"/>
                                            </p:txEl>
                                          </p:spTgt>
                                        </p:tgtEl>
                                        <p:attrNameLst>
                                          <p:attrName>style.visibility</p:attrName>
                                        </p:attrNameLst>
                                      </p:cBhvr>
                                      <p:to>
                                        <p:strVal val="visible"/>
                                      </p:to>
                                    </p:set>
                                    <p:anim calcmode="lin" valueType="num">
                                      <p:cBhvr additive="base">
                                        <p:cTn id="4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7896"/>
                                        </p:tgtEl>
                                        <p:attrNameLst>
                                          <p:attrName>style.visibility</p:attrName>
                                        </p:attrNameLst>
                                      </p:cBhvr>
                                      <p:to>
                                        <p:strVal val="visible"/>
                                      </p:to>
                                    </p:set>
                                    <p:anim calcmode="lin" valueType="num">
                                      <p:cBhvr additive="base">
                                        <p:cTn id="49" dur="500" fill="hold"/>
                                        <p:tgtEl>
                                          <p:spTgt spid="37896"/>
                                        </p:tgtEl>
                                        <p:attrNameLst>
                                          <p:attrName>ppt_x</p:attrName>
                                        </p:attrNameLst>
                                      </p:cBhvr>
                                      <p:tavLst>
                                        <p:tav tm="0">
                                          <p:val>
                                            <p:strVal val="#ppt_x"/>
                                          </p:val>
                                        </p:tav>
                                        <p:tav tm="100000">
                                          <p:val>
                                            <p:strVal val="#ppt_x"/>
                                          </p:val>
                                        </p:tav>
                                      </p:tavLst>
                                    </p:anim>
                                    <p:anim calcmode="lin" valueType="num">
                                      <p:cBhvr additive="base">
                                        <p:cTn id="50" dur="500" fill="hold"/>
                                        <p:tgtEl>
                                          <p:spTgt spid="3789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4">
                                            <p:txEl>
                                              <p:pRg st="4" end="4"/>
                                            </p:txEl>
                                          </p:spTgt>
                                        </p:tgtEl>
                                        <p:attrNameLst>
                                          <p:attrName>style.visibility</p:attrName>
                                        </p:attrNameLst>
                                      </p:cBhvr>
                                      <p:to>
                                        <p:strVal val="visible"/>
                                      </p:to>
                                    </p:set>
                                    <p:anim calcmode="lin" valueType="num">
                                      <p:cBhvr additive="base">
                                        <p:cTn id="5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7898"/>
                                        </p:tgtEl>
                                        <p:attrNameLst>
                                          <p:attrName>style.visibility</p:attrName>
                                        </p:attrNameLst>
                                      </p:cBhvr>
                                      <p:to>
                                        <p:strVal val="visible"/>
                                      </p:to>
                                    </p:set>
                                    <p:anim calcmode="lin" valueType="num">
                                      <p:cBhvr additive="base">
                                        <p:cTn id="61" dur="500" fill="hold"/>
                                        <p:tgtEl>
                                          <p:spTgt spid="37898"/>
                                        </p:tgtEl>
                                        <p:attrNameLst>
                                          <p:attrName>ppt_x</p:attrName>
                                        </p:attrNameLst>
                                      </p:cBhvr>
                                      <p:tavLst>
                                        <p:tav tm="0">
                                          <p:val>
                                            <p:strVal val="#ppt_x"/>
                                          </p:val>
                                        </p:tav>
                                        <p:tav tm="100000">
                                          <p:val>
                                            <p:strVal val="#ppt_x"/>
                                          </p:val>
                                        </p:tav>
                                      </p:tavLst>
                                    </p:anim>
                                    <p:anim calcmode="lin" valueType="num">
                                      <p:cBhvr additive="base">
                                        <p:cTn id="62" dur="500" fill="hold"/>
                                        <p:tgtEl>
                                          <p:spTgt spid="378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714348" y="3886200"/>
            <a:ext cx="7572428" cy="1752600"/>
          </a:xfrm>
        </p:spPr>
        <p:txBody>
          <a:bodyPr>
            <a:normAutofit/>
          </a:bodyPr>
          <a:lstStyle/>
          <a:p>
            <a:r>
              <a:rPr lang="ru-RU" dirty="0" smtClean="0"/>
              <a:t>Подборка заданий по кинематике</a:t>
            </a:r>
          </a:p>
          <a:p>
            <a:r>
              <a:rPr lang="ru-RU" dirty="0" smtClean="0"/>
              <a:t>(из заданий ГИА 2008-2010 гг.)</a:t>
            </a:r>
            <a:endParaRPr lang="ru-RU" dirty="0"/>
          </a:p>
        </p:txBody>
      </p:sp>
      <p:sp>
        <p:nvSpPr>
          <p:cNvPr id="2" name="Заголовок 1"/>
          <p:cNvSpPr>
            <a:spLocks noGrp="1"/>
          </p:cNvSpPr>
          <p:nvPr>
            <p:ph type="ctrTitle"/>
          </p:nvPr>
        </p:nvSpPr>
        <p:spPr/>
        <p:txBody>
          <a:bodyPr>
            <a:normAutofit/>
          </a:bodyPr>
          <a:lstStyle/>
          <a:p>
            <a:r>
              <a:rPr lang="ru-RU" dirty="0" smtClean="0"/>
              <a:t>Рассмотрим задачи:</a:t>
            </a:r>
            <a:br>
              <a:rPr lang="ru-RU" dirty="0" smtClean="0"/>
            </a:b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501122" cy="2439982"/>
          </a:xfrm>
        </p:spPr>
        <p:txBody>
          <a:bodyPr>
            <a:noAutofit/>
          </a:bodyPr>
          <a:lstStyle/>
          <a:p>
            <a:r>
              <a:rPr lang="ru-RU" sz="3200" dirty="0" smtClean="0">
                <a:solidFill>
                  <a:srgbClr val="FF0000"/>
                </a:solidFill>
              </a:rPr>
              <a:t>ГИА 2008 г. 11</a:t>
            </a:r>
            <a:r>
              <a:rPr lang="ru-RU" sz="3200" dirty="0" smtClean="0"/>
              <a:t>. При внесении южного полюса магнита в катушку амперметр фиксирует возникновение индукционного тока. Что необходимо сделать, чтобы увеличить силу индукционного тока? </a:t>
            </a:r>
            <a:endParaRPr lang="ru-RU" sz="3200" dirty="0"/>
          </a:p>
        </p:txBody>
      </p:sp>
      <p:sp>
        <p:nvSpPr>
          <p:cNvPr id="4" name="Содержимое 3"/>
          <p:cNvSpPr>
            <a:spLocks noGrp="1"/>
          </p:cNvSpPr>
          <p:nvPr>
            <p:ph sz="half" idx="1"/>
          </p:nvPr>
        </p:nvSpPr>
        <p:spPr>
          <a:xfrm>
            <a:off x="5000628" y="2714596"/>
            <a:ext cx="3857652" cy="4143404"/>
          </a:xfrm>
        </p:spPr>
        <p:txBody>
          <a:bodyPr>
            <a:normAutofit fontScale="92500" lnSpcReduction="20000"/>
          </a:bodyPr>
          <a:lstStyle/>
          <a:p>
            <a:pPr marL="457200" indent="-457200">
              <a:buFont typeface="+mj-lt"/>
              <a:buAutoNum type="arabicPeriod"/>
            </a:pPr>
            <a:r>
              <a:rPr lang="ru-RU" b="1" dirty="0" smtClean="0"/>
              <a:t>увеличить скорость внесения магнита </a:t>
            </a:r>
          </a:p>
          <a:p>
            <a:pPr marL="457200" indent="-457200">
              <a:buFont typeface="+mj-lt"/>
              <a:buAutoNum type="arabicPeriod"/>
            </a:pPr>
            <a:r>
              <a:rPr lang="ru-RU" b="1" dirty="0" smtClean="0"/>
              <a:t>вносить в катушку магнит северным полюсом </a:t>
            </a:r>
          </a:p>
          <a:p>
            <a:pPr marL="457200" indent="-457200">
              <a:buFont typeface="+mj-lt"/>
              <a:buAutoNum type="arabicPeriod"/>
            </a:pPr>
            <a:r>
              <a:rPr lang="ru-RU" b="1" dirty="0" smtClean="0"/>
              <a:t>изменить полярность подключения амперметра </a:t>
            </a:r>
          </a:p>
          <a:p>
            <a:pPr marL="457200" indent="-457200">
              <a:buFont typeface="+mj-lt"/>
              <a:buAutoNum type="arabicPeriod"/>
            </a:pPr>
            <a:r>
              <a:rPr lang="ru-RU" b="1" dirty="0" smtClean="0"/>
              <a:t>взять амперметр с меньшей ценой деления </a:t>
            </a:r>
            <a:endParaRPr lang="ru-RU" dirty="0"/>
          </a:p>
        </p:txBody>
      </p:sp>
      <p:pic>
        <p:nvPicPr>
          <p:cNvPr id="3" name="Picture 2"/>
          <p:cNvPicPr>
            <a:picLocks noChangeAspect="1" noChangeArrowheads="1"/>
          </p:cNvPicPr>
          <p:nvPr/>
        </p:nvPicPr>
        <p:blipFill>
          <a:blip r:embed="rId2"/>
          <a:srcRect/>
          <a:stretch>
            <a:fillRect/>
          </a:stretch>
        </p:blipFill>
        <p:spPr bwMode="auto">
          <a:xfrm rot="16200000">
            <a:off x="930430" y="2427101"/>
            <a:ext cx="3571901" cy="428981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25734"/>
          </a:xfrm>
        </p:spPr>
        <p:txBody>
          <a:bodyPr>
            <a:normAutofit fontScale="90000"/>
          </a:bodyPr>
          <a:lstStyle/>
          <a:p>
            <a:pPr algn="l"/>
            <a:r>
              <a:rPr lang="ru-RU" sz="3200" b="1" dirty="0" smtClean="0">
                <a:solidFill>
                  <a:srgbClr val="FF0000"/>
                </a:solidFill>
              </a:rPr>
              <a:t>ГИА-2008-11. </a:t>
            </a:r>
            <a:r>
              <a:rPr lang="ru-RU" sz="3200" dirty="0" smtClean="0"/>
              <a:t>Катушка замкнута на гальванометр. В каких из перечисленных случаев в ней возникает электрический ток?</a:t>
            </a:r>
            <a:br>
              <a:rPr lang="ru-RU" sz="3200" dirty="0" smtClean="0"/>
            </a:br>
            <a:r>
              <a:rPr lang="ru-RU" sz="3200" dirty="0" smtClean="0"/>
              <a:t>А) В катушку вдвигают электромагнит.</a:t>
            </a:r>
            <a:br>
              <a:rPr lang="ru-RU" sz="3200" dirty="0" smtClean="0"/>
            </a:br>
            <a:r>
              <a:rPr lang="ru-RU" sz="3200" dirty="0" smtClean="0"/>
              <a:t>Б) В катушке находится электромагнит.</a:t>
            </a:r>
            <a:endParaRPr lang="ru-RU" sz="3200" b="1" dirty="0">
              <a:solidFill>
                <a:srgbClr val="FF0000"/>
              </a:solidFill>
            </a:endParaRPr>
          </a:p>
        </p:txBody>
      </p:sp>
      <p:sp>
        <p:nvSpPr>
          <p:cNvPr id="3" name="Содержимое 2"/>
          <p:cNvSpPr>
            <a:spLocks noGrp="1"/>
          </p:cNvSpPr>
          <p:nvPr>
            <p:ph idx="1"/>
          </p:nvPr>
        </p:nvSpPr>
        <p:spPr>
          <a:xfrm>
            <a:off x="457200" y="2928934"/>
            <a:ext cx="8229600" cy="3197229"/>
          </a:xfrm>
        </p:spPr>
        <p:txBody>
          <a:bodyPr/>
          <a:lstStyle/>
          <a:p>
            <a:r>
              <a:rPr lang="ru-RU" b="1" dirty="0" smtClean="0"/>
              <a:t>1</a:t>
            </a:r>
            <a:r>
              <a:rPr lang="ru-RU" dirty="0" smtClean="0"/>
              <a:t>. Только А.            </a:t>
            </a:r>
          </a:p>
          <a:p>
            <a:r>
              <a:rPr lang="ru-RU" b="1" dirty="0" smtClean="0"/>
              <a:t>2</a:t>
            </a:r>
            <a:r>
              <a:rPr lang="ru-RU" dirty="0" smtClean="0"/>
              <a:t>. Только Б.             </a:t>
            </a:r>
          </a:p>
          <a:p>
            <a:r>
              <a:rPr lang="ru-RU" b="1" dirty="0" smtClean="0"/>
              <a:t>3</a:t>
            </a:r>
            <a:r>
              <a:rPr lang="ru-RU" dirty="0" smtClean="0"/>
              <a:t>. В обоих случаях.</a:t>
            </a:r>
          </a:p>
          <a:p>
            <a:r>
              <a:rPr lang="ru-RU" b="1" dirty="0" smtClean="0"/>
              <a:t>4</a:t>
            </a:r>
            <a:r>
              <a:rPr lang="ru-RU" dirty="0" smtClean="0"/>
              <a:t>. Ни в одном из перечисленных случаев.</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nodeType="clickEffect">
                                  <p:stCondLst>
                                    <p:cond delay="0"/>
                                  </p:stCondLst>
                                  <p:childTnLst>
                                    <p:anim to="1.5" calcmode="lin" valueType="num">
                                      <p:cBhvr override="childStyle">
                                        <p:cTn id="6" dur="2000" fill="hold"/>
                                        <p:tgtEl>
                                          <p:spTgt spid="3">
                                            <p:txEl>
                                              <p:pRg st="0" end="0"/>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74638"/>
            <a:ext cx="8786874" cy="3868742"/>
          </a:xfrm>
        </p:spPr>
        <p:txBody>
          <a:bodyPr>
            <a:noAutofit/>
          </a:bodyPr>
          <a:lstStyle/>
          <a:p>
            <a:pPr algn="l"/>
            <a:r>
              <a:rPr lang="ru-RU" sz="3600" dirty="0" smtClean="0">
                <a:solidFill>
                  <a:srgbClr val="FF0000"/>
                </a:solidFill>
              </a:rPr>
              <a:t>(ГИА 2009 г.) </a:t>
            </a:r>
            <a:r>
              <a:rPr lang="ru-RU" sz="3600" b="1" dirty="0" smtClean="0">
                <a:solidFill>
                  <a:srgbClr val="FF0000"/>
                </a:solidFill>
              </a:rPr>
              <a:t>11</a:t>
            </a:r>
            <a:r>
              <a:rPr lang="ru-RU" sz="3600" b="1" smtClean="0">
                <a:solidFill>
                  <a:srgbClr val="FF0000"/>
                </a:solidFill>
              </a:rPr>
              <a:t>.</a:t>
            </a:r>
            <a:r>
              <a:rPr lang="ru-RU" sz="3600" b="1" smtClean="0"/>
              <a:t> </a:t>
            </a:r>
            <a:r>
              <a:rPr lang="ru-RU" sz="3600" smtClean="0"/>
              <a:t>Две </a:t>
            </a:r>
            <a:r>
              <a:rPr lang="ru-RU" sz="3600" dirty="0" smtClean="0"/>
              <a:t>одинаковые катушки А и Б замкнуты каждая на свой гальванометр. В катушку А вносят полосовой магнит, а из катушки Б вынимают такой же полосовой магнит. В каких катушках гальванометр зафиксирует индукционный ток? </a:t>
            </a:r>
            <a:endParaRPr lang="ru-RU" sz="3600" dirty="0"/>
          </a:p>
        </p:txBody>
      </p:sp>
      <p:sp>
        <p:nvSpPr>
          <p:cNvPr id="8" name="Прямоугольник 7"/>
          <p:cNvSpPr/>
          <p:nvPr/>
        </p:nvSpPr>
        <p:spPr>
          <a:xfrm>
            <a:off x="2285984" y="4572008"/>
            <a:ext cx="5286412" cy="2062103"/>
          </a:xfrm>
          <a:prstGeom prst="rect">
            <a:avLst/>
          </a:prstGeom>
        </p:spPr>
        <p:txBody>
          <a:bodyPr wrap="square">
            <a:spAutoFit/>
          </a:bodyPr>
          <a:lstStyle/>
          <a:p>
            <a:pPr marL="342900" indent="-342900">
              <a:buFont typeface="+mj-lt"/>
              <a:buAutoNum type="arabicPeriod"/>
            </a:pPr>
            <a:r>
              <a:rPr lang="ru-RU" sz="3200" dirty="0" smtClean="0"/>
              <a:t>ни в одной из </a:t>
            </a:r>
          </a:p>
          <a:p>
            <a:pPr marL="342900" indent="-342900">
              <a:buFont typeface="+mj-lt"/>
              <a:buAutoNum type="arabicPeriod"/>
            </a:pPr>
            <a:r>
              <a:rPr lang="ru-RU" sz="3200" dirty="0" smtClean="0"/>
              <a:t>в обеих катушках </a:t>
            </a:r>
          </a:p>
          <a:p>
            <a:pPr marL="342900" indent="-342900">
              <a:buFont typeface="+mj-lt"/>
              <a:buAutoNum type="arabicPeriod"/>
            </a:pPr>
            <a:r>
              <a:rPr lang="ru-RU" sz="3200" dirty="0" smtClean="0"/>
              <a:t>только в катушке А </a:t>
            </a:r>
          </a:p>
          <a:p>
            <a:pPr marL="342900" indent="-342900">
              <a:buFont typeface="+mj-lt"/>
              <a:buAutoNum type="arabicPeriod"/>
            </a:pPr>
            <a:r>
              <a:rPr lang="ru-RU" sz="3200" dirty="0" smtClean="0"/>
              <a:t>только в катушке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000232" y="1214422"/>
            <a:ext cx="7143768" cy="3857652"/>
          </a:xfrm>
        </p:spPr>
        <p:txBody>
          <a:bodyPr>
            <a:normAutofit/>
          </a:bodyPr>
          <a:lstStyle/>
          <a:p>
            <a:pPr marL="895350" indent="-868363" algn="l">
              <a:buFont typeface="Arial" pitchFamily="34" charset="0"/>
              <a:buChar char="•"/>
            </a:pPr>
            <a:r>
              <a:rPr lang="ru-RU" dirty="0" smtClean="0"/>
              <a:t>повторение основных понятий кинематики, видов движения, графиков и формул кинематики в соответствии с кодификатором ГИА и планом демонстрационного варианта экзаменационной работы</a:t>
            </a:r>
          </a:p>
          <a:p>
            <a:pPr marL="895350" indent="-868363"/>
            <a:endParaRPr lang="ru-RU" dirty="0"/>
          </a:p>
        </p:txBody>
      </p:sp>
      <p:sp>
        <p:nvSpPr>
          <p:cNvPr id="2" name="Заголовок 1"/>
          <p:cNvSpPr>
            <a:spLocks noGrp="1"/>
          </p:cNvSpPr>
          <p:nvPr>
            <p:ph type="ctrTitle"/>
          </p:nvPr>
        </p:nvSpPr>
        <p:spPr>
          <a:xfrm>
            <a:off x="785786" y="357166"/>
            <a:ext cx="2428892" cy="928694"/>
          </a:xfrm>
        </p:spPr>
        <p:txBody>
          <a:bodyPr>
            <a:normAutofit/>
          </a:bodyPr>
          <a:lstStyle/>
          <a:p>
            <a:pPr marL="809625" indent="-809625" algn="l">
              <a:tabLst>
                <a:tab pos="895350" algn="l"/>
              </a:tabLst>
            </a:pPr>
            <a:r>
              <a:rPr lang="ru-RU" sz="3200" dirty="0" smtClean="0"/>
              <a:t>Цель:</a:t>
            </a:r>
            <a:endParaRPr lang="ru-RU"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9001156" cy="2214578"/>
          </a:xfrm>
        </p:spPr>
        <p:txBody>
          <a:bodyPr>
            <a:noAutofit/>
          </a:bodyPr>
          <a:lstStyle/>
          <a:p>
            <a:pPr algn="l"/>
            <a:r>
              <a:rPr lang="ru-RU" sz="3200" b="1" dirty="0" smtClean="0">
                <a:solidFill>
                  <a:srgbClr val="FF0000"/>
                </a:solidFill>
              </a:rPr>
              <a:t>ГИА-2010-11.</a:t>
            </a:r>
            <a:r>
              <a:rPr lang="ru-RU" sz="3200" dirty="0" smtClean="0"/>
              <a:t> Один раз полотном магнит падает сквозь неподвижное металлическое кольцо южным полюсом вниз, второй раз северным полюсом вниз. Ток в кольце</a:t>
            </a:r>
            <a:endParaRPr lang="ru-RU" sz="3200" dirty="0"/>
          </a:p>
        </p:txBody>
      </p:sp>
      <p:sp>
        <p:nvSpPr>
          <p:cNvPr id="8" name="Заголовок 1"/>
          <p:cNvSpPr txBox="1">
            <a:spLocks/>
          </p:cNvSpPr>
          <p:nvPr/>
        </p:nvSpPr>
        <p:spPr>
          <a:xfrm>
            <a:off x="571472" y="2571744"/>
            <a:ext cx="7358114" cy="2143140"/>
          </a:xfrm>
          <a:prstGeom prst="rect">
            <a:avLst/>
          </a:prstGeom>
        </p:spPr>
        <p:txBody>
          <a:bodyPr vert="horz" lIns="91440" tIns="45720" rIns="91440" bIns="45720" rtlCol="0" anchor="ctr">
            <a:noAutofit/>
          </a:bodyPr>
          <a:lstStyle/>
          <a:p>
            <a:r>
              <a:rPr lang="ru-RU" sz="2800" dirty="0" smtClean="0"/>
              <a:t>1) возникает в обоих случаях</a:t>
            </a:r>
          </a:p>
          <a:p>
            <a:r>
              <a:rPr lang="ru-RU" sz="2800" dirty="0" smtClean="0"/>
              <a:t>2) не возникает ни в одном из случаев</a:t>
            </a:r>
          </a:p>
          <a:p>
            <a:r>
              <a:rPr lang="ru-RU" sz="2800" dirty="0" smtClean="0"/>
              <a:t>3) возникает только в первом случае</a:t>
            </a:r>
          </a:p>
          <a:p>
            <a:r>
              <a:rPr lang="ru-RU" sz="2800" dirty="0" smtClean="0"/>
              <a:t>4) возникает только во втором случае</a:t>
            </a:r>
            <a:endParaRPr kumimoji="0" lang="ru-RU" sz="2800" b="0" i="0" u="none" strike="noStrike" kern="1200" cap="none" spc="0" normalizeH="0" baseline="0" noProof="0" dirty="0">
              <a:ln>
                <a:noFill/>
              </a:ln>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2940048"/>
          </a:xfrm>
        </p:spPr>
        <p:txBody>
          <a:bodyPr>
            <a:noAutofit/>
          </a:bodyPr>
          <a:lstStyle/>
          <a:p>
            <a:r>
              <a:rPr lang="ru-RU" sz="3200" b="1" dirty="0" smtClean="0">
                <a:solidFill>
                  <a:srgbClr val="FF0000"/>
                </a:solidFill>
              </a:rPr>
              <a:t>(ЕГЭ 2001 г., </a:t>
            </a:r>
            <a:r>
              <a:rPr lang="ru-RU" sz="3200" b="1" dirty="0" err="1" smtClean="0">
                <a:solidFill>
                  <a:srgbClr val="FF0000"/>
                </a:solidFill>
              </a:rPr>
              <a:t>Демо</a:t>
            </a:r>
            <a:r>
              <a:rPr lang="ru-RU" sz="3200" b="1" dirty="0" smtClean="0">
                <a:solidFill>
                  <a:srgbClr val="FF0000"/>
                </a:solidFill>
              </a:rPr>
              <a:t>) 21. </a:t>
            </a:r>
            <a:r>
              <a:rPr lang="ru-RU" sz="3200" dirty="0" smtClean="0"/>
              <a:t>Ток в катушке меняется согласно графику на рисунке. В какие промежутки времени около торца катушки можно обнаружить не только магнитное, но и электрическое поле ?</a:t>
            </a:r>
            <a:endParaRPr lang="ru-RU" sz="3200" dirty="0"/>
          </a:p>
        </p:txBody>
      </p:sp>
      <p:sp>
        <p:nvSpPr>
          <p:cNvPr id="5" name="Прямоугольник 4"/>
          <p:cNvSpPr/>
          <p:nvPr/>
        </p:nvSpPr>
        <p:spPr>
          <a:xfrm>
            <a:off x="357158" y="3929066"/>
            <a:ext cx="5072098" cy="1938992"/>
          </a:xfrm>
          <a:prstGeom prst="rect">
            <a:avLst/>
          </a:prstGeom>
        </p:spPr>
        <p:txBody>
          <a:bodyPr wrap="square">
            <a:spAutoFit/>
          </a:bodyPr>
          <a:lstStyle/>
          <a:p>
            <a:pPr marL="342900" indent="-342900">
              <a:buFont typeface="+mj-lt"/>
              <a:buAutoNum type="arabicPeriod"/>
            </a:pPr>
            <a:r>
              <a:rPr lang="ru-RU" sz="2400" dirty="0" smtClean="0"/>
              <a:t>От  0 до 2 с  и  от  5 до 7 с. </a:t>
            </a:r>
          </a:p>
          <a:p>
            <a:pPr marL="342900" indent="-342900">
              <a:buFont typeface="+mj-lt"/>
              <a:buAutoNum type="arabicPeriod"/>
            </a:pPr>
            <a:r>
              <a:rPr lang="ru-RU" sz="2400" dirty="0" smtClean="0"/>
              <a:t>Только от  0 до 2 с.</a:t>
            </a:r>
          </a:p>
          <a:p>
            <a:pPr marL="342900" indent="-342900">
              <a:buFont typeface="+mj-lt"/>
              <a:buAutoNum type="arabicPeriod"/>
            </a:pPr>
            <a:r>
              <a:rPr lang="ru-RU" sz="2400" dirty="0" smtClean="0"/>
              <a:t>Только от  2 до 5 с.</a:t>
            </a:r>
          </a:p>
          <a:p>
            <a:pPr marL="342900" indent="-342900">
              <a:buFont typeface="+mj-lt"/>
              <a:buAutoNum type="arabicPeriod"/>
            </a:pPr>
            <a:r>
              <a:rPr lang="ru-RU" sz="2400" dirty="0" smtClean="0"/>
              <a:t>Во все указанные промежутки времени.</a:t>
            </a:r>
            <a:endParaRPr lang="ru-RU" sz="24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1202" name="Picture 2"/>
          <p:cNvPicPr>
            <a:picLocks noChangeAspect="1" noChangeArrowheads="1"/>
          </p:cNvPicPr>
          <p:nvPr/>
        </p:nvPicPr>
        <p:blipFill>
          <a:blip r:embed="rId2">
            <a:lum bright="18000"/>
          </a:blip>
          <a:srcRect/>
          <a:stretch>
            <a:fillRect/>
          </a:stretch>
        </p:blipFill>
        <p:spPr bwMode="auto">
          <a:xfrm>
            <a:off x="5500694" y="3929066"/>
            <a:ext cx="3211522" cy="236789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3725866"/>
          </a:xfrm>
        </p:spPr>
        <p:txBody>
          <a:bodyPr>
            <a:noAutofit/>
          </a:bodyPr>
          <a:lstStyle/>
          <a:p>
            <a:r>
              <a:rPr lang="ru-RU" sz="3200" b="1" dirty="0" smtClean="0">
                <a:solidFill>
                  <a:srgbClr val="FF0000"/>
                </a:solidFill>
              </a:rPr>
              <a:t>(ЕГЭ 2002 г., </a:t>
            </a:r>
            <a:r>
              <a:rPr lang="ru-RU" sz="3200" b="1" dirty="0" err="1" smtClean="0">
                <a:solidFill>
                  <a:srgbClr val="FF0000"/>
                </a:solidFill>
              </a:rPr>
              <a:t>Демо</a:t>
            </a:r>
            <a:r>
              <a:rPr lang="ru-RU" sz="3200" b="1" dirty="0" smtClean="0">
                <a:solidFill>
                  <a:srgbClr val="FF0000"/>
                </a:solidFill>
              </a:rPr>
              <a:t>) А19. </a:t>
            </a:r>
            <a:r>
              <a:rPr lang="ru-RU" sz="3200" dirty="0" smtClean="0"/>
              <a:t>В металлическое кольцо в течение первых двух секунд  вдвигают магнит, в течение следующих двух секунд магнит оставляют неподвижным внутри кольца, в течение последующих двух секунд его вынимают из кольца. В какие промежутки времени в катушке течет ток?</a:t>
            </a:r>
            <a:endParaRPr lang="ru-RU" sz="3200" b="1" dirty="0"/>
          </a:p>
        </p:txBody>
      </p:sp>
      <p:sp>
        <p:nvSpPr>
          <p:cNvPr id="5" name="Прямоугольник 4"/>
          <p:cNvSpPr/>
          <p:nvPr/>
        </p:nvSpPr>
        <p:spPr>
          <a:xfrm>
            <a:off x="2714612" y="4357694"/>
            <a:ext cx="3571900" cy="1815882"/>
          </a:xfrm>
          <a:prstGeom prst="rect">
            <a:avLst/>
          </a:prstGeom>
        </p:spPr>
        <p:txBody>
          <a:bodyPr wrap="square">
            <a:spAutoFit/>
          </a:bodyPr>
          <a:lstStyle/>
          <a:p>
            <a:pPr marL="514350" indent="-514350">
              <a:buFont typeface="+mj-lt"/>
              <a:buAutoNum type="arabicPeriod"/>
            </a:pPr>
            <a:r>
              <a:rPr lang="ru-RU" sz="2800" dirty="0" smtClean="0"/>
              <a:t>0–6 с</a:t>
            </a:r>
          </a:p>
          <a:p>
            <a:pPr marL="514350" indent="-514350">
              <a:buFont typeface="+mj-lt"/>
              <a:buAutoNum type="arabicPeriod"/>
            </a:pPr>
            <a:r>
              <a:rPr lang="ru-RU" sz="2800" dirty="0" smtClean="0"/>
              <a:t>0–2 с и 4–6 с</a:t>
            </a:r>
          </a:p>
          <a:p>
            <a:pPr marL="514350" indent="-514350">
              <a:buFont typeface="+mj-lt"/>
              <a:buAutoNum type="arabicPeriod"/>
            </a:pPr>
            <a:r>
              <a:rPr lang="ru-RU" sz="2800" dirty="0" smtClean="0"/>
              <a:t>2–4 с</a:t>
            </a:r>
          </a:p>
          <a:p>
            <a:pPr marL="514350" indent="-514350">
              <a:buFont typeface="+mj-lt"/>
              <a:buAutoNum type="arabicPeriod"/>
            </a:pPr>
            <a:r>
              <a:rPr lang="ru-RU" sz="2800" dirty="0" smtClean="0"/>
              <a:t>только 0–2 с</a:t>
            </a:r>
            <a:endParaRPr lang="ru-RU" sz="28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654164"/>
          </a:xfrm>
        </p:spPr>
        <p:txBody>
          <a:bodyPr>
            <a:noAutofit/>
          </a:bodyPr>
          <a:lstStyle/>
          <a:p>
            <a:r>
              <a:rPr lang="ru-RU" sz="2400" b="1" dirty="0" smtClean="0">
                <a:solidFill>
                  <a:srgbClr val="FF0000"/>
                </a:solidFill>
              </a:rPr>
              <a:t>(ЕГЭ 2004 г., </a:t>
            </a:r>
            <a:r>
              <a:rPr lang="ru-RU" sz="2400" b="1" dirty="0" err="1" smtClean="0">
                <a:solidFill>
                  <a:srgbClr val="FF0000"/>
                </a:solidFill>
              </a:rPr>
              <a:t>демо</a:t>
            </a:r>
            <a:r>
              <a:rPr lang="ru-RU" sz="2400" b="1" dirty="0" smtClean="0">
                <a:solidFill>
                  <a:srgbClr val="FF0000"/>
                </a:solidFill>
              </a:rPr>
              <a:t>) А15. </a:t>
            </a:r>
            <a:r>
              <a:rPr lang="ru-RU" sz="2400" dirty="0" smtClean="0"/>
              <a:t>Постоянный магнит вводят в замкнутое алюминиевое кольцо на тонком длинном подвесе (см. рисунок). Первый раз – северным полюсом, второй раз – южным полюсом. При этом</a:t>
            </a:r>
            <a:endParaRPr lang="ru-RU" sz="2400" b="1" dirty="0"/>
          </a:p>
        </p:txBody>
      </p:sp>
      <p:sp>
        <p:nvSpPr>
          <p:cNvPr id="5" name="Прямоугольник 4"/>
          <p:cNvSpPr/>
          <p:nvPr/>
        </p:nvSpPr>
        <p:spPr>
          <a:xfrm>
            <a:off x="357158" y="2643182"/>
            <a:ext cx="5500726" cy="3170099"/>
          </a:xfrm>
          <a:prstGeom prst="rect">
            <a:avLst/>
          </a:prstGeom>
        </p:spPr>
        <p:txBody>
          <a:bodyPr wrap="square">
            <a:spAutoFit/>
          </a:bodyPr>
          <a:lstStyle/>
          <a:p>
            <a:pPr marL="457200" indent="-457200">
              <a:buFont typeface="+mj-lt"/>
              <a:buAutoNum type="arabicPeriod"/>
            </a:pPr>
            <a:r>
              <a:rPr lang="ru-RU" sz="2000" dirty="0" smtClean="0"/>
              <a:t>в обоих опытах кольцо отталкивается от магнита </a:t>
            </a:r>
          </a:p>
          <a:p>
            <a:pPr marL="457200" indent="-457200">
              <a:buFont typeface="+mj-lt"/>
              <a:buAutoNum type="arabicPeriod"/>
            </a:pPr>
            <a:r>
              <a:rPr lang="ru-RU" sz="2000" dirty="0" smtClean="0"/>
              <a:t>в обоих опытах кольцо притягивается к магниту</a:t>
            </a:r>
          </a:p>
          <a:p>
            <a:pPr marL="457200" indent="-457200">
              <a:buFont typeface="+mj-lt"/>
              <a:buAutoNum type="arabicPeriod"/>
            </a:pPr>
            <a:r>
              <a:rPr lang="ru-RU" sz="2000" dirty="0" smtClean="0"/>
              <a:t>в первом опыте кольцо отталкивается от магнита, во втором –  кольцо притягивается к магниту </a:t>
            </a:r>
          </a:p>
          <a:p>
            <a:pPr marL="457200" indent="-457200">
              <a:buFont typeface="+mj-lt"/>
              <a:buAutoNum type="arabicPeriod"/>
            </a:pPr>
            <a:r>
              <a:rPr lang="ru-RU" sz="2000" dirty="0" smtClean="0"/>
              <a:t>в первом опыте кольцо притягивается к магниту, во втором –  кольцо отталкивается от магнита</a:t>
            </a:r>
            <a:endParaRPr lang="ru-RU" sz="20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1203" name="Object 3"/>
          <p:cNvGraphicFramePr>
            <a:graphicFrameLocks noChangeAspect="1"/>
          </p:cNvGraphicFramePr>
          <p:nvPr/>
        </p:nvGraphicFramePr>
        <p:xfrm>
          <a:off x="6072198" y="2000240"/>
          <a:ext cx="2536833" cy="4444265"/>
        </p:xfrm>
        <a:graphic>
          <a:graphicData uri="http://schemas.openxmlformats.org/presentationml/2006/ole">
            <p:oleObj spid="_x0000_s1026" name="Picture" r:id="rId3" imgW="1468800" imgH="2571840" progId="Word.Picture.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571480"/>
            <a:ext cx="8715436" cy="1143008"/>
          </a:xfrm>
        </p:spPr>
        <p:txBody>
          <a:bodyPr>
            <a:noAutofit/>
          </a:bodyPr>
          <a:lstStyle/>
          <a:p>
            <a:pPr hangingPunct="0"/>
            <a:r>
              <a:rPr lang="ru-RU" sz="2400" b="1" dirty="0" smtClean="0">
                <a:solidFill>
                  <a:srgbClr val="FF0000"/>
                </a:solidFill>
              </a:rPr>
              <a:t>(ЕГЭ 2003 г. </a:t>
            </a:r>
            <a:r>
              <a:rPr lang="ru-RU" sz="2400" b="1" dirty="0" err="1" smtClean="0">
                <a:solidFill>
                  <a:srgbClr val="FF0000"/>
                </a:solidFill>
              </a:rPr>
              <a:t>демо</a:t>
            </a:r>
            <a:r>
              <a:rPr lang="ru-RU" sz="2400" b="1" dirty="0" smtClean="0">
                <a:solidFill>
                  <a:srgbClr val="FF0000"/>
                </a:solidFill>
              </a:rPr>
              <a:t>) А</a:t>
            </a:r>
            <a:r>
              <a:rPr lang="en-US" sz="2400" b="1" dirty="0" smtClean="0">
                <a:solidFill>
                  <a:srgbClr val="FF0000"/>
                </a:solidFill>
              </a:rPr>
              <a:t>2</a:t>
            </a:r>
            <a:r>
              <a:rPr lang="ru-RU" sz="2400" b="1" dirty="0" smtClean="0">
                <a:solidFill>
                  <a:srgbClr val="FF0000"/>
                </a:solidFill>
              </a:rPr>
              <a:t>8. </a:t>
            </a:r>
            <a:r>
              <a:rPr lang="ru-RU" sz="3200" dirty="0" smtClean="0"/>
              <a:t>Магнит выводят из кольца так, как показано на рисунке. Какой полюс магнита ближе к кольцу?</a:t>
            </a:r>
            <a:endParaRPr lang="ru-RU" sz="3200" b="1"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7" name="Прямоугольник 6"/>
          <p:cNvSpPr/>
          <p:nvPr/>
        </p:nvSpPr>
        <p:spPr>
          <a:xfrm>
            <a:off x="428596" y="4286256"/>
            <a:ext cx="2500330" cy="1200329"/>
          </a:xfrm>
          <a:prstGeom prst="rect">
            <a:avLst/>
          </a:prstGeom>
        </p:spPr>
        <p:txBody>
          <a:bodyPr wrap="square">
            <a:spAutoFit/>
          </a:bodyPr>
          <a:lstStyle/>
          <a:p>
            <a:pPr marL="342900" lvl="0" indent="-342900" hangingPunct="0">
              <a:buFont typeface="+mj-lt"/>
              <a:buAutoNum type="arabicPeriod"/>
            </a:pPr>
            <a:r>
              <a:rPr lang="ru-RU" dirty="0" smtClean="0"/>
              <a:t>северный</a:t>
            </a:r>
          </a:p>
          <a:p>
            <a:pPr marL="342900" lvl="0" indent="-342900" hangingPunct="0">
              <a:buFont typeface="+mj-lt"/>
              <a:buAutoNum type="arabicPeriod"/>
            </a:pPr>
            <a:r>
              <a:rPr lang="ru-RU" dirty="0" smtClean="0"/>
              <a:t>южный</a:t>
            </a:r>
          </a:p>
          <a:p>
            <a:pPr marL="342900" lvl="0" indent="-342900" hangingPunct="0">
              <a:buFont typeface="+mj-lt"/>
              <a:buAutoNum type="arabicPeriod"/>
            </a:pPr>
            <a:r>
              <a:rPr lang="ru-RU" dirty="0" smtClean="0"/>
              <a:t>отрицательный</a:t>
            </a:r>
          </a:p>
          <a:p>
            <a:pPr marL="342900" lvl="0" indent="-342900" hangingPunct="0">
              <a:buFont typeface="+mj-lt"/>
              <a:buAutoNum type="arabicPeriod"/>
            </a:pPr>
            <a:r>
              <a:rPr lang="ru-RU" dirty="0" smtClean="0"/>
              <a:t>положительный</a:t>
            </a:r>
            <a:endParaRPr lang="ru-RU" dirty="0"/>
          </a:p>
        </p:txBody>
      </p:sp>
      <p:pic>
        <p:nvPicPr>
          <p:cNvPr id="36866" name="Picture 2"/>
          <p:cNvPicPr>
            <a:picLocks noChangeAspect="1" noChangeArrowheads="1"/>
          </p:cNvPicPr>
          <p:nvPr/>
        </p:nvPicPr>
        <p:blipFill>
          <a:blip r:embed="rId2"/>
          <a:srcRect/>
          <a:stretch>
            <a:fillRect/>
          </a:stretch>
        </p:blipFill>
        <p:spPr bwMode="auto">
          <a:xfrm>
            <a:off x="3286116" y="4000504"/>
            <a:ext cx="5296472" cy="2000264"/>
          </a:xfrm>
          <a:prstGeom prst="rect">
            <a:avLst/>
          </a:prstGeom>
          <a:gradFill>
            <a:gsLst>
              <a:gs pos="0">
                <a:schemeClr val="accent6">
                  <a:lumMod val="20000"/>
                  <a:lumOff val="80000"/>
                </a:schemeClr>
              </a:gs>
              <a:gs pos="50000">
                <a:schemeClr val="accent1">
                  <a:tint val="44500"/>
                  <a:satMod val="160000"/>
                </a:schemeClr>
              </a:gs>
              <a:gs pos="100000">
                <a:schemeClr val="accent1">
                  <a:tint val="23500"/>
                  <a:satMod val="160000"/>
                </a:schemeClr>
              </a:gs>
            </a:gsLst>
            <a:lin ang="5400000" scaled="0"/>
          </a:grad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7">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4143404" cy="3357586"/>
          </a:xfrm>
        </p:spPr>
        <p:txBody>
          <a:bodyPr>
            <a:noAutofit/>
          </a:bodyPr>
          <a:lstStyle/>
          <a:p>
            <a:r>
              <a:rPr lang="ru-RU" sz="2800" b="1" dirty="0" smtClean="0">
                <a:solidFill>
                  <a:srgbClr val="FF0000"/>
                </a:solidFill>
              </a:rPr>
              <a:t>(ЕГЭ 2006 г., ДЕМО) А19. </a:t>
            </a:r>
            <a:r>
              <a:rPr lang="ru-RU" sz="2800" dirty="0" smtClean="0"/>
              <a:t>На рисунке приведена демонстрация опыта по проверке правила Ленца. Опыт проводится со сплошным кольцом, а не разрезанным, потому что</a:t>
            </a:r>
            <a:endParaRPr lang="ru-RU" sz="28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 name="Содержимое 2"/>
          <p:cNvSpPr>
            <a:spLocks noGrp="1"/>
          </p:cNvSpPr>
          <p:nvPr>
            <p:ph idx="1"/>
          </p:nvPr>
        </p:nvSpPr>
        <p:spPr>
          <a:xfrm>
            <a:off x="214282" y="3857628"/>
            <a:ext cx="8643998" cy="2857520"/>
          </a:xfrm>
        </p:spPr>
        <p:txBody>
          <a:bodyPr>
            <a:normAutofit fontScale="92500"/>
          </a:bodyPr>
          <a:lstStyle/>
          <a:p>
            <a:pPr marL="514350" indent="-514350">
              <a:buFont typeface="+mj-lt"/>
              <a:buAutoNum type="arabicPeriod"/>
            </a:pPr>
            <a:r>
              <a:rPr lang="ru-RU" sz="2400" dirty="0" smtClean="0"/>
              <a:t>сплошное кольцо сделано из стали, а разрезанное – из алюминия</a:t>
            </a:r>
          </a:p>
          <a:p>
            <a:pPr marL="514350" indent="-514350">
              <a:buFont typeface="+mj-lt"/>
              <a:buAutoNum type="arabicPeriod"/>
            </a:pPr>
            <a:r>
              <a:rPr lang="ru-RU" sz="2400" dirty="0" smtClean="0"/>
              <a:t>в сплошном кольце не возникает вихревое электрическое поле, а в разрезанном – возникает</a:t>
            </a:r>
          </a:p>
          <a:p>
            <a:pPr marL="514350" indent="-514350">
              <a:buFont typeface="+mj-lt"/>
              <a:buAutoNum type="arabicPeriod"/>
            </a:pPr>
            <a:r>
              <a:rPr lang="ru-RU" sz="2400" dirty="0" smtClean="0"/>
              <a:t>в сплошном кольце возникает индукционный ток, а в разрезанном – нет</a:t>
            </a:r>
          </a:p>
          <a:p>
            <a:pPr marL="514350" indent="-514350">
              <a:buFont typeface="+mj-lt"/>
              <a:buAutoNum type="arabicPeriod"/>
            </a:pPr>
            <a:r>
              <a:rPr lang="ru-RU" sz="2400" dirty="0" smtClean="0"/>
              <a:t>в сплошном кольце возникает ЭДС индукции, а в разрезанном – нет</a:t>
            </a:r>
            <a:endParaRPr lang="ru-RU" sz="2400" dirty="0"/>
          </a:p>
        </p:txBody>
      </p:sp>
      <p:graphicFrame>
        <p:nvGraphicFramePr>
          <p:cNvPr id="56323" name="Object 3"/>
          <p:cNvGraphicFramePr>
            <a:graphicFrameLocks noChangeAspect="1"/>
          </p:cNvGraphicFramePr>
          <p:nvPr/>
        </p:nvGraphicFramePr>
        <p:xfrm>
          <a:off x="4572000" y="500042"/>
          <a:ext cx="4248171" cy="3049970"/>
        </p:xfrm>
        <a:graphic>
          <a:graphicData uri="http://schemas.openxmlformats.org/presentationml/2006/ole">
            <p:oleObj spid="_x0000_s2050" name="Picture" r:id="rId3" imgW="2201040" imgH="1574280" progId="Word.Picture.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8">
                                            <p:txEl>
                                              <p:pRg st="2" end="2"/>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572560" cy="1571636"/>
          </a:xfrm>
        </p:spPr>
        <p:txBody>
          <a:bodyPr>
            <a:noAutofit/>
          </a:bodyPr>
          <a:lstStyle/>
          <a:p>
            <a:r>
              <a:rPr lang="ru-RU" sz="3200" b="1" dirty="0" smtClean="0">
                <a:solidFill>
                  <a:srgbClr val="FF0000"/>
                </a:solidFill>
              </a:rPr>
              <a:t>(ЕГЭ 2007 г., ДЕМО) А23. </a:t>
            </a:r>
            <a:r>
              <a:rPr lang="ru-RU" sz="3200" dirty="0" smtClean="0"/>
              <a:t>На рисунке показаны два способа вращения рамки в однородном магнитном поле. Ток в рамке</a:t>
            </a:r>
            <a:endParaRPr lang="ru-RU" sz="3200" dirty="0">
              <a:solidFill>
                <a:srgbClr val="002060"/>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 name="Содержимое 2"/>
          <p:cNvSpPr>
            <a:spLocks noGrp="1"/>
          </p:cNvSpPr>
          <p:nvPr>
            <p:ph idx="1"/>
          </p:nvPr>
        </p:nvSpPr>
        <p:spPr>
          <a:xfrm>
            <a:off x="1071538" y="4572008"/>
            <a:ext cx="7072362" cy="1928826"/>
          </a:xfrm>
        </p:spPr>
        <p:txBody>
          <a:bodyPr>
            <a:normAutofit lnSpcReduction="10000"/>
          </a:bodyPr>
          <a:lstStyle/>
          <a:p>
            <a:pPr marL="514350" indent="-514350">
              <a:buFont typeface="+mj-lt"/>
              <a:buAutoNum type="arabicPeriod"/>
            </a:pPr>
            <a:r>
              <a:rPr lang="ru-RU" dirty="0" smtClean="0"/>
              <a:t>возникает в обоих случаях</a:t>
            </a:r>
          </a:p>
          <a:p>
            <a:pPr marL="514350" indent="-514350">
              <a:buFont typeface="+mj-lt"/>
              <a:buAutoNum type="arabicPeriod"/>
            </a:pPr>
            <a:r>
              <a:rPr lang="ru-RU" dirty="0" smtClean="0"/>
              <a:t>не возникает ни в одном из случаев</a:t>
            </a:r>
          </a:p>
          <a:p>
            <a:pPr marL="514350" indent="-514350">
              <a:buFont typeface="+mj-lt"/>
              <a:buAutoNum type="arabicPeriod"/>
            </a:pPr>
            <a:r>
              <a:rPr lang="ru-RU" dirty="0" smtClean="0"/>
              <a:t>возникает только в первом случае</a:t>
            </a:r>
          </a:p>
          <a:p>
            <a:pPr marL="514350" indent="-514350">
              <a:buFont typeface="+mj-lt"/>
              <a:buAutoNum type="arabicPeriod"/>
            </a:pPr>
            <a:r>
              <a:rPr lang="ru-RU" dirty="0" smtClean="0"/>
              <a:t>возникает только во втором случае</a:t>
            </a:r>
            <a:endParaRPr lang="ru-RU" dirty="0"/>
          </a:p>
        </p:txBody>
      </p:sp>
      <p:sp>
        <p:nvSpPr>
          <p:cNvPr id="8704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7" name="Rectangle 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8704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50" name="Rectangle 10"/>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aphicFrame>
        <p:nvGraphicFramePr>
          <p:cNvPr id="57347" name="Object 3"/>
          <p:cNvGraphicFramePr>
            <a:graphicFrameLocks noChangeAspect="1"/>
          </p:cNvGraphicFramePr>
          <p:nvPr/>
        </p:nvGraphicFramePr>
        <p:xfrm>
          <a:off x="2768024" y="1857364"/>
          <a:ext cx="5914025" cy="2500330"/>
        </p:xfrm>
        <a:graphic>
          <a:graphicData uri="http://schemas.openxmlformats.org/presentationml/2006/ole">
            <p:oleObj spid="_x0000_s3074" name="Picture" r:id="rId3" imgW="2913480" imgH="1186200" progId="Word.Picture.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8">
                                            <p:txEl>
                                              <p:pRg st="2" end="2"/>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85728"/>
            <a:ext cx="8715436" cy="3357586"/>
          </a:xfrm>
        </p:spPr>
        <p:txBody>
          <a:bodyPr>
            <a:noAutofit/>
          </a:bodyPr>
          <a:lstStyle/>
          <a:p>
            <a:r>
              <a:rPr lang="ru-RU" sz="2800" b="1" dirty="0" smtClean="0">
                <a:solidFill>
                  <a:srgbClr val="FF0000"/>
                </a:solidFill>
              </a:rPr>
              <a:t>(ЕГЭ 2010 г., ДЕМО) А15. </a:t>
            </a:r>
            <a:r>
              <a:rPr lang="ru-RU" sz="2800" dirty="0" smtClean="0"/>
              <a:t>На рисунке изображен момент демонстрационного эксперимента по проверке правила Ленца, когда все предметы неподвижны. Южный полюс магнита находится внутри сплошного металлического кольца, но не касается его. Коромысло с металлическими кольцами может свободно вращаться вокруг вертикальной опоры. При выдвижении магнита из кольца оно будет </a:t>
            </a:r>
            <a:endParaRPr lang="ru-RU" sz="2800" dirty="0">
              <a:solidFill>
                <a:srgbClr val="FFFF00"/>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87047" name="Rectangle 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87050" name="Rectangle 10"/>
          <p:cNvSpPr>
            <a:spLocks noChangeArrowheads="1"/>
          </p:cNvSpPr>
          <p:nvPr/>
        </p:nvSpPr>
        <p:spPr bwMode="auto">
          <a:xfrm>
            <a:off x="0" y="771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9" name="Прямоугольник 8"/>
          <p:cNvSpPr/>
          <p:nvPr/>
        </p:nvSpPr>
        <p:spPr>
          <a:xfrm>
            <a:off x="285720" y="3857628"/>
            <a:ext cx="4500594" cy="2308324"/>
          </a:xfrm>
          <a:prstGeom prst="rect">
            <a:avLst/>
          </a:prstGeom>
        </p:spPr>
        <p:txBody>
          <a:bodyPr wrap="square">
            <a:spAutoFit/>
          </a:bodyPr>
          <a:lstStyle/>
          <a:p>
            <a:pPr marL="514350" indent="-514350">
              <a:buFont typeface="+mj-lt"/>
              <a:buAutoNum type="arabicPeriod"/>
            </a:pPr>
            <a:r>
              <a:rPr lang="ru-RU" sz="2400" dirty="0" smtClean="0"/>
              <a:t>оставаться неподвижным </a:t>
            </a:r>
          </a:p>
          <a:p>
            <a:pPr marL="514350" indent="-514350">
              <a:buFont typeface="+mj-lt"/>
              <a:buAutoNum type="arabicPeriod"/>
            </a:pPr>
            <a:r>
              <a:rPr lang="ru-RU" sz="2400" dirty="0" smtClean="0"/>
              <a:t>двигаться против часовой стрелки</a:t>
            </a:r>
          </a:p>
          <a:p>
            <a:pPr marL="514350" indent="-514350">
              <a:buFont typeface="+mj-lt"/>
              <a:buAutoNum type="arabicPeriod"/>
            </a:pPr>
            <a:r>
              <a:rPr lang="ru-RU" sz="2400" dirty="0" smtClean="0"/>
              <a:t>совершать колебания </a:t>
            </a:r>
          </a:p>
          <a:p>
            <a:pPr marL="514350" indent="-514350">
              <a:buFont typeface="+mj-lt"/>
              <a:buAutoNum type="arabicPeriod"/>
            </a:pPr>
            <a:r>
              <a:rPr lang="ru-RU" sz="2400" dirty="0" smtClean="0"/>
              <a:t>перемещаться вслед за магнитом</a:t>
            </a:r>
          </a:p>
        </p:txBody>
      </p:sp>
      <p:pic>
        <p:nvPicPr>
          <p:cNvPr id="58371" name="Picture 3"/>
          <p:cNvPicPr>
            <a:picLocks noChangeAspect="1" noChangeArrowheads="1"/>
          </p:cNvPicPr>
          <p:nvPr/>
        </p:nvPicPr>
        <p:blipFill>
          <a:blip r:embed="rId2"/>
          <a:srcRect/>
          <a:stretch>
            <a:fillRect/>
          </a:stretch>
        </p:blipFill>
        <p:spPr bwMode="auto">
          <a:xfrm>
            <a:off x="5072066" y="3857628"/>
            <a:ext cx="3980118" cy="2857521"/>
          </a:xfrm>
          <a:prstGeom prst="rect">
            <a:avLst/>
          </a:prstGeom>
          <a:gradFill flip="none" rotWithShape="1">
            <a:gsLst>
              <a:gs pos="0">
                <a:schemeClr val="accent2">
                  <a:lumMod val="20000"/>
                  <a:lumOff val="80000"/>
                </a:schemeClr>
              </a:gs>
              <a:gs pos="37000">
                <a:schemeClr val="accent6">
                  <a:lumMod val="60000"/>
                  <a:lumOff val="40000"/>
                  <a:alpha val="5000"/>
                </a:schemeClr>
              </a:gs>
              <a:gs pos="100000">
                <a:schemeClr val="accent1">
                  <a:tint val="23500"/>
                  <a:satMod val="160000"/>
                </a:schemeClr>
              </a:gs>
            </a:gsLst>
            <a:path path="circle">
              <a:fillToRect l="100000" t="100000"/>
            </a:path>
            <a:tileRect r="-100000" b="-100000"/>
          </a:grad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9">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71472" y="0"/>
            <a:ext cx="8229600" cy="714356"/>
          </a:xfrm>
        </p:spPr>
        <p:txBody>
          <a:bodyPr>
            <a:normAutofit fontScale="90000"/>
          </a:bodyPr>
          <a:lstStyle/>
          <a:p>
            <a:r>
              <a:rPr lang="ru-RU" dirty="0" smtClean="0"/>
              <a:t>Литература</a:t>
            </a:r>
            <a:endParaRPr lang="ru-RU" dirty="0"/>
          </a:p>
        </p:txBody>
      </p:sp>
      <p:sp>
        <p:nvSpPr>
          <p:cNvPr id="5" name="Содержимое 4"/>
          <p:cNvSpPr>
            <a:spLocks noGrp="1"/>
          </p:cNvSpPr>
          <p:nvPr>
            <p:ph sz="quarter" idx="1"/>
          </p:nvPr>
        </p:nvSpPr>
        <p:spPr>
          <a:xfrm>
            <a:off x="0" y="857208"/>
            <a:ext cx="9001156" cy="6000792"/>
          </a:xfrm>
        </p:spPr>
        <p:txBody>
          <a:bodyPr>
            <a:normAutofit fontScale="85000" lnSpcReduction="10000"/>
          </a:bodyPr>
          <a:lstStyle/>
          <a:p>
            <a:pPr lvl="0">
              <a:buFont typeface="+mj-lt"/>
              <a:buAutoNum type="arabicPeriod"/>
            </a:pPr>
            <a:r>
              <a:rPr lang="ru-RU" sz="1600" u="sng" dirty="0" smtClean="0"/>
              <a:t>Видеоролик - анимация "Явление электромагнитной индукции"</a:t>
            </a:r>
            <a:r>
              <a:rPr lang="ru-RU" sz="1600" dirty="0" smtClean="0"/>
              <a:t> //[Электронный ресурс]// </a:t>
            </a:r>
            <a:r>
              <a:rPr lang="ru-RU" sz="1600" u="sng" dirty="0" smtClean="0">
                <a:hlinkClick r:id="rId2"/>
              </a:rPr>
              <a:t>http://school-collection.edu.ru/catalog/res/0b033b36-cc92-4014-99a2-1994ee047550/view/</a:t>
            </a:r>
            <a:r>
              <a:rPr lang="ru-RU" sz="1600" dirty="0" smtClean="0"/>
              <a:t>; </a:t>
            </a:r>
          </a:p>
          <a:p>
            <a:pPr lvl="0">
              <a:buFont typeface="+mj-lt"/>
              <a:buAutoNum type="arabicPeriod"/>
            </a:pPr>
            <a:r>
              <a:rPr lang="ru-RU" sz="1600" u="sng" dirty="0" smtClean="0"/>
              <a:t>Видеоролик "Зависимость индукционного тока от скорости изменения магнитного потока"</a:t>
            </a:r>
            <a:r>
              <a:rPr lang="ru-RU" sz="1600" dirty="0" smtClean="0"/>
              <a:t>//[Электронный ресурс]// </a:t>
            </a:r>
            <a:r>
              <a:rPr lang="ru-RU" sz="1600" u="sng" dirty="0" smtClean="0">
                <a:hlinkClick r:id="rId3"/>
              </a:rPr>
              <a:t>http://school-collection.edu.ru/catalog/res/c2d1d45a-4986-4e09-9292-d232fcc508da/view/</a:t>
            </a:r>
            <a:r>
              <a:rPr lang="ru-RU" sz="1600" dirty="0" smtClean="0"/>
              <a:t>;</a:t>
            </a:r>
          </a:p>
          <a:p>
            <a:pPr lvl="0">
              <a:buFont typeface="+mj-lt"/>
              <a:buAutoNum type="arabicPeriod"/>
            </a:pPr>
            <a:r>
              <a:rPr lang="ru-RU" sz="1600" dirty="0" smtClean="0"/>
              <a:t>Видеоролик "Зависимость индукционного тока от скорости изменения магнитного потока"//[Электронный ресурс]// </a:t>
            </a:r>
            <a:r>
              <a:rPr lang="ru-RU" sz="1600" u="sng" dirty="0" smtClean="0">
                <a:hlinkClick r:id="rId3"/>
              </a:rPr>
              <a:t>http://school-collection.edu.ru/catalog/res/c2d1d45a-4986-4e09-9292-d232fcc508da/view/</a:t>
            </a:r>
            <a:r>
              <a:rPr lang="ru-RU" sz="1600" dirty="0" smtClean="0"/>
              <a:t>; </a:t>
            </a:r>
          </a:p>
          <a:p>
            <a:pPr lvl="0">
              <a:buFont typeface="+mj-lt"/>
              <a:buAutoNum type="arabicPeriod"/>
            </a:pPr>
            <a:r>
              <a:rPr lang="ru-RU" sz="1600" u="sng" dirty="0" smtClean="0"/>
              <a:t>Видеоролик "Явление электромагнитной индукции (опыт Фарадея)"</a:t>
            </a:r>
            <a:r>
              <a:rPr lang="ru-RU" sz="1600" dirty="0" smtClean="0"/>
              <a:t> "//[Электронный ресурс]// </a:t>
            </a:r>
            <a:r>
              <a:rPr lang="ru-RU" sz="1600" u="sng" dirty="0" smtClean="0">
                <a:hlinkClick r:id="rId4"/>
              </a:rPr>
              <a:t>http://school-collection.edu.ru/catalog/res/94fe49eb-c56a-415d-948d-61c85a9c0603/view/</a:t>
            </a:r>
            <a:r>
              <a:rPr lang="ru-RU" sz="1600" dirty="0" smtClean="0"/>
              <a:t>;</a:t>
            </a:r>
          </a:p>
          <a:p>
            <a:pPr lvl="0">
              <a:buFont typeface="+mj-lt"/>
              <a:buAutoNum type="arabicPeriod"/>
            </a:pPr>
            <a:r>
              <a:rPr lang="ru-RU" sz="1600" dirty="0" smtClean="0"/>
              <a:t>Видеоролик "Явление электромагнитной индукции"//[Электронный ресурс]// </a:t>
            </a:r>
            <a:r>
              <a:rPr lang="ru-RU" sz="1600" u="sng" dirty="0" smtClean="0">
                <a:hlinkClick r:id="rId5"/>
              </a:rPr>
              <a:t>http://school-collection.edu.ru/catalog/res/5aaccdbe-aa79-47f0-b8c9-06b5c6bce601/view/</a:t>
            </a:r>
            <a:r>
              <a:rPr lang="ru-RU" sz="1600" dirty="0" smtClean="0"/>
              <a:t>;</a:t>
            </a:r>
          </a:p>
          <a:p>
            <a:pPr lvl="0">
              <a:buFont typeface="+mj-lt"/>
              <a:buAutoNum type="arabicPeriod"/>
            </a:pPr>
            <a:r>
              <a:rPr lang="ru-RU" sz="1600" dirty="0" smtClean="0"/>
              <a:t>Зорин, Н.И. ГИА 2010. Физика. Тренировочные задания: 9 класс / Н.И. Зорин. – М.: </a:t>
            </a:r>
            <a:r>
              <a:rPr lang="ru-RU" sz="1600" dirty="0" err="1" smtClean="0"/>
              <a:t>Эксмо</a:t>
            </a:r>
            <a:r>
              <a:rPr lang="ru-RU" sz="1600" dirty="0" smtClean="0"/>
              <a:t>, 2010. – 112 с. – (Государственная (итоговая) аттестация (в новой форме).</a:t>
            </a:r>
          </a:p>
          <a:p>
            <a:pPr lvl="0">
              <a:buFont typeface="+mj-lt"/>
              <a:buAutoNum type="arabicPeriod"/>
            </a:pPr>
            <a:r>
              <a:rPr lang="ru-RU" sz="1600" dirty="0" err="1" smtClean="0"/>
              <a:t>Кабардин</a:t>
            </a:r>
            <a:r>
              <a:rPr lang="ru-RU" sz="1600" dirty="0" smtClean="0"/>
              <a:t>, О.Ф. Физика. 9 </a:t>
            </a:r>
            <a:r>
              <a:rPr lang="ru-RU" sz="1600" dirty="0" err="1" smtClean="0"/>
              <a:t>кл</a:t>
            </a:r>
            <a:r>
              <a:rPr lang="ru-RU" sz="1600" dirty="0" smtClean="0"/>
              <a:t>.: сборник тестовых заданий для подготовки к итоговой аттестации за курс основной школы / О.Ф. </a:t>
            </a:r>
            <a:r>
              <a:rPr lang="ru-RU" sz="1600" dirty="0" err="1" smtClean="0"/>
              <a:t>Кабардин</a:t>
            </a:r>
            <a:r>
              <a:rPr lang="ru-RU" sz="1600" dirty="0" smtClean="0"/>
              <a:t>. – М.: Дрофа, 2008. – 219 с;</a:t>
            </a:r>
          </a:p>
          <a:p>
            <a:pPr lvl="0">
              <a:buFont typeface="+mj-lt"/>
              <a:buAutoNum type="arabicPeriod"/>
            </a:pPr>
            <a:r>
              <a:rPr lang="ru-RU" sz="1600" dirty="0" smtClean="0"/>
              <a:t>Майкл Фарадей. Выдающиеся физики //[Электронный ресурс]// http://www.physics.ru/courses/op25part2/content/scientist/faraday.html;</a:t>
            </a:r>
          </a:p>
          <a:p>
            <a:pPr lvl="0">
              <a:buFont typeface="+mj-lt"/>
              <a:buAutoNum type="arabicPeriod"/>
            </a:pPr>
            <a:r>
              <a:rPr lang="ru-RU" sz="1600" dirty="0" smtClean="0"/>
              <a:t>Основные понятия кинематики //[Электронный ресурс]// </a:t>
            </a:r>
            <a:r>
              <a:rPr lang="en-US" sz="1600" u="sng" dirty="0" smtClean="0">
                <a:hlinkClick r:id="rId6"/>
              </a:rPr>
              <a:t>http</a:t>
            </a:r>
            <a:r>
              <a:rPr lang="ru-RU" sz="1600" u="sng" dirty="0" smtClean="0">
                <a:hlinkClick r:id="rId6"/>
              </a:rPr>
              <a:t>://</a:t>
            </a:r>
            <a:r>
              <a:rPr lang="en-US" sz="1600" u="sng" dirty="0" smtClean="0">
                <a:hlinkClick r:id="rId6"/>
              </a:rPr>
              <a:t>files</a:t>
            </a:r>
            <a:r>
              <a:rPr lang="ru-RU" sz="1600" u="sng" dirty="0" smtClean="0">
                <a:hlinkClick r:id="rId6"/>
              </a:rPr>
              <a:t>.</a:t>
            </a:r>
            <a:r>
              <a:rPr lang="en-US" sz="1600" u="sng" dirty="0" smtClean="0">
                <a:hlinkClick r:id="rId6"/>
              </a:rPr>
              <a:t>school</a:t>
            </a:r>
            <a:r>
              <a:rPr lang="ru-RU" sz="1600" u="sng" dirty="0" smtClean="0">
                <a:hlinkClick r:id="rId6"/>
              </a:rPr>
              <a:t>-</a:t>
            </a:r>
            <a:r>
              <a:rPr lang="en-US" sz="1600" u="sng" dirty="0" smtClean="0">
                <a:hlinkClick r:id="rId6"/>
              </a:rPr>
              <a:t>collection</a:t>
            </a:r>
            <a:r>
              <a:rPr lang="ru-RU" sz="1600" u="sng" dirty="0" smtClean="0">
                <a:hlinkClick r:id="rId6"/>
              </a:rPr>
              <a:t>.</a:t>
            </a:r>
            <a:r>
              <a:rPr lang="en-US" sz="1600" u="sng" dirty="0" err="1" smtClean="0">
                <a:hlinkClick r:id="rId6"/>
              </a:rPr>
              <a:t>edu</a:t>
            </a:r>
            <a:r>
              <a:rPr lang="ru-RU" sz="1600" u="sng" dirty="0" smtClean="0">
                <a:hlinkClick r:id="rId6"/>
              </a:rPr>
              <a:t>.</a:t>
            </a:r>
            <a:r>
              <a:rPr lang="en-US" sz="1600" u="sng" dirty="0" err="1" smtClean="0">
                <a:hlinkClick r:id="rId6"/>
              </a:rPr>
              <a:t>ru</a:t>
            </a:r>
            <a:r>
              <a:rPr lang="ru-RU" sz="1600" u="sng" dirty="0" smtClean="0">
                <a:hlinkClick r:id="rId6"/>
              </a:rPr>
              <a:t>/</a:t>
            </a:r>
            <a:r>
              <a:rPr lang="en-US" sz="1600" u="sng" dirty="0" err="1" smtClean="0">
                <a:hlinkClick r:id="rId6"/>
              </a:rPr>
              <a:t>dlrstore</a:t>
            </a:r>
            <a:r>
              <a:rPr lang="ru-RU" sz="1600" u="sng" dirty="0" smtClean="0">
                <a:hlinkClick r:id="rId6"/>
              </a:rPr>
              <a:t>/</a:t>
            </a:r>
            <a:r>
              <a:rPr lang="en-US" sz="1600" u="sng" dirty="0" smtClean="0">
                <a:hlinkClick r:id="rId6"/>
              </a:rPr>
              <a:t>f</a:t>
            </a:r>
            <a:r>
              <a:rPr lang="ru-RU" sz="1600" u="sng" dirty="0" smtClean="0">
                <a:hlinkClick r:id="rId6"/>
              </a:rPr>
              <a:t>3591263-</a:t>
            </a:r>
            <a:r>
              <a:rPr lang="en-US" sz="1600" u="sng" dirty="0" err="1" smtClean="0">
                <a:hlinkClick r:id="rId6"/>
              </a:rPr>
              <a:t>ecae</a:t>
            </a:r>
            <a:r>
              <a:rPr lang="ru-RU" sz="1600" u="sng" dirty="0" smtClean="0">
                <a:hlinkClick r:id="rId6"/>
              </a:rPr>
              <a:t>-</a:t>
            </a:r>
            <a:r>
              <a:rPr lang="en-US" sz="1600" u="sng" dirty="0" smtClean="0">
                <a:hlinkClick r:id="rId6"/>
              </a:rPr>
              <a:t>d</a:t>
            </a:r>
            <a:r>
              <a:rPr lang="ru-RU" sz="1600" u="sng" dirty="0" smtClean="0">
                <a:hlinkClick r:id="rId6"/>
              </a:rPr>
              <a:t>464-</a:t>
            </a:r>
            <a:r>
              <a:rPr lang="en-US" sz="1600" u="sng" dirty="0" err="1" smtClean="0">
                <a:hlinkClick r:id="rId6"/>
              </a:rPr>
              <a:t>caf</a:t>
            </a:r>
            <a:r>
              <a:rPr lang="ru-RU" sz="1600" u="sng" dirty="0" smtClean="0">
                <a:hlinkClick r:id="rId6"/>
              </a:rPr>
              <a:t>0-9105</a:t>
            </a:r>
            <a:r>
              <a:rPr lang="en-US" sz="1600" u="sng" dirty="0" smtClean="0">
                <a:hlinkClick r:id="rId6"/>
              </a:rPr>
              <a:t>f</a:t>
            </a:r>
            <a:r>
              <a:rPr lang="ru-RU" sz="1600" u="sng" dirty="0" smtClean="0">
                <a:hlinkClick r:id="rId6"/>
              </a:rPr>
              <a:t>5</a:t>
            </a:r>
            <a:r>
              <a:rPr lang="en-US" sz="1600" u="sng" dirty="0" smtClean="0">
                <a:hlinkClick r:id="rId6"/>
              </a:rPr>
              <a:t>d</a:t>
            </a:r>
            <a:r>
              <a:rPr lang="ru-RU" sz="1600" u="sng" dirty="0" smtClean="0">
                <a:hlinkClick r:id="rId6"/>
              </a:rPr>
              <a:t>9</a:t>
            </a:r>
            <a:r>
              <a:rPr lang="en-US" sz="1600" u="sng" dirty="0" err="1" smtClean="0">
                <a:hlinkClick r:id="rId6"/>
              </a:rPr>
              <a:t>cda</a:t>
            </a:r>
            <a:r>
              <a:rPr lang="ru-RU" sz="1600" u="sng" dirty="0" smtClean="0">
                <a:hlinkClick r:id="rId6"/>
              </a:rPr>
              <a:t>5/00119626139675510.</a:t>
            </a:r>
            <a:r>
              <a:rPr lang="en-US" sz="1600" u="sng" dirty="0" err="1" smtClean="0">
                <a:hlinkClick r:id="rId6"/>
              </a:rPr>
              <a:t>htm</a:t>
            </a:r>
            <a:r>
              <a:rPr lang="ru-RU" sz="1600" dirty="0" smtClean="0"/>
              <a:t> </a:t>
            </a:r>
          </a:p>
          <a:p>
            <a:pPr lvl="0">
              <a:buFont typeface="+mj-lt"/>
              <a:buAutoNum type="arabicPeriod"/>
            </a:pPr>
            <a:r>
              <a:rPr lang="ru-RU" sz="1600" dirty="0" err="1" smtClean="0"/>
              <a:t>Перышкин</a:t>
            </a:r>
            <a:r>
              <a:rPr lang="ru-RU" sz="1600" dirty="0" smtClean="0"/>
              <a:t>, А. В., Физика. 7 класс. Учебник для общеобразовательных школ / А. В. </a:t>
            </a:r>
            <a:r>
              <a:rPr lang="ru-RU" sz="1600" dirty="0" err="1" smtClean="0"/>
              <a:t>Перышкин</a:t>
            </a:r>
            <a:r>
              <a:rPr lang="ru-RU" sz="1600" dirty="0" smtClean="0"/>
              <a:t>. - М.: Дрофа, 2009. – 198 с.</a:t>
            </a:r>
          </a:p>
          <a:p>
            <a:pPr lvl="0">
              <a:buFont typeface="+mj-lt"/>
              <a:buAutoNum type="arabicPeriod"/>
            </a:pPr>
            <a:r>
              <a:rPr lang="ru-RU" sz="1600" dirty="0" err="1" smtClean="0"/>
              <a:t>Перышкин</a:t>
            </a:r>
            <a:r>
              <a:rPr lang="ru-RU" sz="1600" dirty="0" smtClean="0"/>
              <a:t>, А. В., Физика. 8 класс. Учебник для общеобразовательных школ / А. В. </a:t>
            </a:r>
            <a:r>
              <a:rPr lang="ru-RU" sz="1600" dirty="0" err="1" smtClean="0"/>
              <a:t>Перышкин</a:t>
            </a:r>
            <a:r>
              <a:rPr lang="ru-RU" sz="1600" dirty="0" smtClean="0"/>
              <a:t>. - М.: Дрофа, 2009. – 196 с.</a:t>
            </a:r>
          </a:p>
          <a:p>
            <a:pPr lvl="0">
              <a:buFont typeface="+mj-lt"/>
              <a:buAutoNum type="arabicPeriod"/>
            </a:pPr>
            <a:r>
              <a:rPr lang="ru-RU" sz="1600" dirty="0" smtClean="0"/>
              <a:t>Федеральный институт педагогических измерений. Контрольные измерительные материалы (КИМ) Физика </a:t>
            </a:r>
            <a:r>
              <a:rPr lang="ru-RU" sz="1600" u="sng" dirty="0" smtClean="0">
                <a:hlinkClick r:id="rId7"/>
              </a:rPr>
              <a:t>ГИА-9 2010 г.</a:t>
            </a:r>
            <a:r>
              <a:rPr lang="ru-RU" sz="1600" dirty="0" smtClean="0"/>
              <a:t> / /[Электронный ресурс]// </a:t>
            </a:r>
            <a:r>
              <a:rPr lang="ru-RU" sz="1600" u="sng" dirty="0" smtClean="0">
                <a:hlinkClick r:id="rId7"/>
              </a:rPr>
              <a:t>http://fipi.ru/view/sections/214/docs/</a:t>
            </a:r>
            <a:r>
              <a:rPr lang="ru-RU" sz="1600" dirty="0" smtClean="0"/>
              <a:t>;</a:t>
            </a:r>
          </a:p>
          <a:p>
            <a:pPr lvl="0">
              <a:buFont typeface="+mj-lt"/>
              <a:buAutoNum type="arabicPeriod"/>
            </a:pPr>
            <a:r>
              <a:rPr lang="ru-RU" sz="1600" dirty="0" smtClean="0"/>
              <a:t>Федеральный институт педагогических измерений. Контрольные измерительные материалы (КИМ) Физика ЕГЭ 2001-2010//[Электронный ресурс]// </a:t>
            </a:r>
            <a:r>
              <a:rPr lang="en-US" sz="1600" u="sng" dirty="0" smtClean="0">
                <a:hlinkClick r:id="rId8"/>
              </a:rPr>
              <a:t>http</a:t>
            </a:r>
            <a:r>
              <a:rPr lang="ru-RU" sz="1600" u="sng" dirty="0" smtClean="0">
                <a:hlinkClick r:id="rId8"/>
              </a:rPr>
              <a:t>://</a:t>
            </a:r>
            <a:r>
              <a:rPr lang="en-US" sz="1600" u="sng" dirty="0" err="1" smtClean="0">
                <a:hlinkClick r:id="rId8"/>
              </a:rPr>
              <a:t>fipi</a:t>
            </a:r>
            <a:r>
              <a:rPr lang="ru-RU" sz="1600" u="sng" dirty="0" smtClean="0">
                <a:hlinkClick r:id="rId8"/>
              </a:rPr>
              <a:t>.</a:t>
            </a:r>
            <a:r>
              <a:rPr lang="en-US" sz="1600" u="sng" dirty="0" err="1" smtClean="0">
                <a:hlinkClick r:id="rId8"/>
              </a:rPr>
              <a:t>ru</a:t>
            </a:r>
            <a:r>
              <a:rPr lang="ru-RU" sz="1600" u="sng" dirty="0" smtClean="0">
                <a:hlinkClick r:id="rId8"/>
              </a:rPr>
              <a:t>/</a:t>
            </a:r>
            <a:r>
              <a:rPr lang="en-US" sz="1600" u="sng" dirty="0" smtClean="0">
                <a:hlinkClick r:id="rId8"/>
              </a:rPr>
              <a:t>view</a:t>
            </a:r>
            <a:r>
              <a:rPr lang="ru-RU" sz="1600" u="sng" dirty="0" smtClean="0">
                <a:hlinkClick r:id="rId8"/>
              </a:rPr>
              <a:t>/</a:t>
            </a:r>
            <a:r>
              <a:rPr lang="en-US" sz="1600" u="sng" dirty="0" smtClean="0">
                <a:hlinkClick r:id="rId8"/>
              </a:rPr>
              <a:t>sections</a:t>
            </a:r>
            <a:r>
              <a:rPr lang="ru-RU" sz="1600" u="sng" dirty="0" smtClean="0">
                <a:hlinkClick r:id="rId8"/>
              </a:rPr>
              <a:t>/92/</a:t>
            </a:r>
            <a:r>
              <a:rPr lang="en-US" sz="1600" u="sng" dirty="0" smtClean="0">
                <a:hlinkClick r:id="rId8"/>
              </a:rPr>
              <a:t>docs</a:t>
            </a:r>
            <a:r>
              <a:rPr lang="ru-RU" sz="1600" u="sng" dirty="0" smtClean="0">
                <a:hlinkClick r:id="rId8"/>
              </a:rPr>
              <a:t>/</a:t>
            </a:r>
            <a:r>
              <a:rPr lang="ru-RU" sz="1600" dirty="0" smtClean="0"/>
              <a:t>;</a:t>
            </a:r>
          </a:p>
          <a:p>
            <a:pPr lvl="0">
              <a:buFont typeface="+mj-lt"/>
              <a:buAutoNum type="arabicPeriod"/>
            </a:pPr>
            <a:r>
              <a:rPr lang="ru-RU" sz="1600" b="1" dirty="0" smtClean="0"/>
              <a:t>Электромагнитная индукция. Опыты Фарадея</a:t>
            </a:r>
            <a:r>
              <a:rPr lang="ru-RU" sz="1600" dirty="0" smtClean="0"/>
              <a:t> //[Электронный ресурс]// </a:t>
            </a:r>
            <a:r>
              <a:rPr lang="ru-RU" sz="1600" u="sng" dirty="0" smtClean="0">
                <a:hlinkClick r:id="rId9"/>
              </a:rPr>
              <a:t>http://class-fizika.narod.ru/9_33.htm</a:t>
            </a:r>
            <a:r>
              <a:rPr lang="ru-RU" sz="1600" dirty="0" smtClean="0"/>
              <a:t>.</a:t>
            </a:r>
            <a:endParaRPr lang="ru-RU"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1143000"/>
          </a:xfrm>
        </p:spPr>
        <p:txBody>
          <a:bodyPr>
            <a:normAutofit fontScale="90000"/>
          </a:bodyPr>
          <a:lstStyle/>
          <a:p>
            <a:r>
              <a:rPr lang="ru-RU" dirty="0" smtClean="0"/>
              <a:t>Открытие явления электромагнитной индукции</a:t>
            </a:r>
            <a:endParaRPr lang="ru-RU" dirty="0"/>
          </a:p>
        </p:txBody>
      </p:sp>
      <p:sp>
        <p:nvSpPr>
          <p:cNvPr id="6" name="Содержимое 5"/>
          <p:cNvSpPr>
            <a:spLocks noGrp="1"/>
          </p:cNvSpPr>
          <p:nvPr>
            <p:ph idx="1"/>
          </p:nvPr>
        </p:nvSpPr>
        <p:spPr>
          <a:xfrm>
            <a:off x="214282" y="1214422"/>
            <a:ext cx="4857784" cy="5643578"/>
          </a:xfrm>
        </p:spPr>
        <p:txBody>
          <a:bodyPr>
            <a:normAutofit fontScale="92500" lnSpcReduction="10000"/>
          </a:bodyPr>
          <a:lstStyle/>
          <a:p>
            <a:r>
              <a:rPr lang="ru-RU" dirty="0" smtClean="0"/>
              <a:t>Явление электромагнитной индукции было открыто выдающимся английским физиком </a:t>
            </a:r>
            <a:r>
              <a:rPr lang="ru-RU" b="1" dirty="0" smtClean="0">
                <a:solidFill>
                  <a:srgbClr val="FF0000"/>
                </a:solidFill>
              </a:rPr>
              <a:t>М. Фарадеем </a:t>
            </a:r>
            <a:r>
              <a:rPr lang="ru-RU" dirty="0" smtClean="0"/>
              <a:t>в 1831 г. Оно заключается в возникновении электрического тока в замкнутом проводящем контуре при изменении во времени магнитного потока, пронизывающего контур.</a:t>
            </a:r>
          </a:p>
          <a:p>
            <a:endParaRPr lang="ru-RU" dirty="0"/>
          </a:p>
        </p:txBody>
      </p:sp>
      <p:pic>
        <p:nvPicPr>
          <p:cNvPr id="32770" name="Picture 2" descr="http://www.physics.ru/courses/op25part2/content/scientist/images/faraday.jpg"/>
          <p:cNvPicPr>
            <a:picLocks noChangeAspect="1" noChangeArrowheads="1"/>
          </p:cNvPicPr>
          <p:nvPr/>
        </p:nvPicPr>
        <p:blipFill>
          <a:blip r:embed="rId2"/>
          <a:srcRect/>
          <a:stretch>
            <a:fillRect/>
          </a:stretch>
        </p:blipFill>
        <p:spPr bwMode="auto">
          <a:xfrm>
            <a:off x="5500694" y="1071546"/>
            <a:ext cx="3281681" cy="3500462"/>
          </a:xfrm>
          <a:prstGeom prst="rect">
            <a:avLst/>
          </a:prstGeom>
          <a:noFill/>
        </p:spPr>
      </p:pic>
      <p:sp>
        <p:nvSpPr>
          <p:cNvPr id="7" name="Прямоугольник 6"/>
          <p:cNvSpPr/>
          <p:nvPr/>
        </p:nvSpPr>
        <p:spPr>
          <a:xfrm>
            <a:off x="5286380" y="4857760"/>
            <a:ext cx="3857620" cy="1200329"/>
          </a:xfrm>
          <a:prstGeom prst="rect">
            <a:avLst/>
          </a:prstGeom>
        </p:spPr>
        <p:txBody>
          <a:bodyPr wrap="square">
            <a:spAutoFit/>
          </a:bodyPr>
          <a:lstStyle/>
          <a:p>
            <a:pPr algn="ctr"/>
            <a:r>
              <a:rPr lang="ru-RU" sz="2400" b="1" dirty="0" smtClean="0">
                <a:solidFill>
                  <a:srgbClr val="FF0000"/>
                </a:solidFill>
              </a:rPr>
              <a:t>Фарадей (</a:t>
            </a:r>
            <a:r>
              <a:rPr lang="en-US" sz="2400" b="1" dirty="0" smtClean="0">
                <a:solidFill>
                  <a:srgbClr val="FF0000"/>
                </a:solidFill>
              </a:rPr>
              <a:t>Faraday) </a:t>
            </a:r>
            <a:r>
              <a:rPr lang="ru-RU" sz="2400" b="1" dirty="0" smtClean="0">
                <a:solidFill>
                  <a:srgbClr val="FF0000"/>
                </a:solidFill>
              </a:rPr>
              <a:t>Майкл</a:t>
            </a:r>
          </a:p>
          <a:p>
            <a:pPr algn="ctr"/>
            <a:r>
              <a:rPr lang="ru-RU" sz="2400" b="1" dirty="0" smtClean="0"/>
              <a:t>(22.09</a:t>
            </a:r>
            <a:r>
              <a:rPr lang="en-US" sz="2400" b="1" dirty="0" smtClean="0"/>
              <a:t>.1791–25.</a:t>
            </a:r>
            <a:r>
              <a:rPr lang="ru-RU" sz="2400" b="1" dirty="0" smtClean="0"/>
              <a:t>08</a:t>
            </a:r>
            <a:r>
              <a:rPr lang="en-US" sz="2400" b="1" dirty="0" smtClean="0"/>
              <a:t>.1867)</a:t>
            </a:r>
            <a:endParaRPr lang="ru-RU" sz="2400" b="1" dirty="0" smtClean="0"/>
          </a:p>
          <a:p>
            <a:pPr algn="ctr"/>
            <a:r>
              <a:rPr lang="ru-RU" sz="2400" dirty="0" smtClean="0"/>
              <a:t>Английский физик и химик.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42852"/>
            <a:ext cx="8229600" cy="1143000"/>
          </a:xfrm>
        </p:spPr>
        <p:txBody>
          <a:bodyPr/>
          <a:lstStyle/>
          <a:p>
            <a:r>
              <a:rPr lang="ru-RU" dirty="0" smtClean="0"/>
              <a:t>Опыт Фарадея</a:t>
            </a:r>
            <a:endParaRPr lang="ru-RU" dirty="0"/>
          </a:p>
        </p:txBody>
      </p:sp>
      <p:sp>
        <p:nvSpPr>
          <p:cNvPr id="5" name="Содержимое 3"/>
          <p:cNvSpPr txBox="1">
            <a:spLocks/>
          </p:cNvSpPr>
          <p:nvPr/>
        </p:nvSpPr>
        <p:spPr>
          <a:xfrm>
            <a:off x="0" y="1428736"/>
            <a:ext cx="9144000" cy="4714884"/>
          </a:xfrm>
          <a:prstGeom prst="rect">
            <a:avLst/>
          </a:prstGeom>
        </p:spPr>
        <p:txBody>
          <a:bodyPr>
            <a:normAutofit/>
          </a:bodyPr>
          <a:lstStyle/>
          <a:p>
            <a:pPr marL="342900" lvl="0" indent="-342900" algn="ctr">
              <a:spcBef>
                <a:spcPct val="20000"/>
              </a:spcBef>
              <a:buFont typeface="Arial" pitchFamily="34" charset="0"/>
              <a:buChar char="•"/>
            </a:pPr>
            <a:r>
              <a:rPr kumimoji="0" lang="ru-RU" sz="3200" b="1" i="0" u="none" strike="noStrike" kern="1200" cap="none" spc="0" normalizeH="0" baseline="0" noProof="0" dirty="0" smtClean="0">
                <a:ln>
                  <a:noFill/>
                </a:ln>
                <a:solidFill>
                  <a:srgbClr val="FF0000"/>
                </a:solidFill>
                <a:effectLst/>
                <a:uLnTx/>
                <a:uFillTx/>
                <a:latin typeface="+mn-lt"/>
                <a:ea typeface="+mn-ea"/>
                <a:cs typeface="+mn-cs"/>
              </a:rPr>
              <a:t>Здесь должен быть видеофрагмент </a:t>
            </a:r>
          </a:p>
          <a:p>
            <a:pPr marL="342900" lvl="0" indent="-342900" algn="ctr">
              <a:spcBef>
                <a:spcPct val="20000"/>
              </a:spcBef>
              <a:buFont typeface="Arial" pitchFamily="34" charset="0"/>
              <a:buChar char="•"/>
            </a:pPr>
            <a:r>
              <a:rPr kumimoji="0" lang="ru-RU" sz="3200" b="1" i="0" u="none" strike="noStrike" kern="1200" cap="none" spc="0" normalizeH="0" baseline="0" noProof="0" dirty="0" smtClean="0">
                <a:ln>
                  <a:noFill/>
                </a:ln>
                <a:solidFill>
                  <a:srgbClr val="FF0000"/>
                </a:solidFill>
                <a:effectLst/>
                <a:uLnTx/>
                <a:uFillTx/>
                <a:latin typeface="+mn-lt"/>
                <a:ea typeface="+mn-ea"/>
                <a:cs typeface="+mn-cs"/>
              </a:rPr>
              <a:t>«Опыты Фарадея»</a:t>
            </a:r>
            <a:endParaRPr lang="ru-RU" sz="3200" b="1" dirty="0" smtClean="0">
              <a:solidFill>
                <a:srgbClr val="FF0000"/>
              </a:solidFill>
            </a:endParaRPr>
          </a:p>
          <a:p>
            <a:pPr marL="342900" lvl="0" indent="-342900" algn="ctr">
              <a:spcBef>
                <a:spcPct val="20000"/>
              </a:spcBef>
              <a:buFont typeface="Arial" pitchFamily="34" charset="0"/>
              <a:buChar char="•"/>
            </a:pPr>
            <a:endParaRPr kumimoji="0" lang="ru-RU" sz="3200" b="1" i="0" u="none" strike="noStrike" kern="1200" cap="none" spc="0" normalizeH="0" baseline="0" noProof="0" dirty="0" smtClean="0">
              <a:ln>
                <a:noFill/>
              </a:ln>
              <a:solidFill>
                <a:srgbClr val="FF0000"/>
              </a:solidFill>
              <a:effectLst/>
              <a:uLnTx/>
              <a:uFillTx/>
              <a:latin typeface="+mn-lt"/>
              <a:ea typeface="+mn-ea"/>
              <a:cs typeface="+mn-cs"/>
            </a:endParaRPr>
          </a:p>
          <a:p>
            <a:pPr marL="342900" lvl="0" indent="-342900" algn="ctr">
              <a:spcBef>
                <a:spcPct val="20000"/>
              </a:spcBef>
              <a:buFont typeface="Arial" pitchFamily="34" charset="0"/>
              <a:buChar char="•"/>
            </a:pPr>
            <a:endParaRPr lang="ru-RU" sz="3200" b="1" dirty="0" smtClean="0">
              <a:solidFill>
                <a:srgbClr val="FF0000"/>
              </a:solidFill>
            </a:endParaRPr>
          </a:p>
          <a:p>
            <a:pPr marL="342900" indent="-342900" algn="ctr">
              <a:spcBef>
                <a:spcPct val="20000"/>
              </a:spcBef>
              <a:buFont typeface="Arial" pitchFamily="34" charset="0"/>
              <a:buChar char="•"/>
            </a:pPr>
            <a:r>
              <a:rPr lang="ru-RU" sz="3200" b="1" dirty="0" smtClean="0">
                <a:solidFill>
                  <a:srgbClr val="FF0000"/>
                </a:solidFill>
              </a:rPr>
              <a:t>Скачайте фильм по адресу: </a:t>
            </a:r>
          </a:p>
          <a:p>
            <a:pPr marL="342900" indent="-342900" algn="ctr">
              <a:spcBef>
                <a:spcPct val="20000"/>
              </a:spcBef>
              <a:buFont typeface="Arial" pitchFamily="34" charset="0"/>
              <a:buChar char="•"/>
            </a:pPr>
            <a:r>
              <a:rPr lang="en-US" b="1" dirty="0" smtClean="0">
                <a:solidFill>
                  <a:srgbClr val="FF0000"/>
                </a:solidFill>
                <a:hlinkClick r:id="rId2"/>
              </a:rPr>
              <a:t>http://school-collection.edu.ru/catalog/res/c2d1d45a-4986-4e09-9292-d232fcc508da/view/</a:t>
            </a:r>
            <a:r>
              <a:rPr lang="ru-RU" b="1" dirty="0" smtClean="0">
                <a:solidFill>
                  <a:srgbClr val="FF0000"/>
                </a:solidFill>
              </a:rPr>
              <a:t> </a:t>
            </a:r>
            <a:r>
              <a:rPr lang="ru-RU" dirty="0" smtClean="0"/>
              <a:t>и вставьте его на этот слайд. При вставке установите </a:t>
            </a:r>
            <a:r>
              <a:rPr lang="ru-RU" b="1" dirty="0" smtClean="0">
                <a:solidFill>
                  <a:srgbClr val="FF0000"/>
                </a:solidFill>
              </a:rPr>
              <a:t>«при показе слайдов воспроизводить автоматически», </a:t>
            </a:r>
            <a:r>
              <a:rPr lang="ru-RU" dirty="0" smtClean="0"/>
              <a:t>на вкладке «Параметры» поставьте галочку в поле</a:t>
            </a:r>
            <a:r>
              <a:rPr lang="ru-RU" b="1" dirty="0" smtClean="0">
                <a:solidFill>
                  <a:srgbClr val="FF0000"/>
                </a:solidFill>
              </a:rPr>
              <a:t> «Во весь экран»</a:t>
            </a:r>
          </a:p>
          <a:p>
            <a:pPr marL="342900" lvl="0" indent="-342900" algn="ctr">
              <a:spcBef>
                <a:spcPct val="20000"/>
              </a:spcBef>
              <a:buFont typeface="Arial" pitchFamily="34" charset="0"/>
              <a:buChar char="•"/>
            </a:pPr>
            <a:endParaRPr kumimoji="0" lang="ru-RU" b="1" i="0" u="none" strike="noStrike" kern="1200" cap="none" spc="0" normalizeH="0" baseline="0" noProof="0" dirty="0" smtClean="0">
              <a:ln>
                <a:noFill/>
              </a:ln>
              <a:solidFill>
                <a:srgbClr val="FF000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 calcmode="lin" valueType="num">
                                      <p:cBhvr additive="base">
                                        <p:cTn id="2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Явление электромагнитной индукции </a:t>
            </a:r>
            <a:endParaRPr lang="ru-RU" dirty="0"/>
          </a:p>
        </p:txBody>
      </p:sp>
      <p:sp>
        <p:nvSpPr>
          <p:cNvPr id="3" name="Содержимое 2"/>
          <p:cNvSpPr>
            <a:spLocks noGrp="1"/>
          </p:cNvSpPr>
          <p:nvPr>
            <p:ph sz="half" idx="1"/>
          </p:nvPr>
        </p:nvSpPr>
        <p:spPr>
          <a:xfrm>
            <a:off x="0" y="1500150"/>
            <a:ext cx="4500594" cy="5357850"/>
          </a:xfrm>
        </p:spPr>
        <p:txBody>
          <a:bodyPr>
            <a:normAutofit/>
          </a:bodyPr>
          <a:lstStyle/>
          <a:p>
            <a:r>
              <a:rPr lang="ru-RU" b="1" dirty="0" smtClean="0">
                <a:solidFill>
                  <a:srgbClr val="FF0000"/>
                </a:solidFill>
              </a:rPr>
              <a:t>Явление электромагнитной индукции:</a:t>
            </a:r>
          </a:p>
          <a:p>
            <a:r>
              <a:rPr lang="ru-RU" dirty="0" smtClean="0"/>
              <a:t>заключается в </a:t>
            </a:r>
            <a:r>
              <a:rPr lang="ru-RU" b="1" dirty="0" smtClean="0"/>
              <a:t>возникновении электрического тока </a:t>
            </a:r>
            <a:r>
              <a:rPr lang="ru-RU" dirty="0" smtClean="0"/>
              <a:t>в замкнутом проводящем контуре при </a:t>
            </a:r>
            <a:r>
              <a:rPr lang="ru-RU" b="1" dirty="0" smtClean="0"/>
              <a:t>изменении во времени магнитного потока</a:t>
            </a:r>
            <a:r>
              <a:rPr lang="ru-RU" dirty="0" smtClean="0"/>
              <a:t>, пронизывающего контур.</a:t>
            </a:r>
            <a:endParaRPr lang="ru-RU" b="1" dirty="0">
              <a:solidFill>
                <a:srgbClr val="FF0000"/>
              </a:solidFill>
            </a:endParaRPr>
          </a:p>
        </p:txBody>
      </p:sp>
      <p:pic>
        <p:nvPicPr>
          <p:cNvPr id="6" name="Picture 5"/>
          <p:cNvPicPr>
            <a:picLocks noGrp="1" noChangeAspect="1" noChangeArrowheads="1"/>
          </p:cNvPicPr>
          <p:nvPr>
            <p:ph sz="half" idx="2"/>
          </p:nvPr>
        </p:nvPicPr>
        <p:blipFill>
          <a:blip r:embed="rId2"/>
          <a:srcRect/>
          <a:stretch>
            <a:fillRect/>
          </a:stretch>
        </p:blipFill>
        <p:spPr bwMode="auto">
          <a:xfrm>
            <a:off x="5357818" y="1500174"/>
            <a:ext cx="3200400" cy="2085975"/>
          </a:xfrm>
          <a:prstGeom prst="rect">
            <a:avLst/>
          </a:prstGeom>
          <a:noFill/>
          <a:ln w="9525">
            <a:noFill/>
            <a:miter lim="800000"/>
            <a:headEnd/>
            <a:tailEnd/>
          </a:ln>
          <a:effectLst/>
        </p:spPr>
      </p:pic>
      <p:sp>
        <p:nvSpPr>
          <p:cNvPr id="8" name="Прямоугольная выноска 7"/>
          <p:cNvSpPr/>
          <p:nvPr/>
        </p:nvSpPr>
        <p:spPr>
          <a:xfrm>
            <a:off x="4357686" y="3500438"/>
            <a:ext cx="2000264" cy="1143008"/>
          </a:xfrm>
          <a:prstGeom prst="wedgeRectCallout">
            <a:avLst>
              <a:gd name="adj1" fmla="val 75612"/>
              <a:gd name="adj2" fmla="val 2013"/>
            </a:avLst>
          </a:prstGeom>
          <a:gradFill>
            <a:gsLst>
              <a:gs pos="0">
                <a:srgbClr val="FFFF00"/>
              </a:gs>
              <a:gs pos="50000">
                <a:schemeClr val="bg1"/>
              </a:gs>
              <a:gs pos="100000">
                <a:schemeClr val="accent3">
                  <a:lumMod val="20000"/>
                  <a:lumOff val="8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2"/>
                </a:solidFill>
              </a:rPr>
              <a:t>Переменное электрическое поле</a:t>
            </a:r>
            <a:endParaRPr lang="ru-RU" b="1" dirty="0">
              <a:solidFill>
                <a:schemeClr val="tx2"/>
              </a:solidFill>
            </a:endParaRPr>
          </a:p>
        </p:txBody>
      </p:sp>
      <p:sp>
        <p:nvSpPr>
          <p:cNvPr id="9" name="Прямоугольная выноска 8"/>
          <p:cNvSpPr/>
          <p:nvPr/>
        </p:nvSpPr>
        <p:spPr>
          <a:xfrm>
            <a:off x="6858016" y="3571876"/>
            <a:ext cx="2000264" cy="1143008"/>
          </a:xfrm>
          <a:prstGeom prst="wedgeRectCallout">
            <a:avLst>
              <a:gd name="adj1" fmla="val 12616"/>
              <a:gd name="adj2" fmla="val 48842"/>
            </a:avLst>
          </a:prstGeom>
          <a:gradFill>
            <a:gsLst>
              <a:gs pos="0">
                <a:srgbClr val="FFFF00"/>
              </a:gs>
              <a:gs pos="50000">
                <a:schemeClr val="bg1"/>
              </a:gs>
              <a:gs pos="100000">
                <a:schemeClr val="accent3">
                  <a:lumMod val="20000"/>
                  <a:lumOff val="8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2"/>
                </a:solidFill>
              </a:rPr>
              <a:t>Переменное магнитное</a:t>
            </a:r>
          </a:p>
          <a:p>
            <a:pPr algn="ctr"/>
            <a:r>
              <a:rPr lang="ru-RU" b="1" dirty="0" smtClean="0">
                <a:solidFill>
                  <a:schemeClr val="tx2"/>
                </a:solidFill>
              </a:rPr>
              <a:t>поле</a:t>
            </a:r>
            <a:endParaRPr lang="ru-RU" b="1" dirty="0">
              <a:solidFill>
                <a:schemeClr val="tx2"/>
              </a:solidFill>
            </a:endParaRPr>
          </a:p>
        </p:txBody>
      </p:sp>
      <p:sp>
        <p:nvSpPr>
          <p:cNvPr id="10" name="Выгнутая вниз стрелка 9"/>
          <p:cNvSpPr/>
          <p:nvPr/>
        </p:nvSpPr>
        <p:spPr>
          <a:xfrm rot="171590" flipH="1">
            <a:off x="5500694" y="4643446"/>
            <a:ext cx="2143140" cy="785818"/>
          </a:xfrm>
          <a:prstGeom prst="curvedUpArrow">
            <a:avLst>
              <a:gd name="adj1" fmla="val 50000"/>
              <a:gd name="adj2" fmla="val 98288"/>
              <a:gd name="adj3" fmla="val 25000"/>
            </a:avLst>
          </a:prstGeom>
          <a:gradFill>
            <a:gsLst>
              <a:gs pos="0">
                <a:srgbClr val="FFFF00"/>
              </a:gs>
              <a:gs pos="50000">
                <a:schemeClr val="bg1"/>
              </a:gs>
              <a:gs pos="100000">
                <a:schemeClr val="accent3">
                  <a:lumMod val="20000"/>
                  <a:lumOff val="8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1" name="Прямоугольник 10"/>
          <p:cNvSpPr/>
          <p:nvPr/>
        </p:nvSpPr>
        <p:spPr>
          <a:xfrm>
            <a:off x="4143372" y="4929198"/>
            <a:ext cx="5000628" cy="646331"/>
          </a:xfrm>
          <a:prstGeom prst="rect">
            <a:avLst/>
          </a:prstGeom>
          <a:gradFill>
            <a:gsLst>
              <a:gs pos="0">
                <a:srgbClr val="FFFF00"/>
              </a:gs>
              <a:gs pos="50000">
                <a:schemeClr val="bg1"/>
              </a:gs>
              <a:gs pos="100000">
                <a:schemeClr val="accent3">
                  <a:lumMod val="20000"/>
                  <a:lumOff val="80000"/>
                </a:schemeClr>
              </a:gs>
            </a:gsLst>
            <a:lin ang="5400000" scaled="0"/>
          </a:gradFill>
        </p:spPr>
        <p:txBody>
          <a:bodyPr wrap="square">
            <a:spAutoFit/>
          </a:bodyPr>
          <a:lstStyle/>
          <a:p>
            <a:r>
              <a:rPr lang="ru-RU" b="1" dirty="0" smtClean="0"/>
              <a:t>"Я превращал магнетизм в электричество"</a:t>
            </a:r>
          </a:p>
          <a:p>
            <a:pPr algn="r"/>
            <a:r>
              <a:rPr lang="ru-RU" b="1" dirty="0" smtClean="0"/>
              <a:t>Майкл Фарадей</a:t>
            </a:r>
            <a:endParaRPr lang="ru-RU" dirty="0"/>
          </a:p>
        </p:txBody>
      </p:sp>
      <p:pic>
        <p:nvPicPr>
          <p:cNvPr id="41985" name="Picture 1"/>
          <p:cNvPicPr>
            <a:picLocks noChangeAspect="1" noChangeArrowheads="1"/>
          </p:cNvPicPr>
          <p:nvPr/>
        </p:nvPicPr>
        <p:blipFill>
          <a:blip r:embed="rId3"/>
          <a:srcRect/>
          <a:stretch>
            <a:fillRect/>
          </a:stretch>
        </p:blipFill>
        <p:spPr bwMode="auto">
          <a:xfrm>
            <a:off x="3786182" y="1571612"/>
            <a:ext cx="2367195" cy="1928826"/>
          </a:xfrm>
          <a:prstGeom prst="rect">
            <a:avLst/>
          </a:prstGeom>
          <a:noFill/>
          <a:ln w="9525">
            <a:noFill/>
            <a:miter lim="800000"/>
            <a:headEnd/>
            <a:tailEnd/>
          </a:ln>
          <a:effectLst/>
        </p:spPr>
      </p:pic>
      <p:pic>
        <p:nvPicPr>
          <p:cNvPr id="41986" name="Picture 2"/>
          <p:cNvPicPr>
            <a:picLocks noChangeAspect="1" noChangeArrowheads="1"/>
          </p:cNvPicPr>
          <p:nvPr/>
        </p:nvPicPr>
        <p:blipFill>
          <a:blip r:embed="rId4"/>
          <a:srcRect/>
          <a:stretch>
            <a:fillRect/>
          </a:stretch>
        </p:blipFill>
        <p:spPr bwMode="auto">
          <a:xfrm>
            <a:off x="5995077" y="1571612"/>
            <a:ext cx="3148924" cy="1985969"/>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checkerboard(across)">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heckerboard(across)">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41985"/>
                                        </p:tgtEl>
                                        <p:attrNameLst>
                                          <p:attrName>style.visibility</p:attrName>
                                        </p:attrNameLst>
                                      </p:cBhvr>
                                      <p:to>
                                        <p:strVal val="visible"/>
                                      </p:to>
                                    </p:set>
                                    <p:anim calcmode="lin" valueType="num">
                                      <p:cBhvr additive="base">
                                        <p:cTn id="40" dur="500" fill="hold"/>
                                        <p:tgtEl>
                                          <p:spTgt spid="41985"/>
                                        </p:tgtEl>
                                        <p:attrNameLst>
                                          <p:attrName>ppt_x</p:attrName>
                                        </p:attrNameLst>
                                      </p:cBhvr>
                                      <p:tavLst>
                                        <p:tav tm="0">
                                          <p:val>
                                            <p:strVal val="#ppt_x"/>
                                          </p:val>
                                        </p:tav>
                                        <p:tav tm="100000">
                                          <p:val>
                                            <p:strVal val="#ppt_x"/>
                                          </p:val>
                                        </p:tav>
                                      </p:tavLst>
                                    </p:anim>
                                    <p:anim calcmode="lin" valueType="num">
                                      <p:cBhvr additive="base">
                                        <p:cTn id="41" dur="500" fill="hold"/>
                                        <p:tgtEl>
                                          <p:spTgt spid="41985"/>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41986"/>
                                        </p:tgtEl>
                                        <p:attrNameLst>
                                          <p:attrName>style.visibility</p:attrName>
                                        </p:attrNameLst>
                                      </p:cBhvr>
                                      <p:to>
                                        <p:strVal val="visible"/>
                                      </p:to>
                                    </p:set>
                                    <p:anim calcmode="lin" valueType="num">
                                      <p:cBhvr additive="base">
                                        <p:cTn id="46" dur="500" fill="hold"/>
                                        <p:tgtEl>
                                          <p:spTgt spid="41986"/>
                                        </p:tgtEl>
                                        <p:attrNameLst>
                                          <p:attrName>ppt_x</p:attrName>
                                        </p:attrNameLst>
                                      </p:cBhvr>
                                      <p:tavLst>
                                        <p:tav tm="0">
                                          <p:val>
                                            <p:strVal val="#ppt_x"/>
                                          </p:val>
                                        </p:tav>
                                        <p:tav tm="100000">
                                          <p:val>
                                            <p:strVal val="#ppt_x"/>
                                          </p:val>
                                        </p:tav>
                                      </p:tavLst>
                                    </p:anim>
                                    <p:anim calcmode="lin" valueType="num">
                                      <p:cBhvr additive="base">
                                        <p:cTn id="47" dur="500" fill="hold"/>
                                        <p:tgtEl>
                                          <p:spTgt spid="419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Явление электромагнитной индукции</a:t>
            </a:r>
            <a:endParaRPr lang="ru-RU" dirty="0"/>
          </a:p>
        </p:txBody>
      </p:sp>
      <p:sp>
        <p:nvSpPr>
          <p:cNvPr id="5" name="Содержимое 3"/>
          <p:cNvSpPr txBox="1">
            <a:spLocks/>
          </p:cNvSpPr>
          <p:nvPr/>
        </p:nvSpPr>
        <p:spPr>
          <a:xfrm>
            <a:off x="0" y="1714488"/>
            <a:ext cx="9144000" cy="4714884"/>
          </a:xfrm>
          <a:prstGeom prst="rect">
            <a:avLst/>
          </a:prstGeom>
        </p:spPr>
        <p:txBody>
          <a:bodyPr>
            <a:normAutofit/>
          </a:bodyPr>
          <a:lstStyle/>
          <a:p>
            <a:pPr marL="342900" lvl="0" indent="-342900" algn="ctr">
              <a:spcBef>
                <a:spcPct val="20000"/>
              </a:spcBef>
              <a:buFont typeface="Arial" pitchFamily="34" charset="0"/>
              <a:buChar char="•"/>
            </a:pPr>
            <a:r>
              <a:rPr kumimoji="0" lang="ru-RU" sz="3200" b="1" i="0" u="none" strike="noStrike" kern="1200" cap="none" spc="0" normalizeH="0" baseline="0" noProof="0" dirty="0" smtClean="0">
                <a:ln>
                  <a:noFill/>
                </a:ln>
                <a:solidFill>
                  <a:srgbClr val="FF0000"/>
                </a:solidFill>
                <a:effectLst/>
                <a:uLnTx/>
                <a:uFillTx/>
                <a:latin typeface="+mn-lt"/>
                <a:ea typeface="+mn-ea"/>
                <a:cs typeface="+mn-cs"/>
              </a:rPr>
              <a:t>Здесь должен быть видеофрагмент </a:t>
            </a:r>
          </a:p>
          <a:p>
            <a:pPr marL="342900" lvl="0" indent="-342900" algn="ctr">
              <a:spcBef>
                <a:spcPct val="20000"/>
              </a:spcBef>
              <a:buFont typeface="Arial" pitchFamily="34" charset="0"/>
              <a:buChar char="•"/>
            </a:pPr>
            <a:r>
              <a:rPr kumimoji="0" lang="ru-RU" sz="3200" b="1" i="0" u="none" strike="noStrike" kern="1200" cap="none" spc="0" normalizeH="0" baseline="0" noProof="0" dirty="0" smtClean="0">
                <a:ln>
                  <a:noFill/>
                </a:ln>
                <a:solidFill>
                  <a:srgbClr val="FF0000"/>
                </a:solidFill>
                <a:effectLst/>
                <a:uLnTx/>
                <a:uFillTx/>
                <a:latin typeface="+mn-lt"/>
                <a:ea typeface="+mn-ea"/>
                <a:cs typeface="+mn-cs"/>
              </a:rPr>
              <a:t>«</a:t>
            </a:r>
            <a:r>
              <a:rPr lang="ru-RU" sz="3200" b="1" dirty="0" smtClean="0">
                <a:solidFill>
                  <a:srgbClr val="FF0000"/>
                </a:solidFill>
              </a:rPr>
              <a:t>Явление электромагнитной индукции»</a:t>
            </a:r>
          </a:p>
          <a:p>
            <a:pPr marL="342900" lvl="0" indent="-342900" algn="ctr">
              <a:spcBef>
                <a:spcPct val="20000"/>
              </a:spcBef>
              <a:buFont typeface="Arial" pitchFamily="34" charset="0"/>
              <a:buChar char="•"/>
            </a:pPr>
            <a:endParaRPr kumimoji="0" lang="ru-RU" sz="3200" b="1" i="0" u="none" strike="noStrike" kern="1200" cap="none" spc="0" normalizeH="0" baseline="0" noProof="0" dirty="0" smtClean="0">
              <a:ln>
                <a:noFill/>
              </a:ln>
              <a:solidFill>
                <a:srgbClr val="FF0000"/>
              </a:solidFill>
              <a:effectLst/>
              <a:uLnTx/>
              <a:uFillTx/>
              <a:latin typeface="+mn-lt"/>
              <a:ea typeface="+mn-ea"/>
              <a:cs typeface="+mn-cs"/>
            </a:endParaRPr>
          </a:p>
          <a:p>
            <a:pPr marL="342900" lvl="0" indent="-342900" algn="ctr">
              <a:spcBef>
                <a:spcPct val="20000"/>
              </a:spcBef>
              <a:buFont typeface="Arial" pitchFamily="34" charset="0"/>
              <a:buChar char="•"/>
            </a:pPr>
            <a:endParaRPr lang="ru-RU" sz="3200" b="1" dirty="0" smtClean="0">
              <a:solidFill>
                <a:srgbClr val="FF0000"/>
              </a:solidFill>
            </a:endParaRPr>
          </a:p>
          <a:p>
            <a:pPr marL="342900" indent="-342900" algn="ctr">
              <a:spcBef>
                <a:spcPct val="20000"/>
              </a:spcBef>
              <a:buFont typeface="Arial" pitchFamily="34" charset="0"/>
              <a:buChar char="•"/>
            </a:pPr>
            <a:r>
              <a:rPr lang="ru-RU" sz="3200" b="1" dirty="0" smtClean="0">
                <a:solidFill>
                  <a:srgbClr val="FF0000"/>
                </a:solidFill>
              </a:rPr>
              <a:t>Скачайте фильм по адресу: </a:t>
            </a:r>
          </a:p>
          <a:p>
            <a:pPr marL="342900" indent="-342900" algn="ctr">
              <a:spcBef>
                <a:spcPct val="20000"/>
              </a:spcBef>
            </a:pPr>
            <a:r>
              <a:rPr lang="en-US" b="1" dirty="0" smtClean="0">
                <a:solidFill>
                  <a:srgbClr val="FF0000"/>
                </a:solidFill>
                <a:hlinkClick r:id="rId2"/>
              </a:rPr>
              <a:t>http://school-collection.edu.ru/catalog/res/5aaccdbe-aa79-47f0-b8c9-06b5c6bce601/view/</a:t>
            </a:r>
            <a:r>
              <a:rPr lang="ru-RU" b="1" dirty="0" smtClean="0">
                <a:solidFill>
                  <a:srgbClr val="FF0000"/>
                </a:solidFill>
              </a:rPr>
              <a:t> </a:t>
            </a:r>
            <a:r>
              <a:rPr lang="ru-RU" dirty="0" smtClean="0"/>
              <a:t>и вставьте его на этот слайд. При вставке установите </a:t>
            </a:r>
            <a:r>
              <a:rPr lang="ru-RU" b="1" dirty="0" smtClean="0">
                <a:solidFill>
                  <a:srgbClr val="FF0000"/>
                </a:solidFill>
              </a:rPr>
              <a:t>«при показе слайдов воспроизводить автоматически», </a:t>
            </a:r>
            <a:r>
              <a:rPr lang="ru-RU" dirty="0" smtClean="0"/>
              <a:t>на вкладке «Параметры» поставьте галочку в поле</a:t>
            </a:r>
            <a:r>
              <a:rPr lang="ru-RU" b="1" dirty="0" smtClean="0">
                <a:solidFill>
                  <a:srgbClr val="FF0000"/>
                </a:solidFill>
              </a:rPr>
              <a:t> «Во весь экран»</a:t>
            </a:r>
          </a:p>
          <a:p>
            <a:pPr marL="342900" lvl="0" indent="-342900" algn="ctr">
              <a:spcBef>
                <a:spcPct val="20000"/>
              </a:spcBef>
              <a:buFont typeface="Arial" pitchFamily="34" charset="0"/>
              <a:buChar char="•"/>
            </a:pPr>
            <a:endParaRPr kumimoji="0" lang="ru-RU" b="1" i="0" u="none" strike="noStrike" kern="1200" cap="none" spc="0" normalizeH="0" baseline="0" noProof="0" dirty="0" smtClean="0">
              <a:ln>
                <a:noFill/>
              </a:ln>
              <a:solidFill>
                <a:srgbClr val="FF000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 calcmode="lin" valueType="num">
                                      <p:cBhvr additive="base">
                                        <p:cTn id="2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Магнитный поток </a:t>
            </a:r>
            <a:endParaRPr lang="ru-RU" dirty="0"/>
          </a:p>
        </p:txBody>
      </p:sp>
      <p:sp>
        <p:nvSpPr>
          <p:cNvPr id="3" name="Содержимое 2"/>
          <p:cNvSpPr>
            <a:spLocks noGrp="1"/>
          </p:cNvSpPr>
          <p:nvPr>
            <p:ph sz="half" idx="1"/>
          </p:nvPr>
        </p:nvSpPr>
        <p:spPr>
          <a:xfrm>
            <a:off x="214282" y="1500174"/>
            <a:ext cx="4357718" cy="5214974"/>
          </a:xfrm>
        </p:spPr>
        <p:txBody>
          <a:bodyPr>
            <a:normAutofit lnSpcReduction="10000"/>
          </a:bodyPr>
          <a:lstStyle/>
          <a:p>
            <a:r>
              <a:rPr lang="ru-RU" b="1" dirty="0" smtClean="0">
                <a:solidFill>
                  <a:srgbClr val="FF0000"/>
                </a:solidFill>
              </a:rPr>
              <a:t>Магнитным потоком </a:t>
            </a:r>
            <a:r>
              <a:rPr lang="ru-RU" b="1" i="1" dirty="0" smtClean="0">
                <a:solidFill>
                  <a:srgbClr val="FF0000"/>
                </a:solidFill>
              </a:rPr>
              <a:t>Φ</a:t>
            </a:r>
            <a:r>
              <a:rPr lang="ru-RU" dirty="0" smtClean="0"/>
              <a:t> через площадь </a:t>
            </a:r>
            <a:r>
              <a:rPr lang="ru-RU" b="1" i="1" dirty="0" smtClean="0"/>
              <a:t>S</a:t>
            </a:r>
            <a:r>
              <a:rPr lang="ru-RU" dirty="0" smtClean="0"/>
              <a:t> контура называют величину</a:t>
            </a:r>
          </a:p>
          <a:p>
            <a:pPr algn="ctr"/>
            <a:r>
              <a:rPr lang="pt-BR" b="1" i="1" dirty="0" smtClean="0">
                <a:solidFill>
                  <a:srgbClr val="FF0000"/>
                </a:solidFill>
              </a:rPr>
              <a:t>Φ = B · S · cos α</a:t>
            </a:r>
            <a:endParaRPr lang="ru-RU" b="1" i="1" dirty="0" smtClean="0">
              <a:solidFill>
                <a:srgbClr val="FF0000"/>
              </a:solidFill>
            </a:endParaRPr>
          </a:p>
          <a:p>
            <a:r>
              <a:rPr lang="ru-RU" dirty="0" smtClean="0"/>
              <a:t>где </a:t>
            </a:r>
            <a:r>
              <a:rPr lang="ru-RU" b="1" i="1" dirty="0" smtClean="0">
                <a:solidFill>
                  <a:srgbClr val="FF0000"/>
                </a:solidFill>
              </a:rPr>
              <a:t>B</a:t>
            </a:r>
            <a:r>
              <a:rPr lang="ru-RU" dirty="0" smtClean="0"/>
              <a:t> – модуль вектора магнитной индукции, </a:t>
            </a:r>
          </a:p>
          <a:p>
            <a:r>
              <a:rPr lang="ru-RU" b="1" i="1" dirty="0" err="1" smtClean="0">
                <a:solidFill>
                  <a:srgbClr val="FF0000"/>
                </a:solidFill>
              </a:rPr>
              <a:t>α</a:t>
            </a:r>
            <a:r>
              <a:rPr lang="ru-RU" dirty="0" err="1" smtClean="0"/>
              <a:t> </a:t>
            </a:r>
            <a:r>
              <a:rPr lang="ru-RU" dirty="0" smtClean="0"/>
              <a:t>– угол между вектором и нормалью к плоскости контура</a:t>
            </a:r>
          </a:p>
          <a:p>
            <a:r>
              <a:rPr lang="ru-RU" b="1" dirty="0" smtClean="0"/>
              <a:t>Единица магнитного потока </a:t>
            </a:r>
            <a:r>
              <a:rPr lang="ru-RU" dirty="0" smtClean="0"/>
              <a:t>в системе СИ называется </a:t>
            </a:r>
            <a:r>
              <a:rPr lang="ru-RU" b="1" dirty="0" smtClean="0">
                <a:solidFill>
                  <a:srgbClr val="FF0000"/>
                </a:solidFill>
              </a:rPr>
              <a:t>вебером</a:t>
            </a:r>
            <a:r>
              <a:rPr lang="ru-RU" dirty="0" smtClean="0"/>
              <a:t> (</a:t>
            </a:r>
            <a:r>
              <a:rPr lang="ru-RU" b="1" dirty="0" smtClean="0">
                <a:solidFill>
                  <a:srgbClr val="FF0000"/>
                </a:solidFill>
              </a:rPr>
              <a:t>Вб</a:t>
            </a:r>
            <a:r>
              <a:rPr lang="ru-RU" dirty="0" smtClean="0"/>
              <a:t>)</a:t>
            </a:r>
            <a:endParaRPr lang="ru-RU" b="1" i="1" dirty="0">
              <a:solidFill>
                <a:srgbClr val="FF0000"/>
              </a:solidFill>
            </a:endParaRPr>
          </a:p>
        </p:txBody>
      </p:sp>
      <p:pic>
        <p:nvPicPr>
          <p:cNvPr id="63490" name="Picture 2" descr="C:\Program Files\Physicon\Open Physics 2.5 part 2\content\chapter1\section\paragraph20\images\1-20-1.gif"/>
          <p:cNvPicPr>
            <a:picLocks noGrp="1" noChangeAspect="1" noChangeArrowheads="1"/>
          </p:cNvPicPr>
          <p:nvPr>
            <p:ph sz="half" idx="2"/>
          </p:nvPr>
        </p:nvPicPr>
        <p:blipFill>
          <a:blip r:embed="rId2"/>
          <a:srcRect/>
          <a:stretch>
            <a:fillRect/>
          </a:stretch>
        </p:blipFill>
        <p:spPr bwMode="auto">
          <a:xfrm>
            <a:off x="4572000" y="1571612"/>
            <a:ext cx="4300546" cy="278739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Явление электромагнитной индукции</a:t>
            </a:r>
            <a:endParaRPr lang="ru-RU" dirty="0"/>
          </a:p>
        </p:txBody>
      </p:sp>
      <p:sp>
        <p:nvSpPr>
          <p:cNvPr id="4" name="Содержимое 3"/>
          <p:cNvSpPr txBox="1">
            <a:spLocks/>
          </p:cNvSpPr>
          <p:nvPr/>
        </p:nvSpPr>
        <p:spPr>
          <a:xfrm>
            <a:off x="0" y="1928802"/>
            <a:ext cx="9144000" cy="4714884"/>
          </a:xfrm>
          <a:prstGeom prst="rect">
            <a:avLst/>
          </a:prstGeom>
        </p:spPr>
        <p:txBody>
          <a:bodyPr>
            <a:normAutofit/>
          </a:bodyPr>
          <a:lstStyle/>
          <a:p>
            <a:pPr marL="342900" lvl="0" indent="-342900" algn="ctr">
              <a:spcBef>
                <a:spcPct val="20000"/>
              </a:spcBef>
              <a:buFont typeface="Arial" pitchFamily="34" charset="0"/>
              <a:buChar char="•"/>
            </a:pPr>
            <a:r>
              <a:rPr kumimoji="0" lang="ru-RU" sz="3200" b="1" i="0" u="none" strike="noStrike" kern="1200" cap="none" spc="0" normalizeH="0" baseline="0" noProof="0" dirty="0" smtClean="0">
                <a:ln>
                  <a:noFill/>
                </a:ln>
                <a:solidFill>
                  <a:srgbClr val="FF0000"/>
                </a:solidFill>
                <a:effectLst/>
                <a:uLnTx/>
                <a:uFillTx/>
                <a:latin typeface="+mn-lt"/>
                <a:ea typeface="+mn-ea"/>
                <a:cs typeface="+mn-cs"/>
              </a:rPr>
              <a:t>Здесь должен быть видеофрагмент -анимация</a:t>
            </a:r>
          </a:p>
          <a:p>
            <a:pPr marL="342900" lvl="0" indent="-342900" algn="ctr">
              <a:spcBef>
                <a:spcPct val="20000"/>
              </a:spcBef>
              <a:buFont typeface="Arial" pitchFamily="34" charset="0"/>
              <a:buChar char="•"/>
            </a:pPr>
            <a:r>
              <a:rPr kumimoji="0" lang="ru-RU" sz="3200" b="1" i="0" u="none" strike="noStrike" kern="1200" cap="none" spc="0" normalizeH="0" baseline="0" noProof="0" dirty="0" smtClean="0">
                <a:ln>
                  <a:noFill/>
                </a:ln>
                <a:solidFill>
                  <a:srgbClr val="FF0000"/>
                </a:solidFill>
                <a:effectLst/>
                <a:uLnTx/>
                <a:uFillTx/>
                <a:latin typeface="+mn-lt"/>
                <a:ea typeface="+mn-ea"/>
                <a:cs typeface="+mn-cs"/>
              </a:rPr>
              <a:t>«</a:t>
            </a:r>
            <a:r>
              <a:rPr lang="ru-RU" sz="3200" b="1" dirty="0" smtClean="0">
                <a:solidFill>
                  <a:srgbClr val="FF0000"/>
                </a:solidFill>
              </a:rPr>
              <a:t>Явление электромагнитной индукции»</a:t>
            </a:r>
          </a:p>
          <a:p>
            <a:pPr marL="342900" lvl="0" indent="-342900" algn="ctr">
              <a:spcBef>
                <a:spcPct val="20000"/>
              </a:spcBef>
              <a:buFont typeface="Arial" pitchFamily="34" charset="0"/>
              <a:buChar char="•"/>
            </a:pPr>
            <a:endParaRPr kumimoji="0" lang="ru-RU" sz="3200" b="1" i="0" u="none" strike="noStrike" kern="1200" cap="none" spc="0" normalizeH="0" baseline="0" noProof="0" dirty="0" smtClean="0">
              <a:ln>
                <a:noFill/>
              </a:ln>
              <a:solidFill>
                <a:srgbClr val="FF0000"/>
              </a:solidFill>
              <a:effectLst/>
              <a:uLnTx/>
              <a:uFillTx/>
              <a:latin typeface="+mn-lt"/>
              <a:ea typeface="+mn-ea"/>
              <a:cs typeface="+mn-cs"/>
            </a:endParaRPr>
          </a:p>
          <a:p>
            <a:pPr marL="342900" lvl="0" indent="-342900" algn="ctr">
              <a:spcBef>
                <a:spcPct val="20000"/>
              </a:spcBef>
              <a:buFont typeface="Arial" pitchFamily="34" charset="0"/>
              <a:buChar char="•"/>
            </a:pPr>
            <a:endParaRPr lang="ru-RU" sz="3200" b="1" dirty="0" smtClean="0">
              <a:solidFill>
                <a:srgbClr val="FF0000"/>
              </a:solidFill>
            </a:endParaRPr>
          </a:p>
          <a:p>
            <a:pPr marL="342900" indent="-342900" algn="ctr">
              <a:spcBef>
                <a:spcPct val="20000"/>
              </a:spcBef>
              <a:buFont typeface="Arial" pitchFamily="34" charset="0"/>
              <a:buChar char="•"/>
            </a:pPr>
            <a:r>
              <a:rPr lang="ru-RU" sz="3200" b="1" dirty="0" smtClean="0">
                <a:solidFill>
                  <a:srgbClr val="FF0000"/>
                </a:solidFill>
              </a:rPr>
              <a:t>Скачайте фильм по адресу: </a:t>
            </a:r>
          </a:p>
          <a:p>
            <a:pPr marL="342900" indent="-342900" algn="ctr">
              <a:spcBef>
                <a:spcPct val="20000"/>
              </a:spcBef>
            </a:pPr>
            <a:r>
              <a:rPr lang="en-US" b="1" dirty="0" smtClean="0">
                <a:solidFill>
                  <a:srgbClr val="FF0000"/>
                </a:solidFill>
                <a:hlinkClick r:id="rId2"/>
              </a:rPr>
              <a:t>http://school-collection.edu.ru/catalog/res/0b033b36-cc92-4014-99a2-1994ee047550/view/</a:t>
            </a:r>
            <a:r>
              <a:rPr lang="ru-RU" b="1" dirty="0" smtClean="0">
                <a:solidFill>
                  <a:srgbClr val="FF0000"/>
                </a:solidFill>
              </a:rPr>
              <a:t> </a:t>
            </a:r>
            <a:r>
              <a:rPr lang="ru-RU" dirty="0" smtClean="0"/>
              <a:t>и вставьте его на этот слайд. При вставке установите </a:t>
            </a:r>
            <a:r>
              <a:rPr lang="ru-RU" b="1" dirty="0" smtClean="0">
                <a:solidFill>
                  <a:srgbClr val="FF0000"/>
                </a:solidFill>
              </a:rPr>
              <a:t>«при показе слайдов воспроизводить автоматически», </a:t>
            </a:r>
            <a:r>
              <a:rPr lang="ru-RU" dirty="0" smtClean="0"/>
              <a:t>на вкладке «Параметры» поставьте галочку в поле</a:t>
            </a:r>
            <a:r>
              <a:rPr lang="ru-RU" b="1" dirty="0" smtClean="0">
                <a:solidFill>
                  <a:srgbClr val="FF0000"/>
                </a:solidFill>
              </a:rPr>
              <a:t> «Во весь экран»</a:t>
            </a:r>
          </a:p>
          <a:p>
            <a:pPr marL="342900" lvl="0" indent="-342900" algn="ctr">
              <a:spcBef>
                <a:spcPct val="20000"/>
              </a:spcBef>
              <a:buFont typeface="Arial" pitchFamily="34" charset="0"/>
              <a:buChar char="•"/>
            </a:pPr>
            <a:endParaRPr kumimoji="0" lang="ru-RU" b="1" i="0" u="none" strike="noStrike" kern="1200" cap="none" spc="0" normalizeH="0" baseline="0" noProof="0" dirty="0" smtClean="0">
              <a:ln>
                <a:noFill/>
              </a:ln>
              <a:solidFill>
                <a:srgbClr val="FF000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6786578" cy="1357298"/>
          </a:xfrm>
        </p:spPr>
        <p:txBody>
          <a:bodyPr>
            <a:normAutofit fontScale="90000"/>
          </a:bodyPr>
          <a:lstStyle/>
          <a:p>
            <a:r>
              <a:rPr lang="ru-RU" dirty="0" smtClean="0"/>
              <a:t>Закон электромагнитной индукции Фарадея</a:t>
            </a:r>
            <a:endParaRPr lang="ru-RU" dirty="0"/>
          </a:p>
        </p:txBody>
      </p:sp>
      <p:sp>
        <p:nvSpPr>
          <p:cNvPr id="3" name="Содержимое 2"/>
          <p:cNvSpPr>
            <a:spLocks noGrp="1"/>
          </p:cNvSpPr>
          <p:nvPr>
            <p:ph sz="half" idx="1"/>
          </p:nvPr>
        </p:nvSpPr>
        <p:spPr>
          <a:xfrm>
            <a:off x="142844" y="1428736"/>
            <a:ext cx="4429156" cy="5286412"/>
          </a:xfrm>
        </p:spPr>
        <p:txBody>
          <a:bodyPr>
            <a:normAutofit/>
          </a:bodyPr>
          <a:lstStyle/>
          <a:p>
            <a:r>
              <a:rPr lang="ru-RU" b="1" dirty="0" smtClean="0">
                <a:solidFill>
                  <a:srgbClr val="FF0000"/>
                </a:solidFill>
              </a:rPr>
              <a:t>Правило Ленца</a:t>
            </a:r>
            <a:r>
              <a:rPr lang="ru-RU" dirty="0" smtClean="0"/>
              <a:t>:</a:t>
            </a:r>
          </a:p>
          <a:p>
            <a:r>
              <a:rPr lang="ru-RU" dirty="0" smtClean="0"/>
              <a:t> При </a:t>
            </a:r>
            <a:r>
              <a:rPr lang="ru-RU" b="1" dirty="0" smtClean="0"/>
              <a:t>изменении магнитного потока </a:t>
            </a:r>
            <a:r>
              <a:rPr lang="ru-RU" dirty="0" smtClean="0"/>
              <a:t>в проводящем контуре </a:t>
            </a:r>
            <a:r>
              <a:rPr lang="ru-RU" b="1" dirty="0" smtClean="0">
                <a:solidFill>
                  <a:srgbClr val="FF0000"/>
                </a:solidFill>
              </a:rPr>
              <a:t>возникает ЭДС индукции </a:t>
            </a:r>
            <a:r>
              <a:rPr lang="ru-RU" b="1" dirty="0" err="1" smtClean="0">
                <a:solidFill>
                  <a:srgbClr val="FF0000"/>
                </a:solidFill>
              </a:rPr>
              <a:t>E</a:t>
            </a:r>
            <a:r>
              <a:rPr lang="ru-RU" b="1" baseline="-25000" dirty="0" err="1" smtClean="0">
                <a:solidFill>
                  <a:srgbClr val="FF0000"/>
                </a:solidFill>
              </a:rPr>
              <a:t>инд</a:t>
            </a:r>
            <a:r>
              <a:rPr lang="ru-RU" dirty="0" smtClean="0"/>
              <a:t>, равная скорости изменения магнитного потока через поверхность, ограниченную контуром, взятой со знаком минус:</a:t>
            </a:r>
            <a:endParaRPr lang="ru-RU" dirty="0"/>
          </a:p>
        </p:txBody>
      </p:sp>
      <p:pic>
        <p:nvPicPr>
          <p:cNvPr id="62468" name="Picture 4" descr="C:\Program Files\Physicon\Open Physics 2.5 part 2\content\chapter1\section\paragraph20\images\1-20-2.gif"/>
          <p:cNvPicPr>
            <a:picLocks noGrp="1" noChangeAspect="1" noChangeArrowheads="1"/>
          </p:cNvPicPr>
          <p:nvPr>
            <p:ph sz="half" idx="2"/>
          </p:nvPr>
        </p:nvPicPr>
        <p:blipFill>
          <a:blip r:embed="rId2"/>
          <a:srcRect/>
          <a:stretch>
            <a:fillRect/>
          </a:stretch>
        </p:blipFill>
        <p:spPr bwMode="auto">
          <a:xfrm>
            <a:off x="4429124" y="1428736"/>
            <a:ext cx="4468902" cy="4419613"/>
          </a:xfrm>
          <a:prstGeom prst="rect">
            <a:avLst/>
          </a:prstGeom>
          <a:noFill/>
        </p:spPr>
      </p:pic>
      <p:sp>
        <p:nvSpPr>
          <p:cNvPr id="62469" name="Rectangle 5"/>
          <p:cNvSpPr>
            <a:spLocks noChangeArrowheads="1"/>
          </p:cNvSpPr>
          <p:nvPr/>
        </p:nvSpPr>
        <p:spPr bwMode="auto">
          <a:xfrm>
            <a:off x="4429124" y="5334506"/>
            <a:ext cx="4500530" cy="1523494"/>
          </a:xfrm>
          <a:prstGeom prst="rect">
            <a:avLst/>
          </a:prstGeom>
          <a:gradFill>
            <a:gsLst>
              <a:gs pos="0">
                <a:schemeClr val="accent4">
                  <a:lumMod val="20000"/>
                  <a:lumOff val="80000"/>
                </a:schemeClr>
              </a:gs>
              <a:gs pos="50000">
                <a:schemeClr val="accent1">
                  <a:tint val="44500"/>
                  <a:satMod val="160000"/>
                </a:schemeClr>
              </a:gs>
              <a:gs pos="100000">
                <a:schemeClr val="accent1">
                  <a:tint val="23500"/>
                  <a:satMod val="160000"/>
                </a:schemeClr>
              </a:gs>
            </a:gsLst>
            <a:lin ang="5400000" scaled="0"/>
          </a:gra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В этом примере   </a:t>
            </a:r>
            <a:r>
              <a:rPr kumimoji="0" lang="ru-RU" sz="3300" b="0" i="0" u="none" strike="noStrike" cap="none" normalizeH="0" baseline="0" dirty="0" smtClean="0">
                <a:ln>
                  <a:noFill/>
                </a:ln>
                <a:solidFill>
                  <a:schemeClr val="tx1"/>
                </a:solidFill>
                <a:effectLst/>
                <a:latin typeface="Arial" pitchFamily="34" charset="0"/>
              </a:rPr>
              <a:t>     </a:t>
            </a:r>
            <a:r>
              <a:rPr kumimoji="0" lang="ru-RU" sz="1800" b="0" i="0" u="none" strike="noStrike" cap="none" normalizeH="0" baseline="0" dirty="0" smtClean="0">
                <a:ln>
                  <a:noFill/>
                </a:ln>
                <a:solidFill>
                  <a:schemeClr val="tx1"/>
                </a:solidFill>
                <a:effectLst/>
                <a:latin typeface="Arial" pitchFamily="34" charset="0"/>
              </a:rPr>
              <a:t>а     </a:t>
            </a:r>
            <a:r>
              <a:rPr kumimoji="0" lang="ru-RU" sz="1000" b="0" i="0" u="none" strike="noStrike" cap="none" normalizeH="0" baseline="-30000" dirty="0" err="1" smtClean="0">
                <a:ln>
                  <a:noFill/>
                </a:ln>
                <a:solidFill>
                  <a:schemeClr val="tx1"/>
                </a:solidFill>
                <a:effectLst/>
                <a:latin typeface="Arial" pitchFamily="34" charset="0"/>
              </a:rPr>
              <a:t>и</a:t>
            </a:r>
            <a:r>
              <a:rPr kumimoji="0" lang="ru-RU" sz="1800" b="0" i="0" u="none" strike="noStrike" cap="none" normalizeH="0" baseline="-30000" dirty="0" err="1" smtClean="0">
                <a:ln>
                  <a:noFill/>
                </a:ln>
                <a:solidFill>
                  <a:schemeClr val="tx1"/>
                </a:solidFill>
                <a:effectLst/>
                <a:latin typeface="Arial" pitchFamily="34" charset="0"/>
              </a:rPr>
              <a:t>нд</a:t>
            </a:r>
            <a:r>
              <a:rPr kumimoji="0" lang="ru-RU" sz="1800" b="0" i="0" u="none" strike="noStrike" cap="none" normalizeH="0" baseline="0" dirty="0" smtClean="0">
                <a:ln>
                  <a:noFill/>
                </a:ln>
                <a:solidFill>
                  <a:schemeClr val="tx1"/>
                </a:solidFill>
                <a:effectLst/>
                <a:latin typeface="Arial" pitchFamily="34" charset="0"/>
              </a:rPr>
              <a:t> &lt; 0. Индукционный ток </a:t>
            </a:r>
            <a:r>
              <a:rPr kumimoji="0" lang="ru-RU" sz="1800" b="0" i="1" u="none" strike="noStrike" cap="none" normalizeH="0" baseline="0" dirty="0" err="1" smtClean="0">
                <a:ln>
                  <a:noFill/>
                </a:ln>
                <a:solidFill>
                  <a:schemeClr val="tx1"/>
                </a:solidFill>
                <a:effectLst/>
                <a:latin typeface="Arial" pitchFamily="34" charset="0"/>
              </a:rPr>
              <a:t>I</a:t>
            </a:r>
            <a:r>
              <a:rPr kumimoji="0" lang="ru-RU" sz="1800" b="0" i="0" u="none" strike="noStrike" cap="none" normalizeH="0" baseline="-30000" dirty="0" err="1" smtClean="0">
                <a:ln>
                  <a:noFill/>
                </a:ln>
                <a:solidFill>
                  <a:schemeClr val="tx1"/>
                </a:solidFill>
                <a:effectLst/>
                <a:latin typeface="Arial" pitchFamily="34" charset="0"/>
              </a:rPr>
              <a:t>инд</a:t>
            </a:r>
            <a:r>
              <a:rPr kumimoji="0" lang="ru-RU" sz="1800" b="0" i="0" u="none" strike="noStrike" cap="none" normalizeH="0" baseline="0" dirty="0" smtClean="0">
                <a:ln>
                  <a:noFill/>
                </a:ln>
                <a:solidFill>
                  <a:schemeClr val="tx1"/>
                </a:solidFill>
                <a:effectLst/>
                <a:latin typeface="Arial" pitchFamily="34" charset="0"/>
              </a:rPr>
              <a:t> течет навстречу выбранному положительному направлению   </a:t>
            </a:r>
            <a:r>
              <a:rPr kumimoji="0" lang="ru-RU" sz="2400" b="0" i="0" u="none" strike="noStrike" cap="none" normalizeH="0" baseline="0" dirty="0" smtClean="0">
                <a:ln>
                  <a:noFill/>
                </a:ln>
                <a:solidFill>
                  <a:schemeClr val="tx1"/>
                </a:solidFill>
                <a:effectLst/>
                <a:latin typeface="Arial" pitchFamily="34" charset="0"/>
              </a:rPr>
              <a:t> </a:t>
            </a:r>
            <a:r>
              <a:rPr kumimoji="0" lang="ru-RU" sz="1800" b="0" i="0" u="none" strike="noStrike" cap="none" normalizeH="0" baseline="0" dirty="0" smtClean="0">
                <a:ln>
                  <a:noFill/>
                </a:ln>
                <a:solidFill>
                  <a:schemeClr val="tx1"/>
                </a:solidFill>
                <a:effectLst/>
                <a:latin typeface="Arial" pitchFamily="34" charset="0"/>
              </a:rPr>
              <a:t>обхода контура. </a:t>
            </a:r>
          </a:p>
        </p:txBody>
      </p:sp>
      <p:pic>
        <p:nvPicPr>
          <p:cNvPr id="62470" name="Picture 6" descr="C:\Program Files\Physicon\Open Physics 2.5 part 2\content\javagifs\63166759438536-6.gif"/>
          <p:cNvPicPr>
            <a:picLocks noChangeAspect="1" noChangeArrowheads="1"/>
          </p:cNvPicPr>
          <p:nvPr/>
        </p:nvPicPr>
        <p:blipFill>
          <a:blip r:embed="rId3"/>
          <a:srcRect/>
          <a:stretch>
            <a:fillRect/>
          </a:stretch>
        </p:blipFill>
        <p:spPr bwMode="auto">
          <a:xfrm>
            <a:off x="6286512" y="5423769"/>
            <a:ext cx="642942" cy="692399"/>
          </a:xfrm>
          <a:prstGeom prst="rect">
            <a:avLst/>
          </a:prstGeom>
          <a:noFill/>
        </p:spPr>
      </p:pic>
      <p:pic>
        <p:nvPicPr>
          <p:cNvPr id="62471" name="Picture 7" descr="Eds"/>
          <p:cNvPicPr>
            <a:picLocks noChangeAspect="1" noChangeArrowheads="1"/>
          </p:cNvPicPr>
          <p:nvPr/>
        </p:nvPicPr>
        <p:blipFill>
          <a:blip r:embed="rId4"/>
          <a:srcRect/>
          <a:stretch>
            <a:fillRect/>
          </a:stretch>
        </p:blipFill>
        <p:spPr bwMode="auto">
          <a:xfrm>
            <a:off x="7143768" y="5429264"/>
            <a:ext cx="214314" cy="404815"/>
          </a:xfrm>
          <a:prstGeom prst="rect">
            <a:avLst/>
          </a:prstGeom>
          <a:noFill/>
        </p:spPr>
      </p:pic>
      <p:pic>
        <p:nvPicPr>
          <p:cNvPr id="62472" name="Picture 8" descr="C:\Program Files\Physicon\Open Physics 2.5 part 2\content\javagifs\63166759438568-7.gif"/>
          <p:cNvPicPr>
            <a:picLocks noChangeAspect="1" noChangeArrowheads="1"/>
          </p:cNvPicPr>
          <p:nvPr/>
        </p:nvPicPr>
        <p:blipFill>
          <a:blip r:embed="rId5"/>
          <a:srcRect/>
          <a:stretch>
            <a:fillRect/>
          </a:stretch>
        </p:blipFill>
        <p:spPr bwMode="auto">
          <a:xfrm>
            <a:off x="12177713" y="-250825"/>
            <a:ext cx="95250" cy="381000"/>
          </a:xfrm>
          <a:prstGeom prst="rect">
            <a:avLst/>
          </a:prstGeom>
          <a:noFill/>
        </p:spPr>
      </p:pic>
      <p:pic>
        <p:nvPicPr>
          <p:cNvPr id="62466" name="Picture 2" descr="C:\Program Files\Physicon\Open Physics 2.5 part 2\content\javagifs\63166759438536-5.gif"/>
          <p:cNvPicPr>
            <a:picLocks noChangeAspect="1" noChangeArrowheads="1"/>
          </p:cNvPicPr>
          <p:nvPr/>
        </p:nvPicPr>
        <p:blipFill>
          <a:blip r:embed="rId6"/>
          <a:srcRect/>
          <a:stretch>
            <a:fillRect/>
          </a:stretch>
        </p:blipFill>
        <p:spPr bwMode="auto">
          <a:xfrm>
            <a:off x="7072330" y="285728"/>
            <a:ext cx="1785950" cy="892977"/>
          </a:xfrm>
          <a:prstGeom prst="rect">
            <a:avLst/>
          </a:prstGeom>
          <a:gradFill>
            <a:gsLst>
              <a:gs pos="0">
                <a:schemeClr val="accent4">
                  <a:lumMod val="20000"/>
                  <a:lumOff val="80000"/>
                </a:schemeClr>
              </a:gs>
              <a:gs pos="50000">
                <a:schemeClr val="accent1">
                  <a:tint val="44500"/>
                  <a:satMod val="160000"/>
                </a:schemeClr>
              </a:gs>
              <a:gs pos="100000">
                <a:schemeClr val="accent1">
                  <a:tint val="23500"/>
                  <a:satMod val="160000"/>
                </a:schemeClr>
              </a:gs>
            </a:gsLst>
            <a:lin ang="5400000" scaled="0"/>
          </a:gra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2466"/>
                                        </p:tgtEl>
                                        <p:attrNameLst>
                                          <p:attrName>style.visibility</p:attrName>
                                        </p:attrNameLst>
                                      </p:cBhvr>
                                      <p:to>
                                        <p:strVal val="visible"/>
                                      </p:to>
                                    </p:set>
                                    <p:anim calcmode="lin" valueType="num">
                                      <p:cBhvr additive="base">
                                        <p:cTn id="19" dur="500" fill="hold"/>
                                        <p:tgtEl>
                                          <p:spTgt spid="62466"/>
                                        </p:tgtEl>
                                        <p:attrNameLst>
                                          <p:attrName>ppt_x</p:attrName>
                                        </p:attrNameLst>
                                      </p:cBhvr>
                                      <p:tavLst>
                                        <p:tav tm="0">
                                          <p:val>
                                            <p:strVal val="#ppt_x"/>
                                          </p:val>
                                        </p:tav>
                                        <p:tav tm="100000">
                                          <p:val>
                                            <p:strVal val="#ppt_x"/>
                                          </p:val>
                                        </p:tav>
                                      </p:tavLst>
                                    </p:anim>
                                    <p:anim calcmode="lin" valueType="num">
                                      <p:cBhvr additive="base">
                                        <p:cTn id="20" dur="500" fill="hold"/>
                                        <p:tgtEl>
                                          <p:spTgt spid="6246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2468"/>
                                        </p:tgtEl>
                                        <p:attrNameLst>
                                          <p:attrName>style.visibility</p:attrName>
                                        </p:attrNameLst>
                                      </p:cBhvr>
                                      <p:to>
                                        <p:strVal val="visible"/>
                                      </p:to>
                                    </p:set>
                                    <p:anim calcmode="lin" valueType="num">
                                      <p:cBhvr additive="base">
                                        <p:cTn id="25" dur="500" fill="hold"/>
                                        <p:tgtEl>
                                          <p:spTgt spid="62468"/>
                                        </p:tgtEl>
                                        <p:attrNameLst>
                                          <p:attrName>ppt_x</p:attrName>
                                        </p:attrNameLst>
                                      </p:cBhvr>
                                      <p:tavLst>
                                        <p:tav tm="0">
                                          <p:val>
                                            <p:strVal val="#ppt_x"/>
                                          </p:val>
                                        </p:tav>
                                        <p:tav tm="100000">
                                          <p:val>
                                            <p:strVal val="#ppt_x"/>
                                          </p:val>
                                        </p:tav>
                                      </p:tavLst>
                                    </p:anim>
                                    <p:anim calcmode="lin" valueType="num">
                                      <p:cBhvr additive="base">
                                        <p:cTn id="26" dur="500" fill="hold"/>
                                        <p:tgtEl>
                                          <p:spTgt spid="6246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2469"/>
                                        </p:tgtEl>
                                        <p:attrNameLst>
                                          <p:attrName>style.visibility</p:attrName>
                                        </p:attrNameLst>
                                      </p:cBhvr>
                                      <p:to>
                                        <p:strVal val="visible"/>
                                      </p:to>
                                    </p:set>
                                    <p:anim calcmode="lin" valueType="num">
                                      <p:cBhvr additive="base">
                                        <p:cTn id="31" dur="500" fill="hold"/>
                                        <p:tgtEl>
                                          <p:spTgt spid="62469"/>
                                        </p:tgtEl>
                                        <p:attrNameLst>
                                          <p:attrName>ppt_x</p:attrName>
                                        </p:attrNameLst>
                                      </p:cBhvr>
                                      <p:tavLst>
                                        <p:tav tm="0">
                                          <p:val>
                                            <p:strVal val="#ppt_x"/>
                                          </p:val>
                                        </p:tav>
                                        <p:tav tm="100000">
                                          <p:val>
                                            <p:strVal val="#ppt_x"/>
                                          </p:val>
                                        </p:tav>
                                      </p:tavLst>
                                    </p:anim>
                                    <p:anim calcmode="lin" valueType="num">
                                      <p:cBhvr additive="base">
                                        <p:cTn id="32" dur="500" fill="hold"/>
                                        <p:tgtEl>
                                          <p:spTgt spid="62469"/>
                                        </p:tgtEl>
                                        <p:attrNameLst>
                                          <p:attrName>ppt_y</p:attrName>
                                        </p:attrNameLst>
                                      </p:cBhvr>
                                      <p:tavLst>
                                        <p:tav tm="0">
                                          <p:val>
                                            <p:strVal val="1+#ppt_h/2"/>
                                          </p:val>
                                        </p:tav>
                                        <p:tav tm="100000">
                                          <p:val>
                                            <p:strVal val="#ppt_y"/>
                                          </p:val>
                                        </p:tav>
                                      </p:tavLst>
                                    </p:anim>
                                  </p:childTnLst>
                                </p:cTn>
                              </p:par>
                              <p:par>
                                <p:cTn id="33" presetID="3" presetClass="entr" presetSubtype="10" fill="hold" nodeType="withEffect">
                                  <p:stCondLst>
                                    <p:cond delay="0"/>
                                  </p:stCondLst>
                                  <p:childTnLst>
                                    <p:set>
                                      <p:cBhvr>
                                        <p:cTn id="34" dur="1" fill="hold">
                                          <p:stCondLst>
                                            <p:cond delay="0"/>
                                          </p:stCondLst>
                                        </p:cTn>
                                        <p:tgtEl>
                                          <p:spTgt spid="62470"/>
                                        </p:tgtEl>
                                        <p:attrNameLst>
                                          <p:attrName>style.visibility</p:attrName>
                                        </p:attrNameLst>
                                      </p:cBhvr>
                                      <p:to>
                                        <p:strVal val="visible"/>
                                      </p:to>
                                    </p:set>
                                    <p:animEffect transition="in" filter="blinds(horizontal)">
                                      <p:cBhvr>
                                        <p:cTn id="35" dur="500"/>
                                        <p:tgtEl>
                                          <p:spTgt spid="62470"/>
                                        </p:tgtEl>
                                      </p:cBhvr>
                                    </p:animEffect>
                                  </p:childTnLst>
                                </p:cTn>
                              </p:par>
                              <p:par>
                                <p:cTn id="36" presetID="3" presetClass="entr" presetSubtype="10" fill="hold" nodeType="withEffect">
                                  <p:stCondLst>
                                    <p:cond delay="0"/>
                                  </p:stCondLst>
                                  <p:childTnLst>
                                    <p:set>
                                      <p:cBhvr>
                                        <p:cTn id="37" dur="1" fill="hold">
                                          <p:stCondLst>
                                            <p:cond delay="0"/>
                                          </p:stCondLst>
                                        </p:cTn>
                                        <p:tgtEl>
                                          <p:spTgt spid="62471"/>
                                        </p:tgtEl>
                                        <p:attrNameLst>
                                          <p:attrName>style.visibility</p:attrName>
                                        </p:attrNameLst>
                                      </p:cBhvr>
                                      <p:to>
                                        <p:strVal val="visible"/>
                                      </p:to>
                                    </p:set>
                                    <p:animEffect transition="in" filter="blinds(horizontal)">
                                      <p:cBhvr>
                                        <p:cTn id="38" dur="500"/>
                                        <p:tgtEl>
                                          <p:spTgt spid="624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9" grpId="0" animBg="1"/>
    </p:bldLst>
  </p:timing>
</p:sld>
</file>

<file path=ppt/theme/theme1.xml><?xml version="1.0" encoding="utf-8"?>
<a:theme xmlns:a="http://schemas.openxmlformats.org/drawingml/2006/main" name="Тема Office">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583</TotalTime>
  <Words>1569</Words>
  <PresentationFormat>Экран (4:3)</PresentationFormat>
  <Paragraphs>155</Paragraphs>
  <Slides>28</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28</vt:i4>
      </vt:variant>
    </vt:vector>
  </HeadingPairs>
  <TitlesOfParts>
    <vt:vector size="30" baseType="lpstr">
      <vt:lpstr>Тема Office</vt:lpstr>
      <vt:lpstr>Picture</vt:lpstr>
      <vt:lpstr>Электромагнитная индукция. Опыты Фарадея Подготовка к ГИА</vt:lpstr>
      <vt:lpstr>Цель:</vt:lpstr>
      <vt:lpstr>Открытие явления электромагнитной индукции</vt:lpstr>
      <vt:lpstr>Опыт Фарадея</vt:lpstr>
      <vt:lpstr>Явление электромагнитной индукции </vt:lpstr>
      <vt:lpstr>Явление электромагнитной индукции</vt:lpstr>
      <vt:lpstr>Магнитный поток </vt:lpstr>
      <vt:lpstr>Явление электромагнитной индукции</vt:lpstr>
      <vt:lpstr>Закон электромагнитной индукции Фарадея</vt:lpstr>
      <vt:lpstr>Зависимость индукционного тока от скорости изменения магнитного потока</vt:lpstr>
      <vt:lpstr>Правило Ленца</vt:lpstr>
      <vt:lpstr>Изменение магнитного потока, пронизывающего замкнутый контур, может происходить по двум причинам:</vt:lpstr>
      <vt:lpstr>Получение индукционного тока</vt:lpstr>
      <vt:lpstr>Генератор переменного тока</vt:lpstr>
      <vt:lpstr>Выводы Явление электромагнитной индукции наблюдается в случаях:</vt:lpstr>
      <vt:lpstr>Рассмотрим задачи: </vt:lpstr>
      <vt:lpstr>ГИА 2008 г. 11. При внесении южного полюса магнита в катушку амперметр фиксирует возникновение индукционного тока. Что необходимо сделать, чтобы увеличить силу индукционного тока? </vt:lpstr>
      <vt:lpstr>ГИА-2008-11. Катушка замкнута на гальванометр. В каких из перечисленных случаев в ней возникает электрический ток? А) В катушку вдвигают электромагнит. Б) В катушке находится электромагнит.</vt:lpstr>
      <vt:lpstr>(ГИА 2009 г.) 11. Две одинаковые катушки А и Б замкнуты каждая на свой гальванометр. В катушку А вносят полосовой магнит, а из катушки Б вынимают такой же полосовой магнит. В каких катушках гальванометр зафиксирует индукционный ток? </vt:lpstr>
      <vt:lpstr>ГИА-2010-11. Один раз полотном магнит падает сквозь неподвижное металлическое кольцо южным полюсом вниз, второй раз северным полюсом вниз. Ток в кольце</vt:lpstr>
      <vt:lpstr>(ЕГЭ 2001 г., Демо) 21. Ток в катушке меняется согласно графику на рисунке. В какие промежутки времени около торца катушки можно обнаружить не только магнитное, но и электрическое поле ?</vt:lpstr>
      <vt:lpstr>(ЕГЭ 2002 г., Демо) А19. В металлическое кольцо в течение первых двух секунд  вдвигают магнит, в течение следующих двух секунд магнит оставляют неподвижным внутри кольца, в течение последующих двух секунд его вынимают из кольца. В какие промежутки времени в катушке течет ток?</vt:lpstr>
      <vt:lpstr>(ЕГЭ 2004 г., демо) А15. Постоянный магнит вводят в замкнутое алюминиевое кольцо на тонком длинном подвесе (см. рисунок). Первый раз – северным полюсом, второй раз – южным полюсом. При этом</vt:lpstr>
      <vt:lpstr>(ЕГЭ 2003 г. демо) А28. Магнит выводят из кольца так, как показано на рисунке. Какой полюс магнита ближе к кольцу?</vt:lpstr>
      <vt:lpstr>(ЕГЭ 2006 г., ДЕМО) А19. На рисунке приведена демонстрация опыта по проверке правила Ленца. Опыт проводится со сплошным кольцом, а не разрезанным, потому что</vt:lpstr>
      <vt:lpstr>(ЕГЭ 2007 г., ДЕМО) А23. На рисунке показаны два способа вращения рамки в однородном магнитном поле. Ток в рамке</vt:lpstr>
      <vt:lpstr>(ЕГЭ 2010 г., ДЕМО) А15. На рисунке изображен момент демонстрационного эксперимента по проверке правила Ленца, когда все предметы неподвижны. Южный полюс магнита находится внутри сплошного металлического кольца, но не касается его. Коромысло с металлическими кольцами может свободно вращаться вокруг вертикальной опоры. При выдвижении магнита из кольца оно будет </vt:lpstr>
      <vt:lpstr>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Механическое движение. Траектория, путь, перемещение Подготовка к ГИА</dc:title>
  <cp:lastModifiedBy>Ирина</cp:lastModifiedBy>
  <cp:revision>64</cp:revision>
  <dcterms:modified xsi:type="dcterms:W3CDTF">2013-02-27T15:31:43Z</dcterms:modified>
</cp:coreProperties>
</file>