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70" r:id="rId3"/>
    <p:sldId id="271" r:id="rId4"/>
    <p:sldId id="257" r:id="rId5"/>
    <p:sldId id="259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26624-CB1F-40EC-B6E8-6E1960A79A50}" type="datetimeFigureOut">
              <a:rPr lang="ru-RU" smtClean="0"/>
              <a:pPr/>
              <a:t>09.08.2013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13AFB-8669-439E-B5D2-70AFCD2DB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13AFB-8669-439E-B5D2-70AFCD2DB7A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14300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Газовые  законы</a:t>
            </a:r>
            <a:endParaRPr lang="ru-RU" sz="5400" b="1" dirty="0" smtClean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Содержимое 3" descr="Dic_074_big.jpg"/>
          <p:cNvPicPr>
            <a:picLocks/>
          </p:cNvPicPr>
          <p:nvPr/>
        </p:nvPicPr>
        <p:blipFill>
          <a:blip r:embed="rId2">
            <a:lum bright="20000" contrast="30000"/>
          </a:blip>
          <a:stretch>
            <a:fillRect/>
          </a:stretch>
        </p:blipFill>
        <p:spPr>
          <a:xfrm>
            <a:off x="1071538" y="2357430"/>
            <a:ext cx="3307150" cy="2000264"/>
          </a:xfrm>
          <a:prstGeom prst="rect">
            <a:avLst/>
          </a:prstGeom>
        </p:spPr>
      </p:pic>
      <p:pic>
        <p:nvPicPr>
          <p:cNvPr id="14" name="Содержимое 4" descr="Dic_090_big.jpg"/>
          <p:cNvPicPr>
            <a:picLocks/>
          </p:cNvPicPr>
          <p:nvPr/>
        </p:nvPicPr>
        <p:blipFill>
          <a:blip r:embed="rId3">
            <a:lum bright="30000" contrast="40000"/>
          </a:blip>
          <a:stretch>
            <a:fillRect/>
          </a:stretch>
        </p:blipFill>
        <p:spPr>
          <a:xfrm>
            <a:off x="5214942" y="2357430"/>
            <a:ext cx="3143272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– изменение состояния газа при постоянном объёме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 = const)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Закон Шарля: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для газа данной массы  отношение  давления к температуре постоянно, если объём не меняется </a:t>
            </a:r>
          </a:p>
          <a:p>
            <a:pPr>
              <a:buNone/>
            </a:pP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Пример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3200" dirty="0" smtClean="0">
                <a:latin typeface="+mj-lt"/>
                <a:cs typeface="Arial" pitchFamily="34" charset="0"/>
              </a:rPr>
              <a:t>нагревание лампы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ИЗОХОРНЫЙ   ПРОЦЕСС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214678" y="2355769"/>
          <a:ext cx="1630372" cy="1289131"/>
        </p:xfrm>
        <a:graphic>
          <a:graphicData uri="http://schemas.openxmlformats.org/presentationml/2006/ole">
            <p:oleObj spid="_x0000_s2050" name="Equation" r:id="rId3" imgW="545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ГРАФИКИ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ИЗОХОРНОГО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ic_093_big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71538" y="1447800"/>
            <a:ext cx="7093364" cy="498159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 (образец)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72442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р                                    </a:t>
            </a:r>
            <a:r>
              <a:rPr lang="ru-RU" b="1" i="1" dirty="0" smtClean="0">
                <a:solidFill>
                  <a:srgbClr val="7030A0"/>
                </a:solidFill>
              </a:rPr>
              <a:t>Какие процессы представлены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        </a:t>
            </a:r>
            <a:r>
              <a:rPr lang="ru-RU" dirty="0" smtClean="0"/>
              <a:t>2                       3    </a:t>
            </a:r>
            <a:r>
              <a:rPr lang="ru-RU" b="1" i="1" dirty="0" smtClean="0">
                <a:solidFill>
                  <a:srgbClr val="7030A0"/>
                </a:solidFill>
              </a:rPr>
              <a:t>на графике и как изменяются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                                        параметры газа?       </a:t>
            </a:r>
          </a:p>
          <a:p>
            <a:pPr>
              <a:buNone/>
            </a:pPr>
            <a:r>
              <a:rPr lang="ru-RU" dirty="0" smtClean="0"/>
              <a:t>            1</a:t>
            </a:r>
          </a:p>
          <a:p>
            <a:pPr>
              <a:buNone/>
            </a:pPr>
            <a:r>
              <a:rPr lang="ru-RU" dirty="0" smtClean="0"/>
              <a:t>    0                                      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1 – 2  изотермический,     р </a:t>
            </a:r>
            <a:r>
              <a:rPr lang="ru-RU" dirty="0" smtClean="0">
                <a:latin typeface="Times New Roman"/>
                <a:cs typeface="Times New Roman"/>
              </a:rPr>
              <a:t>↑    Т =      </a:t>
            </a:r>
            <a:r>
              <a:rPr lang="en-US" dirty="0" smtClean="0">
                <a:latin typeface="Times New Roman"/>
                <a:cs typeface="Times New Roman"/>
              </a:rPr>
              <a:t>V</a:t>
            </a:r>
            <a:r>
              <a:rPr lang="ru-RU" dirty="0" smtClean="0">
                <a:latin typeface="Times New Roman"/>
                <a:cs typeface="Times New Roman"/>
              </a:rPr>
              <a:t>↓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2 – 3  изобарный,                 р =    Т ↑      </a:t>
            </a:r>
            <a:r>
              <a:rPr lang="en-US" dirty="0" smtClean="0">
                <a:latin typeface="Times New Roman"/>
                <a:cs typeface="Times New Roman"/>
              </a:rPr>
              <a:t>V</a:t>
            </a:r>
            <a:r>
              <a:rPr lang="ru-RU" dirty="0" smtClean="0">
                <a:latin typeface="Times New Roman"/>
                <a:cs typeface="Times New Roman"/>
              </a:rPr>
              <a:t> ↑ </a:t>
            </a:r>
          </a:p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     3 – 1  изохорный,                 р ↓     Т ↓      </a:t>
            </a:r>
            <a:r>
              <a:rPr lang="en-US" dirty="0" smtClean="0">
                <a:latin typeface="Times New Roman"/>
                <a:cs typeface="Times New Roman"/>
              </a:rPr>
              <a:t>V</a:t>
            </a:r>
            <a:r>
              <a:rPr lang="ru-RU" dirty="0" smtClean="0">
                <a:latin typeface="Times New Roman"/>
                <a:cs typeface="Times New Roman"/>
              </a:rPr>
              <a:t> =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643704" y="2570950"/>
            <a:ext cx="17145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00166" y="3429000"/>
            <a:ext cx="250033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71670" y="2143116"/>
            <a:ext cx="1428760" cy="9286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607323" y="2607463"/>
            <a:ext cx="929488" cy="7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2071670" y="2143116"/>
            <a:ext cx="142876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САМОСТОЯТЕЛЬНО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Вариант  1                                              Вариант 2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V                        1                           V    </a:t>
            </a:r>
            <a:r>
              <a:rPr lang="en-US" dirty="0" smtClean="0"/>
              <a:t> </a:t>
            </a:r>
            <a:r>
              <a:rPr lang="en-US" dirty="0" smtClean="0"/>
              <a:t>1             </a:t>
            </a:r>
            <a:r>
              <a:rPr lang="ru-RU" dirty="0" smtClean="0"/>
              <a:t>       </a:t>
            </a:r>
            <a:r>
              <a:rPr lang="en-US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3                  2                                3</a:t>
            </a:r>
          </a:p>
          <a:p>
            <a:pPr>
              <a:buNone/>
            </a:pPr>
            <a:r>
              <a:rPr lang="en-US" dirty="0" smtClean="0"/>
              <a:t>      0                            T                       0                                T</a:t>
            </a:r>
          </a:p>
          <a:p>
            <a:pPr>
              <a:buNone/>
            </a:pPr>
            <a:r>
              <a:rPr lang="en-US" dirty="0" smtClean="0"/>
              <a:t>         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785786" y="2857496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643042" y="3714752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15008" y="3643314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893471" y="2821777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143108" y="2428868"/>
            <a:ext cx="1214446" cy="928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893207" y="2893215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2143108" y="3357562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215074" y="2143116"/>
            <a:ext cx="1357322" cy="10001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6215074" y="2143116"/>
            <a:ext cx="135732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5715802" y="2643182"/>
            <a:ext cx="999338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САМОСТОЯТЕЛЬНО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815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Вариант  1                                              Вариант 2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V                        1                           V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/>
              <a:t>    </a:t>
            </a:r>
            <a:r>
              <a:rPr lang="en-US" dirty="0" smtClean="0"/>
              <a:t>             </a:t>
            </a:r>
            <a:r>
              <a:rPr lang="ru-RU" dirty="0" smtClean="0"/>
              <a:t>    </a:t>
            </a:r>
            <a:r>
              <a:rPr lang="ru-RU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</a:t>
            </a:r>
            <a:r>
              <a:rPr lang="ru-RU" dirty="0" smtClean="0"/>
              <a:t>    </a:t>
            </a:r>
            <a:r>
              <a:rPr lang="en-US" dirty="0" smtClean="0"/>
              <a:t>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buNone/>
            </a:pPr>
            <a:r>
              <a:rPr lang="en-US" dirty="0" smtClean="0"/>
              <a:t>      0    </a:t>
            </a:r>
            <a:r>
              <a:rPr lang="ru-RU" dirty="0" smtClean="0"/>
              <a:t> 3</a:t>
            </a:r>
            <a:r>
              <a:rPr lang="en-US" dirty="0" smtClean="0"/>
              <a:t>                 </a:t>
            </a:r>
            <a:r>
              <a:rPr lang="ru-RU" dirty="0" smtClean="0"/>
              <a:t>2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en-US" dirty="0" smtClean="0"/>
              <a:t>T          </a:t>
            </a:r>
            <a:r>
              <a:rPr lang="ru-RU" dirty="0" smtClean="0"/>
              <a:t>      </a:t>
            </a:r>
            <a:r>
              <a:rPr lang="en-US" dirty="0" smtClean="0"/>
              <a:t>    0                                T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– 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изотермический                 1 – 2 изохорный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V↓   T =      p ↑                               V =   T↑    p↑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–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изохорный                          2 – 3 изобарный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=   T↓      p ↓                                V ↓   T ↓   p =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–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изобарный                          3 – 1 изотермический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↑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T↑     p =                                V ↑    T =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p↓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786580" y="2713826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643042" y="3571876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15008" y="3500438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894265" y="2678107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143108" y="2428868"/>
            <a:ext cx="1214446" cy="928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894001" y="2892421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2143108" y="3357562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215074" y="2143116"/>
            <a:ext cx="1500198" cy="9286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6215074" y="2143116"/>
            <a:ext cx="150019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5751521" y="2607463"/>
            <a:ext cx="927900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72560" cy="62865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3200" dirty="0" smtClean="0">
              <a:latin typeface="Times New Roman"/>
              <a:cs typeface="Times New Roman"/>
            </a:endParaRPr>
          </a:p>
          <a:p>
            <a:r>
              <a:rPr lang="ru-RU" sz="4000" dirty="0" smtClean="0">
                <a:latin typeface="Times New Roman"/>
                <a:cs typeface="Times New Roman"/>
              </a:rPr>
              <a:t>§ 71</a:t>
            </a:r>
          </a:p>
          <a:p>
            <a:r>
              <a:rPr lang="ru-RU" sz="4000" dirty="0" smtClean="0">
                <a:latin typeface="Times New Roman"/>
                <a:cs typeface="Times New Roman"/>
              </a:rPr>
              <a:t>Пример 3 </a:t>
            </a:r>
            <a:r>
              <a:rPr lang="ru-RU" sz="4000" smtClean="0">
                <a:latin typeface="Times New Roman"/>
                <a:cs typeface="Times New Roman"/>
              </a:rPr>
              <a:t>(стр. </a:t>
            </a:r>
            <a:r>
              <a:rPr lang="ru-RU" sz="4000" dirty="0" smtClean="0">
                <a:latin typeface="Times New Roman"/>
                <a:cs typeface="Times New Roman"/>
              </a:rPr>
              <a:t>190)</a:t>
            </a:r>
            <a:endParaRPr lang="ru-RU" sz="4000" dirty="0" smtClean="0">
              <a:latin typeface="Times New Roman"/>
              <a:cs typeface="Times New Roman"/>
            </a:endParaRPr>
          </a:p>
          <a:p>
            <a:r>
              <a:rPr lang="ru-RU" sz="4000" dirty="0" smtClean="0">
                <a:latin typeface="Times New Roman"/>
                <a:cs typeface="Times New Roman"/>
              </a:rPr>
              <a:t>Упр 13 (2, 8)</a:t>
            </a:r>
            <a:endParaRPr lang="ru-RU" sz="4000" dirty="0" smtClean="0">
              <a:latin typeface="Times New Roman"/>
              <a:cs typeface="Times New Roman"/>
            </a:endParaRPr>
          </a:p>
          <a:p>
            <a:r>
              <a:rPr lang="ru-RU" sz="4000" i="1" dirty="0" smtClean="0">
                <a:latin typeface="Georgia" pitchFamily="18" charset="0"/>
                <a:cs typeface="Times New Roman"/>
              </a:rPr>
              <a:t>Научиться читать графики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6586558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ДОМАШНЕЕ  ЗАДАНИЕ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ПОВТОРЕНИЕ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 Вывести уравнение К – М.</a:t>
            </a:r>
          </a:p>
          <a:p>
            <a:r>
              <a:rPr lang="ru-RU" sz="2800" dirty="0" smtClean="0"/>
              <a:t>2. Записать уравнение К – М и объяснить смысл  входящих в него букв</a:t>
            </a:r>
          </a:p>
          <a:p>
            <a:r>
              <a:rPr lang="ru-RU" sz="2800" dirty="0" smtClean="0"/>
              <a:t>3. Получить уравнение перехода 1     2.</a:t>
            </a:r>
          </a:p>
          <a:p>
            <a:r>
              <a:rPr lang="ru-RU" sz="2800" dirty="0" smtClean="0"/>
              <a:t>4. Записать уравнение перехода и вывести из него  р</a:t>
            </a:r>
            <a:r>
              <a:rPr lang="ru-RU" sz="1800" dirty="0" smtClean="0"/>
              <a:t>2</a:t>
            </a:r>
            <a:r>
              <a:rPr lang="ru-RU" sz="2800" dirty="0" smtClean="0"/>
              <a:t> ,Т</a:t>
            </a:r>
            <a:r>
              <a:rPr lang="ru-RU" sz="1800" dirty="0" smtClean="0"/>
              <a:t>2</a:t>
            </a:r>
            <a:r>
              <a:rPr lang="ru-RU" sz="2800" dirty="0" smtClean="0"/>
              <a:t> , Т</a:t>
            </a:r>
            <a:r>
              <a:rPr lang="ru-RU" sz="1800" dirty="0" smtClean="0"/>
              <a:t>1</a:t>
            </a:r>
            <a:r>
              <a:rPr lang="ru-RU" sz="2800" dirty="0" smtClean="0"/>
              <a:t> ,</a:t>
            </a:r>
            <a:r>
              <a:rPr lang="ru-RU" sz="3200" dirty="0" smtClean="0"/>
              <a:t> </a:t>
            </a:r>
            <a:r>
              <a:rPr lang="en-US" sz="3200" dirty="0" smtClean="0"/>
              <a:t>V</a:t>
            </a:r>
            <a:r>
              <a:rPr lang="ru-RU" sz="1800" dirty="0" smtClean="0"/>
              <a:t>1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5.Ответы на вопросы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858016" y="3143248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ИЗОПРОЦЕСС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  </a:t>
            </a:r>
            <a:r>
              <a:rPr lang="ru-RU" sz="3200" b="1" i="1" dirty="0" smtClean="0">
                <a:solidFill>
                  <a:srgbClr val="0070C0"/>
                </a:solidFill>
                <a:latin typeface="Century Gothic" pitchFamily="34" charset="0"/>
              </a:rPr>
              <a:t>– изменение состояния идеального газа при неизменном значении одного из макроскопических параметров 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Преимущества: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упрощает расчеты</a:t>
            </a: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позволяет графически описывать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процессы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772400" cy="157163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изопроцессы</a:t>
            </a:r>
            <a:endParaRPr lang="ru-RU" sz="8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71472" y="3143248"/>
            <a:ext cx="7772400" cy="251028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hlinkClick r:id="" action="ppaction://noaction"/>
              </a:rPr>
              <a:t>Изотермический процесс</a:t>
            </a:r>
            <a:endParaRPr lang="ru-RU" sz="4000" b="1" cap="all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" action="ppaction://noaction"/>
              </a:rPr>
              <a:t>Изобарный процесс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" action="ppaction://noaction"/>
              </a:rPr>
              <a:t>Изохорный процесс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ИЗОТЕРМИЧЕСКИЙ   ПРОЦЕСС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–  </a:t>
            </a:r>
            <a:r>
              <a:rPr lang="ru-RU" sz="3200" dirty="0" smtClean="0"/>
              <a:t>изменения состояния газа при постоянной температуре (Т = </a:t>
            </a:r>
            <a:r>
              <a:rPr lang="en-US" sz="3200" dirty="0" smtClean="0"/>
              <a:t>const</a:t>
            </a:r>
            <a:r>
              <a:rPr lang="en-US" sz="3200" dirty="0" smtClean="0">
                <a:latin typeface="Calibri" pitchFamily="34" charset="0"/>
              </a:rPr>
              <a:t>)</a:t>
            </a: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r>
              <a:rPr lang="en-US" dirty="0" smtClean="0"/>
              <a:t>                               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p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Закон Бойля – Мариотта: </a:t>
            </a:r>
            <a:r>
              <a:rPr lang="ru-RU" sz="36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для газа данной массы произведение давления газа на его объём постоянно, если температура газа не изменяется</a:t>
            </a:r>
          </a:p>
          <a:p>
            <a:pPr>
              <a:buNone/>
            </a:pP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Примеры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3200" dirty="0" smtClean="0">
                <a:latin typeface="+mj-lt"/>
                <a:cs typeface="Arial" pitchFamily="34" charset="0"/>
              </a:rPr>
              <a:t>дыхание человека, сжатие мяча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ГРАФИК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ИЗОТЕРМИЧЕСКОГО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ic_074_big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36298" y="1447800"/>
            <a:ext cx="6728604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c_092_big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7224" y="1447800"/>
            <a:ext cx="7307678" cy="498159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ГРАФИКИ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ИЗОТЕРМИЧЕСКОГО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447800"/>
            <a:ext cx="7929618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/>
              <a:t>– изменение состояния газа при постоянном давлении (р =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const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Закон Гей – Люссака: </a:t>
            </a:r>
            <a:r>
              <a:rPr lang="ru-RU" sz="36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для газа данной массы  отношение  объёма  к  температуре постоянно, если давление газа не меняется</a:t>
            </a:r>
          </a:p>
          <a:p>
            <a:pPr>
              <a:buNone/>
            </a:pP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Примеры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3200" dirty="0" smtClean="0">
                <a:latin typeface="+mj-lt"/>
                <a:cs typeface="Arial" pitchFamily="34" charset="0"/>
              </a:rPr>
              <a:t>цилиндр с поршнем, шарик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ИЗОБАРНЫЙ   ПРОЦЕСС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28992" y="2428868"/>
          <a:ext cx="1567434" cy="1332319"/>
        </p:xfrm>
        <a:graphic>
          <a:graphicData uri="http://schemas.openxmlformats.org/presentationml/2006/ole">
            <p:oleObj spid="_x0000_s1026" name="Equation" r:id="rId3" imgW="5079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ГРАФИКИ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ИЗОБАРНОГО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ic_090_big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14414" y="1447800"/>
            <a:ext cx="7143800" cy="505303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422</TotalTime>
  <Words>429</Words>
  <PresentationFormat>Экран (4:3)</PresentationFormat>
  <Paragraphs>81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Справедливость</vt:lpstr>
      <vt:lpstr>Трек</vt:lpstr>
      <vt:lpstr>Equation</vt:lpstr>
      <vt:lpstr>    УРОК  ФИЗИКИ  В  10  КЛАССЕ</vt:lpstr>
      <vt:lpstr>ПОВТОРЕНИЕ</vt:lpstr>
      <vt:lpstr>ИЗОПРОЦЕСС</vt:lpstr>
      <vt:lpstr>изопроцессы</vt:lpstr>
      <vt:lpstr>ИЗОТЕРМИЧЕСКИЙ   ПРОЦЕСС</vt:lpstr>
      <vt:lpstr>ГРАФИК   ИЗОТЕРМИЧЕСКОГО ПРОЦЕССА</vt:lpstr>
      <vt:lpstr>ГРАФИКИ   ИЗОТЕРМИЧЕСКОГО ПРОЦЕССА</vt:lpstr>
      <vt:lpstr>ИЗОБАРНЫЙ   ПРОЦЕСС</vt:lpstr>
      <vt:lpstr>ГРАФИКИ   ИЗОБАРНОГО ПРОЦЕССА</vt:lpstr>
      <vt:lpstr>ИЗОХОРНЫЙ   ПРОЦЕСС</vt:lpstr>
      <vt:lpstr>ГРАФИКИ   ИЗОХОРНОГО ПРОЦЕССА</vt:lpstr>
      <vt:lpstr>ЗАДАЧА (образец)</vt:lpstr>
      <vt:lpstr>САМОСТОЯТЕЛЬНО</vt:lpstr>
      <vt:lpstr>САМОСТОЯТЕЛЬНО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cp:lastModifiedBy>SamLab.ws</cp:lastModifiedBy>
  <cp:revision>28</cp:revision>
  <dcterms:modified xsi:type="dcterms:W3CDTF">2013-08-09T10:14:12Z</dcterms:modified>
</cp:coreProperties>
</file>