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3" r:id="rId4"/>
    <p:sldId id="274" r:id="rId5"/>
    <p:sldId id="272" r:id="rId6"/>
    <p:sldId id="270" r:id="rId7"/>
    <p:sldId id="269" r:id="rId8"/>
    <p:sldId id="276" r:id="rId9"/>
    <p:sldId id="275" r:id="rId10"/>
    <p:sldId id="277" r:id="rId11"/>
    <p:sldId id="261" r:id="rId12"/>
    <p:sldId id="266" r:id="rId13"/>
    <p:sldId id="268" r:id="rId14"/>
    <p:sldId id="265" r:id="rId15"/>
    <p:sldId id="267" r:id="rId16"/>
    <p:sldId id="26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files.school-collection.edu.ru/dlrstore/f3591263-ecae-d464-caf0-9105f5d9cda5/00119626139675510.htm" TargetMode="External"/><Relationship Id="rId3" Type="http://schemas.openxmlformats.org/officeDocument/2006/relationships/hyperlink" Target="http://www.edu.delfa.net/CONSP/opt1.html" TargetMode="External"/><Relationship Id="rId7" Type="http://schemas.openxmlformats.org/officeDocument/2006/relationships/hyperlink" Target="http://s.pikabu.ru/images/big_size_comm/2012-08_5/13458980965158.jpg" TargetMode="External"/><Relationship Id="rId12" Type="http://schemas.openxmlformats.org/officeDocument/2006/relationships/hyperlink" Target="http://www.incamouflage.ru/data/big/988929.jpg" TargetMode="External"/><Relationship Id="rId2" Type="http://schemas.openxmlformats.org/officeDocument/2006/relationships/hyperlink" Target="http://ru.wikipedia.org/wiki/%D0%95%D0%B2%D0%BA%D0%BB%D0%B8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dia.whosay.com/60623/1/60623_la.jpg" TargetMode="External"/><Relationship Id="rId11" Type="http://schemas.openxmlformats.org/officeDocument/2006/relationships/hyperlink" Target="http://fipi.ru/view/sections/92/docs/" TargetMode="External"/><Relationship Id="rId5" Type="http://schemas.openxmlformats.org/officeDocument/2006/relationships/hyperlink" Target="http://festival.1september.ru/articles/505681/" TargetMode="External"/><Relationship Id="rId10" Type="http://schemas.openxmlformats.org/officeDocument/2006/relationships/hyperlink" Target="http://fipi.ru/view/sections/214/docs/" TargetMode="External"/><Relationship Id="rId4" Type="http://schemas.openxmlformats.org/officeDocument/2006/relationships/hyperlink" Target="http://cs10600.userapi.com/u12916897/-14/x_c4d555cc.jpg" TargetMode="External"/><Relationship Id="rId9" Type="http://schemas.openxmlformats.org/officeDocument/2006/relationships/hyperlink" Target="http://optika8.narod.ru/2.Pryamolineinoe_rasprostranenie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2.jpeg"/><Relationship Id="rId3" Type="http://schemas.openxmlformats.org/officeDocument/2006/relationships/hyperlink" Target="http://i8.ltalk.ru/42/41/244142/55/6459355/0.jpeg" TargetMode="External"/><Relationship Id="rId7" Type="http://schemas.openxmlformats.org/officeDocument/2006/relationships/image" Target="../media/image7.jpeg"/><Relationship Id="rId12" Type="http://schemas.openxmlformats.org/officeDocument/2006/relationships/image" Target="../media/image11.jpeg"/><Relationship Id="rId2" Type="http://schemas.openxmlformats.org/officeDocument/2006/relationships/image" Target="../media/image3.jpe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hyperlink" Target="http://i9.fastpic.ru/big/2010/0905/fa/4061965818d136ed0d2988754d3fe6fa.jpg" TargetMode="External"/><Relationship Id="rId5" Type="http://schemas.openxmlformats.org/officeDocument/2006/relationships/image" Target="../media/image5.jpeg"/><Relationship Id="rId15" Type="http://schemas.openxmlformats.org/officeDocument/2006/relationships/image" Target="../media/image13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hyperlink" Target="http://www.bashvest.ru/photos/14.03.2003/laboratoire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ru.wikipedia.org/wiki/%D0%94%D1%80%D0%B5%D0%B2%D0%BD%D0%B5%D0%B3%D1%80%D0%B5%D1%87%D0%B5%D1%81%D0%BA%D0%B8%D0%B9_%D1%8F%D0%B7%D1%8B%D0%BA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48;&#1088;&#1080;&#1085;&#1072;\&#1043;&#1048;&#1040;\&#1060;&#1080;&#1079;&#1080;&#1082;&#1072;\&#1055;&#1086;&#1076;&#1075;&#1086;&#1090;&#1086;&#1074;&#1082;&#1072;%20&#1082;%20&#1043;&#1048;&#1040;\3.15.%20&#1047;&#1072;&#1082;&#1086;&#1085;%20&#1087;&#1088;&#1103;&#1084;&#1086;&#1083;&#1080;&#1085;&#1077;&#1081;&#1085;&#1086;&#1075;&#1086;%20&#1088;&#1072;&#1089;&#1087;&#1088;&#1086;&#1089;&#1090;&#1088;&#1072;&#1085;&#1077;&#1085;&#1080;&#1103;%20&#1089;&#1074;&#1077;&#1090;&#1072;\&#1058;&#1077;&#1085;&#1100;%20&#1080;%20&#1087;&#1086;&#1083;&#1091;&#1090;&#1077;&#1085;&#1100;.avi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48;&#1088;&#1080;&#1085;&#1072;\&#1043;&#1048;&#1040;\&#1060;&#1080;&#1079;&#1080;&#1082;&#1072;\&#1055;&#1086;&#1076;&#1075;&#1086;&#1090;&#1086;&#1074;&#1082;&#1072;%20&#1082;%20&#1043;&#1048;&#1040;\3.15.%20&#1047;&#1072;&#1082;&#1086;&#1085;%20&#1087;&#1088;&#1103;&#1084;&#1086;&#1083;&#1080;&#1085;&#1077;&#1081;&#1085;&#1086;&#1075;&#1086;%20&#1088;&#1072;&#1089;&#1087;&#1088;&#1086;&#1089;&#1090;&#1088;&#1072;&#1085;&#1077;&#1085;&#1080;&#1103;%20&#1089;&#1074;&#1077;&#1090;&#1072;\&#1051;&#1091;&#1085;&#1085;&#1099;&#1077;%20&#1079;&#1072;&#1090;&#1084;&#1077;&#1085;&#1080;&#1103;.av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214686"/>
            <a:ext cx="4263368" cy="2324104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Учитель: Попова И.А.</a:t>
            </a:r>
          </a:p>
          <a:p>
            <a:pPr algn="r"/>
            <a:r>
              <a:rPr lang="ru-RU" dirty="0" smtClean="0"/>
              <a:t>МБНОУ гимназия № 1 г. Белово</a:t>
            </a:r>
          </a:p>
          <a:p>
            <a:pPr algn="r"/>
            <a:r>
              <a:rPr lang="ru-RU" dirty="0" smtClean="0"/>
              <a:t>Белово 2013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57166"/>
            <a:ext cx="9001156" cy="2643206"/>
          </a:xfrm>
        </p:spPr>
        <p:txBody>
          <a:bodyPr>
            <a:normAutofit/>
          </a:bodyPr>
          <a:lstStyle/>
          <a:p>
            <a:r>
              <a:rPr lang="ru-RU" dirty="0" smtClean="0"/>
              <a:t>Закон прямолинейного распространения света</a:t>
            </a:r>
            <a:br>
              <a:rPr lang="ru-RU" dirty="0" smtClean="0"/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Подготовка к ГИА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6386" name="Picture 2" descr="http://optika8.narod.ru/images/im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686"/>
            <a:ext cx="4187727" cy="23812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86874" cy="14287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прямолинейного распространения света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929066"/>
            <a:ext cx="8858312" cy="2714644"/>
          </a:xfrm>
        </p:spPr>
        <p:txBody>
          <a:bodyPr>
            <a:noAutofit/>
          </a:bodyPr>
          <a:lstStyle/>
          <a:p>
            <a:pPr marL="442913" indent="-442913"/>
            <a:r>
              <a:rPr lang="ru-RU" sz="2800" dirty="0" smtClean="0"/>
              <a:t>При провешивании прямых линий на поверхности земли и под землей в метро, </a:t>
            </a:r>
          </a:p>
          <a:p>
            <a:pPr marL="442913" indent="-442913"/>
            <a:r>
              <a:rPr lang="ru-RU" sz="2800" dirty="0" smtClean="0"/>
              <a:t>При определении расстояний на земле, на море и в воздухе. </a:t>
            </a:r>
          </a:p>
          <a:p>
            <a:pPr marL="442913" indent="-442913"/>
            <a:r>
              <a:rPr lang="ru-RU" sz="2800" dirty="0" smtClean="0"/>
              <a:t>При контроле прямолинейности изделий по лучу зрения.</a:t>
            </a:r>
            <a:endParaRPr lang="ru-RU" sz="2800" dirty="0"/>
          </a:p>
        </p:txBody>
      </p:sp>
      <p:pic>
        <p:nvPicPr>
          <p:cNvPr id="27650" name="Picture 2" descr="http://optika8.narod.ru/images/im2.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357298"/>
            <a:ext cx="4929222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886200"/>
            <a:ext cx="7572428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Подборка заданий по кинематике</a:t>
            </a:r>
          </a:p>
          <a:p>
            <a:r>
              <a:rPr lang="ru-RU" dirty="0" smtClean="0"/>
              <a:t>(из заданий ГИА 2008-2013 гг.)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Рассмотрим задачи: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86874" cy="1725602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ГИА-2010-13.</a:t>
            </a:r>
            <a:r>
              <a:rPr lang="ru-RU" sz="3200" dirty="0" smtClean="0"/>
              <a:t> Примером явления, подтверждающего прямолинейное распространение света, может быть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2143116"/>
            <a:ext cx="778674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1) образование прямого следа в ясном небе, от реактивного самолета</a:t>
            </a:r>
          </a:p>
          <a:p>
            <a:r>
              <a:rPr lang="ru-RU" sz="3600" dirty="0" smtClean="0"/>
              <a:t>2) существование тени от дерева </a:t>
            </a:r>
          </a:p>
          <a:p>
            <a:r>
              <a:rPr lang="ru-RU" sz="3600" dirty="0" smtClean="0"/>
              <a:t>3) мираж над пустыней</a:t>
            </a:r>
          </a:p>
          <a:p>
            <a:r>
              <a:rPr lang="ru-RU" sz="3600" dirty="0" smtClean="0"/>
              <a:t>4) постоянство расположения Полярной звезды на небосводе в течение ночи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86874" cy="286861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ГИА-2010-1</a:t>
            </a:r>
            <a:r>
              <a:rPr lang="en-US" sz="3200" b="1" dirty="0" smtClean="0">
                <a:solidFill>
                  <a:srgbClr val="FF0000"/>
                </a:solidFill>
              </a:rPr>
              <a:t>3</a:t>
            </a:r>
            <a:r>
              <a:rPr lang="ru-RU" sz="3200" b="1" dirty="0" smtClean="0">
                <a:solidFill>
                  <a:srgbClr val="FF0000"/>
                </a:solidFill>
              </a:rPr>
              <a:t>.</a:t>
            </a:r>
            <a:r>
              <a:rPr lang="ru-RU" sz="3200" dirty="0" smtClean="0"/>
              <a:t> Предмет, освещенный маленькой лампочкой, отбрасывает тень на</a:t>
            </a:r>
            <a:br>
              <a:rPr lang="ru-RU" sz="3200" dirty="0" smtClean="0"/>
            </a:br>
            <a:r>
              <a:rPr lang="ru-RU" sz="3200" dirty="0" smtClean="0"/>
              <a:t>стену. Высота предмета и его тени различаются в 10 раз. Расстояние</a:t>
            </a:r>
            <a:r>
              <a:rPr lang="en-US" sz="3200" dirty="0" smtClean="0"/>
              <a:t> </a:t>
            </a:r>
            <a:r>
              <a:rPr lang="ru-RU" sz="3200" dirty="0" smtClean="0"/>
              <a:t>от лампочки до предмета меньше расстояния от лампочки до стены в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3214686"/>
            <a:ext cx="25717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Arial" pitchFamily="34" charset="0"/>
              <a:buChar char="•"/>
            </a:pPr>
            <a:r>
              <a:rPr lang="ru-RU" sz="4000" dirty="0" smtClean="0"/>
              <a:t>1)7 раз </a:t>
            </a:r>
            <a:endParaRPr lang="en-US" sz="4000" dirty="0" smtClean="0"/>
          </a:p>
          <a:p>
            <a:pPr marL="514350" indent="-514350">
              <a:buFont typeface="Arial" pitchFamily="34" charset="0"/>
              <a:buChar char="•"/>
            </a:pPr>
            <a:r>
              <a:rPr lang="ru-RU" sz="4000" dirty="0" smtClean="0"/>
              <a:t>2) 9 раз </a:t>
            </a:r>
            <a:endParaRPr lang="en-US" sz="4000" dirty="0" smtClean="0"/>
          </a:p>
          <a:p>
            <a:pPr marL="514350" indent="-514350">
              <a:buFont typeface="Arial" pitchFamily="34" charset="0"/>
              <a:buChar char="•"/>
            </a:pPr>
            <a:r>
              <a:rPr lang="ru-RU" sz="4000" dirty="0" smtClean="0"/>
              <a:t>3)10 раз </a:t>
            </a:r>
            <a:endParaRPr lang="en-US" sz="4000" dirty="0" smtClean="0"/>
          </a:p>
          <a:p>
            <a:pPr marL="514350" indent="-514350">
              <a:buFont typeface="Arial" pitchFamily="34" charset="0"/>
              <a:buChar char="•"/>
            </a:pPr>
            <a:r>
              <a:rPr lang="ru-RU" sz="4000" dirty="0" smtClean="0"/>
              <a:t>4) 11 раз</a:t>
            </a:r>
            <a:endParaRPr lang="ru-RU" sz="4000" b="1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247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6407" name="Picture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071810"/>
            <a:ext cx="5957894" cy="3272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TextBox 35"/>
          <p:cNvSpPr txBox="1"/>
          <p:nvPr/>
        </p:nvSpPr>
        <p:spPr>
          <a:xfrm>
            <a:off x="4786314" y="5429264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h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715272" y="4643446"/>
            <a:ext cx="1000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10h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8" name="Левая фигурная скобка 37"/>
          <p:cNvSpPr/>
          <p:nvPr/>
        </p:nvSpPr>
        <p:spPr>
          <a:xfrm rot="16200000">
            <a:off x="3929058" y="5572140"/>
            <a:ext cx="285752" cy="1143008"/>
          </a:xfrm>
          <a:prstGeom prst="leftBrace">
            <a:avLst>
              <a:gd name="adj1" fmla="val 8333"/>
              <a:gd name="adj2" fmla="val 50976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Левая фигурная скобка 38"/>
          <p:cNvSpPr/>
          <p:nvPr/>
        </p:nvSpPr>
        <p:spPr>
          <a:xfrm rot="16200000">
            <a:off x="5893603" y="3821909"/>
            <a:ext cx="285752" cy="5072098"/>
          </a:xfrm>
          <a:prstGeom prst="leftBrace">
            <a:avLst>
              <a:gd name="adj1" fmla="val 8333"/>
              <a:gd name="adj2" fmla="val 50976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3929058" y="5643578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d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715008" y="5643578"/>
            <a:ext cx="857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10d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2" name="Прямоугольная выноска 41"/>
          <p:cNvSpPr/>
          <p:nvPr/>
        </p:nvSpPr>
        <p:spPr>
          <a:xfrm rot="20481248">
            <a:off x="3367306" y="4355813"/>
            <a:ext cx="4500594" cy="486036"/>
          </a:xfrm>
          <a:prstGeom prst="wedgeRectCallout">
            <a:avLst>
              <a:gd name="adj1" fmla="val -17558"/>
              <a:gd name="adj2" fmla="val 92202"/>
            </a:avLst>
          </a:prstGeom>
          <a:gradFill>
            <a:gsLst>
              <a:gs pos="59000">
                <a:schemeClr val="accent1">
                  <a:lumMod val="20000"/>
                  <a:lumOff val="80000"/>
                  <a:alpha val="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Из подобия треугольников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4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 animBg="1"/>
      <p:bldP spid="39" grpId="0" animBg="1"/>
      <p:bldP spid="40" grpId="0"/>
      <p:bldP spid="41" grpId="0"/>
      <p:bldP spid="41" grpId="1"/>
      <p:bldP spid="4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643998" cy="1368412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ГИА-2010-26.</a:t>
            </a:r>
            <a:r>
              <a:rPr lang="ru-RU" sz="3200" dirty="0" smtClean="0"/>
              <a:t> Может ли человек бежать быстрее своей тени?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2214554"/>
            <a:ext cx="778674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Arial" pitchFamily="34" charset="0"/>
              <a:buChar char="•"/>
            </a:pPr>
            <a:r>
              <a:rPr lang="ru-RU" sz="4400" dirty="0" smtClean="0"/>
              <a:t>Может, если тень образуется на стене, параллельно которой бежит человек, а источник света движется в том же направлении, что и человек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86874" cy="235743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ГИА-2010-26. </a:t>
            </a:r>
            <a:r>
              <a:rPr lang="ru-RU" sz="3200" dirty="0" smtClean="0"/>
              <a:t>Неровности дороги днем видны хуже, чем ночью при освещении дороги фарами автомобиля. Почему?</a:t>
            </a:r>
            <a:endParaRPr lang="ru-RU" sz="3200" b="1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14348" y="2428868"/>
            <a:ext cx="77867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000" dirty="0" smtClean="0"/>
              <a:t>При освещении дороги фарами неровности дороги дают тени, хорошо заметные издали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5000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0" y="428604"/>
            <a:ext cx="9144000" cy="6429396"/>
          </a:xfrm>
        </p:spPr>
        <p:txBody>
          <a:bodyPr>
            <a:noAutofit/>
          </a:bodyPr>
          <a:lstStyle/>
          <a:p>
            <a:pPr lvl="0">
              <a:buFont typeface="+mj-lt"/>
              <a:buAutoNum type="arabicPeriod"/>
            </a:pPr>
            <a:r>
              <a:rPr lang="ru-RU" sz="1400" dirty="0" err="1" smtClean="0"/>
              <a:t>Гутник</a:t>
            </a:r>
            <a:r>
              <a:rPr lang="ru-RU" sz="1400" dirty="0" smtClean="0"/>
              <a:t>, Е. М., Физика. 7 класс. Учебник для общеобразовательных школ / Е. М. </a:t>
            </a:r>
            <a:r>
              <a:rPr lang="ru-RU" sz="1400" dirty="0" err="1" smtClean="0"/>
              <a:t>Гутник</a:t>
            </a:r>
            <a:r>
              <a:rPr lang="ru-RU" sz="1400" dirty="0" smtClean="0"/>
              <a:t>, А. В. </a:t>
            </a:r>
            <a:r>
              <a:rPr lang="ru-RU" sz="1400" dirty="0" err="1" smtClean="0"/>
              <a:t>Перышкин</a:t>
            </a:r>
            <a:r>
              <a:rPr lang="ru-RU" sz="1400" dirty="0" smtClean="0"/>
              <a:t>. - М.: Дрофа, 2009. – 302 с.</a:t>
            </a:r>
          </a:p>
          <a:p>
            <a:pPr lvl="0">
              <a:buFont typeface="+mj-lt"/>
              <a:buAutoNum type="arabicPeriod"/>
            </a:pPr>
            <a:r>
              <a:rPr lang="ru-RU" sz="1400" dirty="0" smtClean="0"/>
              <a:t>Евклид. </a:t>
            </a:r>
            <a:r>
              <a:rPr lang="ru-RU" sz="1400" dirty="0" err="1" smtClean="0"/>
              <a:t>Википедия</a:t>
            </a:r>
            <a:r>
              <a:rPr lang="ru-RU" sz="1400" dirty="0" smtClean="0"/>
              <a:t>. //[Электронный ресурс]// </a:t>
            </a:r>
            <a:r>
              <a:rPr lang="ru-RU" sz="1400" u="sng" dirty="0" smtClean="0">
                <a:hlinkClick r:id="rId2"/>
              </a:rPr>
              <a:t>http://ru.wikipedia.org/wiki/%D0%95%D0%B2%D0%BA%D0%BB%D0%B8%D0%B4</a:t>
            </a:r>
            <a:r>
              <a:rPr lang="ru-RU" sz="1400" dirty="0" smtClean="0"/>
              <a:t>;</a:t>
            </a:r>
          </a:p>
          <a:p>
            <a:pPr lvl="0">
              <a:buFont typeface="+mj-lt"/>
              <a:buAutoNum type="arabicPeriod"/>
            </a:pPr>
            <a:r>
              <a:rPr lang="ru-RU" sz="1400" dirty="0" smtClean="0"/>
              <a:t>Закон прямолинейного распространения света//[Электронный ресурс </a:t>
            </a:r>
            <a:r>
              <a:rPr lang="ru-RU" sz="1400" u="sng" dirty="0" smtClean="0">
                <a:hlinkClick r:id="rId3"/>
              </a:rPr>
              <a:t>http://www.edu.delfa.net/CONSP/opt1.html</a:t>
            </a:r>
            <a:r>
              <a:rPr lang="ru-RU" sz="1400" dirty="0" smtClean="0"/>
              <a:t>; </a:t>
            </a:r>
          </a:p>
          <a:p>
            <a:pPr lvl="0">
              <a:buFont typeface="+mj-lt"/>
              <a:buAutoNum type="arabicPeriod"/>
            </a:pPr>
            <a:r>
              <a:rPr lang="ru-RU" sz="1400" dirty="0" smtClean="0"/>
              <a:t>Зорин, Н.И. ГИА 2010. Физика. Тренировочные задания: 9 класс / Н.И. Зорин. – М.: </a:t>
            </a:r>
            <a:r>
              <a:rPr lang="ru-RU" sz="1400" dirty="0" err="1" smtClean="0"/>
              <a:t>Эксмо</a:t>
            </a:r>
            <a:r>
              <a:rPr lang="ru-RU" sz="1400" dirty="0" smtClean="0"/>
              <a:t>, 2010. – 112 с. – (Государственная (итоговая) аттестация (в новой форме).</a:t>
            </a:r>
          </a:p>
          <a:p>
            <a:pPr lvl="0">
              <a:buFont typeface="+mj-lt"/>
              <a:buAutoNum type="arabicPeriod"/>
            </a:pPr>
            <a:r>
              <a:rPr lang="ru-RU" sz="1400" dirty="0" smtClean="0"/>
              <a:t>Источник света-. //[Электронный ресурс]// </a:t>
            </a:r>
            <a:r>
              <a:rPr lang="ru-RU" sz="1400" u="sng" dirty="0" smtClean="0">
                <a:hlinkClick r:id="rId4"/>
              </a:rPr>
              <a:t>http://cs10600.userapi.com/u12916897/-14/x_c4d555cc.jpg</a:t>
            </a:r>
            <a:r>
              <a:rPr lang="ru-RU" sz="1400" dirty="0" smtClean="0"/>
              <a:t>; </a:t>
            </a:r>
          </a:p>
          <a:p>
            <a:pPr lvl="0">
              <a:buFont typeface="+mj-lt"/>
              <a:buAutoNum type="arabicPeriod"/>
            </a:pPr>
            <a:r>
              <a:rPr lang="ru-RU" sz="1400" dirty="0" err="1" smtClean="0"/>
              <a:t>Кабардин</a:t>
            </a:r>
            <a:r>
              <a:rPr lang="ru-RU" sz="1400" dirty="0" smtClean="0"/>
              <a:t>, О.Ф. Физика. 9 </a:t>
            </a:r>
            <a:r>
              <a:rPr lang="ru-RU" sz="1400" dirty="0" err="1" smtClean="0"/>
              <a:t>кл</a:t>
            </a:r>
            <a:r>
              <a:rPr lang="ru-RU" sz="1400" dirty="0" smtClean="0"/>
              <a:t>.: сборник тестовых заданий для подготовки к итоговой аттестации за курс основной школы / О.Ф. </a:t>
            </a:r>
            <a:r>
              <a:rPr lang="ru-RU" sz="1400" dirty="0" err="1" smtClean="0"/>
              <a:t>Кабардин</a:t>
            </a:r>
            <a:r>
              <a:rPr lang="ru-RU" sz="1400" dirty="0" smtClean="0"/>
              <a:t>. – М.: Дрофа, 2008. – 219 с;</a:t>
            </a:r>
          </a:p>
          <a:p>
            <a:pPr lvl="0">
              <a:buFont typeface="+mj-lt"/>
              <a:buAutoNum type="arabicPeriod"/>
            </a:pPr>
            <a:r>
              <a:rPr lang="ru-RU" sz="1400" dirty="0" smtClean="0"/>
              <a:t>Конспект урока по теме "Источники света. Прямолинейное распространение света". Фестиваль педагогических идей «Открытый урок» //[Электронный ресурс]// </a:t>
            </a:r>
            <a:r>
              <a:rPr lang="ru-RU" sz="1400" u="sng" dirty="0" smtClean="0">
                <a:hlinkClick r:id="rId5"/>
              </a:rPr>
              <a:t>http://festival.1september.ru/articles/505681/</a:t>
            </a:r>
            <a:r>
              <a:rPr lang="ru-RU" sz="1400" dirty="0" smtClean="0"/>
              <a:t>; </a:t>
            </a:r>
          </a:p>
          <a:p>
            <a:pPr lvl="0">
              <a:buFont typeface="+mj-lt"/>
              <a:buAutoNum type="arabicPeriod"/>
            </a:pPr>
            <a:r>
              <a:rPr lang="ru-RU" sz="1400" dirty="0" smtClean="0"/>
              <a:t>Луч света. //[Электронный ресурс]// </a:t>
            </a:r>
            <a:r>
              <a:rPr lang="ru-RU" sz="1400" u="sng" dirty="0" smtClean="0">
                <a:hlinkClick r:id="rId6"/>
              </a:rPr>
              <a:t>http://media.whosay.com/60623/1/60623_la.jpg</a:t>
            </a:r>
            <a:r>
              <a:rPr lang="ru-RU" sz="1400" dirty="0" smtClean="0"/>
              <a:t>; </a:t>
            </a:r>
          </a:p>
          <a:p>
            <a:pPr lvl="0">
              <a:buFont typeface="+mj-lt"/>
              <a:buAutoNum type="arabicPeriod"/>
            </a:pPr>
            <a:r>
              <a:rPr lang="ru-RU" sz="1400" dirty="0" smtClean="0"/>
              <a:t>Лучи света. //[Электронный ресурс]// </a:t>
            </a:r>
            <a:r>
              <a:rPr lang="ru-RU" sz="1400" u="sng" dirty="0" smtClean="0">
                <a:hlinkClick r:id="rId7"/>
              </a:rPr>
              <a:t>http://s.pikabu.ru/images/big_size_comm/2012-08_5/13458980965158.jpg</a:t>
            </a:r>
            <a:r>
              <a:rPr lang="ru-RU" sz="1400" dirty="0" smtClean="0"/>
              <a:t>;</a:t>
            </a:r>
          </a:p>
          <a:p>
            <a:pPr lvl="0">
              <a:buFont typeface="+mj-lt"/>
              <a:buAutoNum type="arabicPeriod"/>
            </a:pPr>
            <a:r>
              <a:rPr lang="ru-RU" sz="1400" dirty="0" smtClean="0"/>
              <a:t>Основные понятия кинематики //[Электронный ресурс]// </a:t>
            </a:r>
            <a:r>
              <a:rPr lang="en-US" sz="1400" u="sng" dirty="0" smtClean="0">
                <a:hlinkClick r:id="rId8"/>
              </a:rPr>
              <a:t>http</a:t>
            </a:r>
            <a:r>
              <a:rPr lang="ru-RU" sz="1400" u="sng" dirty="0" smtClean="0">
                <a:hlinkClick r:id="rId8"/>
              </a:rPr>
              <a:t>://</a:t>
            </a:r>
            <a:r>
              <a:rPr lang="en-US" sz="1400" u="sng" dirty="0" smtClean="0">
                <a:hlinkClick r:id="rId8"/>
              </a:rPr>
              <a:t>files</a:t>
            </a:r>
            <a:r>
              <a:rPr lang="ru-RU" sz="1400" u="sng" dirty="0" smtClean="0">
                <a:hlinkClick r:id="rId8"/>
              </a:rPr>
              <a:t>.</a:t>
            </a:r>
            <a:r>
              <a:rPr lang="en-US" sz="1400" u="sng" dirty="0" smtClean="0">
                <a:hlinkClick r:id="rId8"/>
              </a:rPr>
              <a:t>school</a:t>
            </a:r>
            <a:r>
              <a:rPr lang="ru-RU" sz="1400" u="sng" dirty="0" smtClean="0">
                <a:hlinkClick r:id="rId8"/>
              </a:rPr>
              <a:t>-</a:t>
            </a:r>
            <a:r>
              <a:rPr lang="en-US" sz="1400" u="sng" dirty="0" smtClean="0">
                <a:hlinkClick r:id="rId8"/>
              </a:rPr>
              <a:t>collection</a:t>
            </a:r>
            <a:r>
              <a:rPr lang="ru-RU" sz="1400" u="sng" dirty="0" smtClean="0">
                <a:hlinkClick r:id="rId8"/>
              </a:rPr>
              <a:t>.</a:t>
            </a:r>
            <a:r>
              <a:rPr lang="en-US" sz="1400" u="sng" dirty="0" err="1" smtClean="0">
                <a:hlinkClick r:id="rId8"/>
              </a:rPr>
              <a:t>edu</a:t>
            </a:r>
            <a:r>
              <a:rPr lang="ru-RU" sz="1400" u="sng" dirty="0" smtClean="0">
                <a:hlinkClick r:id="rId8"/>
              </a:rPr>
              <a:t>.</a:t>
            </a:r>
            <a:r>
              <a:rPr lang="en-US" sz="1400" u="sng" dirty="0" err="1" smtClean="0">
                <a:hlinkClick r:id="rId8"/>
              </a:rPr>
              <a:t>ru</a:t>
            </a:r>
            <a:r>
              <a:rPr lang="ru-RU" sz="1400" u="sng" dirty="0" smtClean="0">
                <a:hlinkClick r:id="rId8"/>
              </a:rPr>
              <a:t>/</a:t>
            </a:r>
            <a:r>
              <a:rPr lang="en-US" sz="1400" u="sng" dirty="0" err="1" smtClean="0">
                <a:hlinkClick r:id="rId8"/>
              </a:rPr>
              <a:t>dlrstore</a:t>
            </a:r>
            <a:r>
              <a:rPr lang="ru-RU" sz="1400" u="sng" dirty="0" smtClean="0">
                <a:hlinkClick r:id="rId8"/>
              </a:rPr>
              <a:t>/</a:t>
            </a:r>
            <a:r>
              <a:rPr lang="en-US" sz="1400" u="sng" dirty="0" smtClean="0">
                <a:hlinkClick r:id="rId8"/>
              </a:rPr>
              <a:t>f</a:t>
            </a:r>
            <a:r>
              <a:rPr lang="ru-RU" sz="1400" u="sng" dirty="0" smtClean="0">
                <a:hlinkClick r:id="rId8"/>
              </a:rPr>
              <a:t>3591263-</a:t>
            </a:r>
            <a:r>
              <a:rPr lang="en-US" sz="1400" u="sng" dirty="0" err="1" smtClean="0">
                <a:hlinkClick r:id="rId8"/>
              </a:rPr>
              <a:t>ecae</a:t>
            </a:r>
            <a:r>
              <a:rPr lang="ru-RU" sz="1400" u="sng" dirty="0" smtClean="0">
                <a:hlinkClick r:id="rId8"/>
              </a:rPr>
              <a:t>-</a:t>
            </a:r>
            <a:r>
              <a:rPr lang="en-US" sz="1400" u="sng" dirty="0" smtClean="0">
                <a:hlinkClick r:id="rId8"/>
              </a:rPr>
              <a:t>d</a:t>
            </a:r>
            <a:r>
              <a:rPr lang="ru-RU" sz="1400" u="sng" dirty="0" smtClean="0">
                <a:hlinkClick r:id="rId8"/>
              </a:rPr>
              <a:t>464-</a:t>
            </a:r>
            <a:r>
              <a:rPr lang="en-US" sz="1400" u="sng" dirty="0" err="1" smtClean="0">
                <a:hlinkClick r:id="rId8"/>
              </a:rPr>
              <a:t>caf</a:t>
            </a:r>
            <a:r>
              <a:rPr lang="ru-RU" sz="1400" u="sng" dirty="0" smtClean="0">
                <a:hlinkClick r:id="rId8"/>
              </a:rPr>
              <a:t>0-9105</a:t>
            </a:r>
            <a:r>
              <a:rPr lang="en-US" sz="1400" u="sng" dirty="0" smtClean="0">
                <a:hlinkClick r:id="rId8"/>
              </a:rPr>
              <a:t>f</a:t>
            </a:r>
            <a:r>
              <a:rPr lang="ru-RU" sz="1400" u="sng" dirty="0" smtClean="0">
                <a:hlinkClick r:id="rId8"/>
              </a:rPr>
              <a:t>5</a:t>
            </a:r>
            <a:r>
              <a:rPr lang="en-US" sz="1400" u="sng" dirty="0" smtClean="0">
                <a:hlinkClick r:id="rId8"/>
              </a:rPr>
              <a:t>d</a:t>
            </a:r>
            <a:r>
              <a:rPr lang="ru-RU" sz="1400" u="sng" dirty="0" smtClean="0">
                <a:hlinkClick r:id="rId8"/>
              </a:rPr>
              <a:t>9</a:t>
            </a:r>
            <a:r>
              <a:rPr lang="en-US" sz="1400" u="sng" dirty="0" err="1" smtClean="0">
                <a:hlinkClick r:id="rId8"/>
              </a:rPr>
              <a:t>cda</a:t>
            </a:r>
            <a:r>
              <a:rPr lang="ru-RU" sz="1400" u="sng" dirty="0" smtClean="0">
                <a:hlinkClick r:id="rId8"/>
              </a:rPr>
              <a:t>5/00119626139675510.</a:t>
            </a:r>
            <a:r>
              <a:rPr lang="en-US" sz="1400" u="sng" dirty="0" err="1" smtClean="0">
                <a:hlinkClick r:id="rId8"/>
              </a:rPr>
              <a:t>htm</a:t>
            </a:r>
            <a:r>
              <a:rPr lang="ru-RU" sz="1400" dirty="0" smtClean="0"/>
              <a:t> </a:t>
            </a:r>
          </a:p>
          <a:p>
            <a:pPr lvl="0">
              <a:buFont typeface="+mj-lt"/>
              <a:buAutoNum type="arabicPeriod"/>
            </a:pPr>
            <a:r>
              <a:rPr lang="ru-RU" sz="1400" dirty="0" err="1" smtClean="0"/>
              <a:t>Перышкин</a:t>
            </a:r>
            <a:r>
              <a:rPr lang="ru-RU" sz="1400" dirty="0" smtClean="0"/>
              <a:t>, А. В., Физика. 7 класс. Учебник для общеобразовательных школ / А. В. </a:t>
            </a:r>
            <a:r>
              <a:rPr lang="ru-RU" sz="1400" dirty="0" err="1" smtClean="0"/>
              <a:t>Перышкин</a:t>
            </a:r>
            <a:r>
              <a:rPr lang="ru-RU" sz="1400" dirty="0" smtClean="0"/>
              <a:t>. - М.: Дрофа, 2009. – 198 с.</a:t>
            </a:r>
          </a:p>
          <a:p>
            <a:pPr lvl="0">
              <a:buFont typeface="+mj-lt"/>
              <a:buAutoNum type="arabicPeriod"/>
            </a:pPr>
            <a:r>
              <a:rPr lang="ru-RU" sz="1400" dirty="0" err="1" smtClean="0"/>
              <a:t>Перышкин</a:t>
            </a:r>
            <a:r>
              <a:rPr lang="ru-RU" sz="1400" dirty="0" smtClean="0"/>
              <a:t>, А. В., Физика. 8 класс. Учебник для общеобразовательных школ / А. В. </a:t>
            </a:r>
            <a:r>
              <a:rPr lang="ru-RU" sz="1400" dirty="0" err="1" smtClean="0"/>
              <a:t>Перышкин</a:t>
            </a:r>
            <a:r>
              <a:rPr lang="ru-RU" sz="1400" dirty="0" smtClean="0"/>
              <a:t>. - М.: Дрофа, 2009. – 196 с.</a:t>
            </a:r>
          </a:p>
          <a:p>
            <a:pPr lvl="0">
              <a:buFont typeface="+mj-lt"/>
              <a:buAutoNum type="arabicPeriod"/>
            </a:pPr>
            <a:r>
              <a:rPr lang="ru-RU" sz="1400" dirty="0" smtClean="0"/>
              <a:t>Прямолинейность распространения света. Пособие по физике "Геометрическая оптика" //[Электронный ресурс]// </a:t>
            </a:r>
            <a:r>
              <a:rPr lang="ru-RU" sz="1400" u="sng" dirty="0" smtClean="0">
                <a:hlinkClick r:id="rId9"/>
              </a:rPr>
              <a:t>http://optika8.narod.ru/2.Pryamolineinoe_rasprostranenie.htm</a:t>
            </a:r>
            <a:r>
              <a:rPr lang="ru-RU" sz="1400" dirty="0" smtClean="0"/>
              <a:t>; </a:t>
            </a:r>
          </a:p>
          <a:p>
            <a:pPr lvl="0">
              <a:buFont typeface="+mj-lt"/>
              <a:buAutoNum type="arabicPeriod"/>
            </a:pPr>
            <a:r>
              <a:rPr lang="ru-RU" sz="1400" dirty="0" smtClean="0"/>
              <a:t>Федеральный институт педагогических измерений. Контрольные измерительные материалы (КИМ) Физика </a:t>
            </a:r>
            <a:r>
              <a:rPr lang="ru-RU" sz="1400" u="sng" dirty="0" smtClean="0">
                <a:hlinkClick r:id="rId10"/>
              </a:rPr>
              <a:t>ГИА-9 2010 г.</a:t>
            </a:r>
            <a:r>
              <a:rPr lang="ru-RU" sz="1400" dirty="0" smtClean="0"/>
              <a:t> / /[Электронный ресурс]// </a:t>
            </a:r>
            <a:r>
              <a:rPr lang="ru-RU" sz="1400" u="sng" dirty="0" smtClean="0">
                <a:hlinkClick r:id="rId10"/>
              </a:rPr>
              <a:t>http://fipi.ru/view/sections/214/docs/</a:t>
            </a:r>
            <a:r>
              <a:rPr lang="ru-RU" sz="1400" dirty="0" smtClean="0"/>
              <a:t>  </a:t>
            </a:r>
          </a:p>
          <a:p>
            <a:pPr lvl="0">
              <a:buFont typeface="+mj-lt"/>
              <a:buAutoNum type="arabicPeriod"/>
            </a:pPr>
            <a:r>
              <a:rPr lang="ru-RU" sz="1400" dirty="0" smtClean="0"/>
              <a:t>Федеральный институт педагогических измерений. Контрольные измерительные материалы (КИМ) Физика ЕГЭ 2001-2010//[Электронный ресурс]// </a:t>
            </a:r>
            <a:r>
              <a:rPr lang="en-US" sz="1400" u="sng" dirty="0" smtClean="0">
                <a:hlinkClick r:id="rId11"/>
              </a:rPr>
              <a:t>http</a:t>
            </a:r>
            <a:r>
              <a:rPr lang="ru-RU" sz="1400" u="sng" dirty="0" smtClean="0">
                <a:hlinkClick r:id="rId11"/>
              </a:rPr>
              <a:t>://</a:t>
            </a:r>
            <a:r>
              <a:rPr lang="en-US" sz="1400" u="sng" dirty="0" err="1" smtClean="0">
                <a:hlinkClick r:id="rId11"/>
              </a:rPr>
              <a:t>fipi</a:t>
            </a:r>
            <a:r>
              <a:rPr lang="ru-RU" sz="1400" u="sng" dirty="0" smtClean="0">
                <a:hlinkClick r:id="rId11"/>
              </a:rPr>
              <a:t>.</a:t>
            </a:r>
            <a:r>
              <a:rPr lang="en-US" sz="1400" u="sng" dirty="0" err="1" smtClean="0">
                <a:hlinkClick r:id="rId11"/>
              </a:rPr>
              <a:t>ru</a:t>
            </a:r>
            <a:r>
              <a:rPr lang="ru-RU" sz="1400" u="sng" dirty="0" smtClean="0">
                <a:hlinkClick r:id="rId11"/>
              </a:rPr>
              <a:t>/</a:t>
            </a:r>
            <a:r>
              <a:rPr lang="en-US" sz="1400" u="sng" dirty="0" smtClean="0">
                <a:hlinkClick r:id="rId11"/>
              </a:rPr>
              <a:t>view</a:t>
            </a:r>
            <a:r>
              <a:rPr lang="ru-RU" sz="1400" u="sng" dirty="0" smtClean="0">
                <a:hlinkClick r:id="rId11"/>
              </a:rPr>
              <a:t>/</a:t>
            </a:r>
            <a:r>
              <a:rPr lang="en-US" sz="1400" u="sng" dirty="0" smtClean="0">
                <a:hlinkClick r:id="rId11"/>
              </a:rPr>
              <a:t>sections</a:t>
            </a:r>
            <a:r>
              <a:rPr lang="ru-RU" sz="1400" u="sng" dirty="0" smtClean="0">
                <a:hlinkClick r:id="rId11"/>
              </a:rPr>
              <a:t>/92/</a:t>
            </a:r>
            <a:r>
              <a:rPr lang="en-US" sz="1400" u="sng" dirty="0" smtClean="0">
                <a:hlinkClick r:id="rId11"/>
              </a:rPr>
              <a:t>docs</a:t>
            </a:r>
            <a:r>
              <a:rPr lang="ru-RU" sz="1400" u="sng" dirty="0" smtClean="0">
                <a:hlinkClick r:id="rId11"/>
              </a:rPr>
              <a:t>/</a:t>
            </a:r>
            <a:r>
              <a:rPr lang="ru-RU" sz="1400" dirty="0" smtClean="0"/>
              <a:t> </a:t>
            </a:r>
          </a:p>
          <a:p>
            <a:pPr lvl="0">
              <a:buFont typeface="+mj-lt"/>
              <a:buAutoNum type="arabicPeriod"/>
            </a:pPr>
            <a:r>
              <a:rPr lang="ru-RU" sz="1400" dirty="0" smtClean="0"/>
              <a:t>Химический источник света-. //[Электронный ресурс]// </a:t>
            </a:r>
            <a:r>
              <a:rPr lang="ru-RU" sz="1400" u="sng" dirty="0" smtClean="0">
                <a:hlinkClick r:id="rId12"/>
              </a:rPr>
              <a:t>http://www.incamouflage.ru/data/big/988929.jpg</a:t>
            </a:r>
            <a:r>
              <a:rPr lang="ru-RU" sz="1400" dirty="0" smtClean="0"/>
              <a:t>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1214422"/>
            <a:ext cx="7143768" cy="3857652"/>
          </a:xfrm>
        </p:spPr>
        <p:txBody>
          <a:bodyPr>
            <a:normAutofit/>
          </a:bodyPr>
          <a:lstStyle/>
          <a:p>
            <a:pPr marL="895350" indent="-868363" algn="l">
              <a:buFont typeface="Arial" pitchFamily="34" charset="0"/>
              <a:buChar char="•"/>
            </a:pPr>
            <a:r>
              <a:rPr lang="ru-RU" dirty="0" smtClean="0"/>
              <a:t>повторение основных </a:t>
            </a:r>
            <a:r>
              <a:rPr lang="ru-RU" dirty="0" smtClean="0"/>
              <a:t>понятий, связанных с прямолинейным распространением света, в </a:t>
            </a:r>
            <a:r>
              <a:rPr lang="ru-RU" dirty="0" smtClean="0"/>
              <a:t>соответствии с кодификатором ГИА и планом демонстрационного варианта экзаменационной работы</a:t>
            </a:r>
          </a:p>
          <a:p>
            <a:pPr marL="895350" indent="-868363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2428892" cy="928694"/>
          </a:xfrm>
        </p:spPr>
        <p:txBody>
          <a:bodyPr>
            <a:normAutofit/>
          </a:bodyPr>
          <a:lstStyle/>
          <a:p>
            <a:pPr marL="809625" indent="-809625" algn="l">
              <a:tabLst>
                <a:tab pos="895350" algn="l"/>
              </a:tabLst>
            </a:pPr>
            <a:r>
              <a:rPr lang="ru-RU" sz="3200" dirty="0" smtClean="0"/>
              <a:t>Цель: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domys.ru/uploads/posts/2008-11/1225716927_buytoday.ru2008-05-05-1174389677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7984" y="3000372"/>
            <a:ext cx="2286016" cy="2286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i="1" dirty="0" smtClean="0"/>
              <a:t>Источники света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1"/>
            <a:ext cx="8572560" cy="121444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Источники света </a:t>
            </a:r>
            <a:r>
              <a:rPr lang="ru-RU" b="1" dirty="0" smtClean="0"/>
              <a:t>– тела, способные излучать свет</a:t>
            </a:r>
            <a:endParaRPr lang="ru-RU" dirty="0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285720" y="2000240"/>
            <a:ext cx="4214842" cy="500066"/>
          </a:xfrm>
          <a:prstGeom prst="wedgeRoundRectCallout">
            <a:avLst>
              <a:gd name="adj1" fmla="val 42945"/>
              <a:gd name="adj2" fmla="val -154199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естественные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4714876" y="2000240"/>
            <a:ext cx="4214842" cy="500066"/>
          </a:xfrm>
          <a:prstGeom prst="wedgeRoundRectCallout">
            <a:avLst>
              <a:gd name="adj1" fmla="val -51789"/>
              <a:gd name="adj2" fmla="val -155152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искусственные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25608" name="Picture 8" descr="http://im5-tub-ru.yandex.net/i?id=587373183-49-72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500306"/>
            <a:ext cx="1428750" cy="1038225"/>
          </a:xfrm>
          <a:prstGeom prst="rect">
            <a:avLst/>
          </a:prstGeom>
          <a:noFill/>
        </p:spPr>
      </p:pic>
      <p:pic>
        <p:nvPicPr>
          <p:cNvPr id="25610" name="Picture 10" descr="http://cs5716.userapi.com/v5716241/32a/nX8UJ2d_vi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3429000"/>
            <a:ext cx="1428760" cy="1428760"/>
          </a:xfrm>
          <a:prstGeom prst="rect">
            <a:avLst/>
          </a:prstGeom>
          <a:noFill/>
        </p:spPr>
      </p:pic>
      <p:pic>
        <p:nvPicPr>
          <p:cNvPr id="25612" name="Picture 12" descr="http://curiosando708090.altervista.org/wp-content/uploads/2012/05/lucciola-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4357694"/>
            <a:ext cx="1428760" cy="1100860"/>
          </a:xfrm>
          <a:prstGeom prst="rect">
            <a:avLst/>
          </a:prstGeom>
          <a:noFill/>
        </p:spPr>
      </p:pic>
      <p:pic>
        <p:nvPicPr>
          <p:cNvPr id="25614" name="Picture 14" descr="http://img-2005-05.photosight.ru/03/84739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10" y="5357826"/>
            <a:ext cx="1428760" cy="1242399"/>
          </a:xfrm>
          <a:prstGeom prst="rect">
            <a:avLst/>
          </a:prstGeom>
          <a:noFill/>
        </p:spPr>
      </p:pic>
      <p:sp>
        <p:nvSpPr>
          <p:cNvPr id="14" name="Скругленная прямоугольная выноска 13"/>
          <p:cNvSpPr/>
          <p:nvPr/>
        </p:nvSpPr>
        <p:spPr>
          <a:xfrm>
            <a:off x="3143240" y="2714620"/>
            <a:ext cx="2357454" cy="642942"/>
          </a:xfrm>
          <a:prstGeom prst="wedgeRoundRectCallout">
            <a:avLst>
              <a:gd name="adj1" fmla="val 65636"/>
              <a:gd name="adj2" fmla="val -99406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тепловые</a:t>
            </a: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5715008" y="2643182"/>
            <a:ext cx="3214678" cy="642942"/>
          </a:xfrm>
          <a:prstGeom prst="wedgeRoundRectCallout">
            <a:avLst>
              <a:gd name="adj1" fmla="val -39909"/>
              <a:gd name="adj2" fmla="val -85184"/>
              <a:gd name="adj3" fmla="val 16667"/>
            </a:avLst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bg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люминесцентные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25616" name="Picture 16" descr="http://dv-zvezda.ru/uploads/posts/2009-05/1242019763_noch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14876" y="3429000"/>
            <a:ext cx="1500198" cy="2000264"/>
          </a:xfrm>
          <a:prstGeom prst="rect">
            <a:avLst/>
          </a:prstGeom>
          <a:noFill/>
        </p:spPr>
      </p:pic>
      <p:pic>
        <p:nvPicPr>
          <p:cNvPr id="25618" name="Picture 18" descr="http://i.blog.fontanka.ru/photos/2012/02/800x600_8czYxc3fqP7eVM10xQSB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14546" y="3429000"/>
            <a:ext cx="2571768" cy="1928826"/>
          </a:xfrm>
          <a:prstGeom prst="rect">
            <a:avLst/>
          </a:prstGeom>
          <a:noFill/>
        </p:spPr>
      </p:pic>
      <p:pic>
        <p:nvPicPr>
          <p:cNvPr id="25620" name="Picture 20" descr="http://www.perunica.ru/uploads/posts/2011-03/1300469838_spirtovayagorelka7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429124" y="4857736"/>
            <a:ext cx="1488569" cy="2000264"/>
          </a:xfrm>
          <a:prstGeom prst="rect">
            <a:avLst/>
          </a:prstGeom>
          <a:noFill/>
        </p:spPr>
      </p:pic>
      <p:pic>
        <p:nvPicPr>
          <p:cNvPr id="25622" name="Picture 22" descr="http://im4-tub-ru.yandex.net/i?id=482017523-52-72">
            <a:hlinkClick r:id="rId11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214546" y="5357802"/>
            <a:ext cx="2273025" cy="1500198"/>
          </a:xfrm>
          <a:prstGeom prst="rect">
            <a:avLst/>
          </a:prstGeom>
          <a:noFill/>
        </p:spPr>
      </p:pic>
      <p:pic>
        <p:nvPicPr>
          <p:cNvPr id="14340" name="Picture 4" descr="http://900igr.net/datai/fizika/Istochniki-sveta/0006-019-Iskusstvennye-istochniki-sveta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500826" y="5539624"/>
            <a:ext cx="1793856" cy="1318376"/>
          </a:xfrm>
          <a:prstGeom prst="rect">
            <a:avLst/>
          </a:prstGeom>
          <a:noFill/>
        </p:spPr>
      </p:pic>
      <p:pic>
        <p:nvPicPr>
          <p:cNvPr id="14342" name="Picture 6" descr="http://im2-tub-ru.yandex.net/i?id=16401402-04-72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715250" y="4929198"/>
            <a:ext cx="1428750" cy="1143001"/>
          </a:xfrm>
          <a:prstGeom prst="rect">
            <a:avLst/>
          </a:prstGeom>
          <a:noFill/>
        </p:spPr>
      </p:pic>
      <p:pic>
        <p:nvPicPr>
          <p:cNvPr id="14344" name="Picture 8" descr="http://svet-consulting.ru/images/Technology/Lum_Compact/ge_lum_210_190.jp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500826" y="4286256"/>
            <a:ext cx="1436666" cy="1274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Точечный источник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715436" cy="535785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Точечный источник </a:t>
            </a:r>
            <a:r>
              <a:rPr lang="ru-RU" dirty="0" smtClean="0"/>
              <a:t>- светящееся тело, размеры которого намного меньше расстояния до освещаемого объекта</a:t>
            </a:r>
            <a:endParaRPr lang="ru-RU" dirty="0"/>
          </a:p>
        </p:txBody>
      </p:sp>
      <p:pic>
        <p:nvPicPr>
          <p:cNvPr id="26626" name="Picture 2" descr="http://chandra.harvard.edu/photo/2004/proxima/proxima_i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3098" y="2928934"/>
            <a:ext cx="3527519" cy="3533762"/>
          </a:xfrm>
          <a:prstGeom prst="rect">
            <a:avLst/>
          </a:prstGeom>
          <a:noFill/>
        </p:spPr>
      </p:pic>
      <p:pic>
        <p:nvPicPr>
          <p:cNvPr id="26628" name="Picture 4" descr="http://optika-zaharova.narod2.ru/images/image017_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924921"/>
            <a:ext cx="4000528" cy="3480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/>
              <a:t>Световой луч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1071546"/>
            <a:ext cx="5072098" cy="5572164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Световой луч </a:t>
            </a:r>
            <a:r>
              <a:rPr lang="ru-RU" b="1" dirty="0" smtClean="0"/>
              <a:t>– это линия, вдоль которой распространяется энергия от источника света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Понятие луча ввел </a:t>
            </a:r>
            <a:r>
              <a:rPr lang="ru-RU" b="1" dirty="0" smtClean="0">
                <a:solidFill>
                  <a:srgbClr val="C00000"/>
                </a:solidFill>
              </a:rPr>
              <a:t>Евклид</a:t>
            </a:r>
            <a:r>
              <a:rPr lang="ru-RU" dirty="0" smtClean="0"/>
              <a:t> (геометрическая или лучевая оптика – раздел оптики, изучающий законы распространения света, основанные на понятии луча, без учета природы света).</a:t>
            </a:r>
            <a:endParaRPr lang="ru-RU" dirty="0"/>
          </a:p>
        </p:txBody>
      </p:sp>
      <p:pic>
        <p:nvPicPr>
          <p:cNvPr id="1026" name="Picture 2" descr="http://s.pikabu.ru/images/big_size_comm/2012-08_5/134589809651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3568157" cy="2351079"/>
          </a:xfrm>
          <a:prstGeom prst="rect">
            <a:avLst/>
          </a:prstGeom>
          <a:noFill/>
        </p:spPr>
      </p:pic>
      <p:pic>
        <p:nvPicPr>
          <p:cNvPr id="1028" name="Picture 4" descr="http://media.whosay.com/60623/1/60623_l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000504"/>
            <a:ext cx="3571900" cy="2519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14866" cy="16541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Прямолинейное распространение света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000240"/>
            <a:ext cx="4643470" cy="4572032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Прямолинейное распространение света — </a:t>
            </a:r>
            <a:r>
              <a:rPr lang="ru-RU" sz="3200" b="1" dirty="0" smtClean="0">
                <a:solidFill>
                  <a:srgbClr val="C00000"/>
                </a:solidFill>
              </a:rPr>
              <a:t>факт</a:t>
            </a:r>
            <a:r>
              <a:rPr lang="ru-RU" sz="3200" dirty="0" smtClean="0"/>
              <a:t>, установленный ещё в глубокой древности. Об этом писал основатель геометрии </a:t>
            </a:r>
            <a:r>
              <a:rPr lang="ru-RU" sz="3200" b="1" dirty="0" smtClean="0">
                <a:solidFill>
                  <a:srgbClr val="C00000"/>
                </a:solidFill>
              </a:rPr>
              <a:t>Евклид</a:t>
            </a:r>
            <a:r>
              <a:rPr lang="ru-RU" sz="3200" dirty="0" smtClean="0"/>
              <a:t> (300 лет до нашей эры).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929190" y="3214686"/>
            <a:ext cx="4000496" cy="335758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err="1" smtClean="0">
                <a:solidFill>
                  <a:srgbClr val="C00000"/>
                </a:solidFill>
              </a:rPr>
              <a:t>Евкли́д</a:t>
            </a:r>
            <a:r>
              <a:rPr lang="ru-RU" dirty="0" smtClean="0"/>
              <a:t> </a:t>
            </a:r>
            <a:r>
              <a:rPr lang="ru-RU" i="1" dirty="0" smtClean="0"/>
              <a:t>или</a:t>
            </a:r>
            <a:r>
              <a:rPr lang="ru-RU" dirty="0" smtClean="0"/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Эвкли́д</a:t>
            </a:r>
            <a:r>
              <a:rPr lang="ru-RU" dirty="0" smtClean="0"/>
              <a:t> (</a:t>
            </a:r>
            <a:r>
              <a:rPr lang="ru-RU" dirty="0" err="1" smtClean="0">
                <a:hlinkClick r:id="rId2" action="ppaction://hlinkfile" tooltip="Древнегреческий язык"/>
              </a:rPr>
              <a:t>др.-греч</a:t>
            </a:r>
            <a:r>
              <a:rPr lang="ru-RU" dirty="0" smtClean="0">
                <a:hlinkClick r:id="rId2" action="ppaction://hlinkfile" tooltip="Древнегреческий язык"/>
              </a:rPr>
              <a:t>.</a:t>
            </a:r>
            <a:r>
              <a:rPr lang="ru-RU" dirty="0" smtClean="0"/>
              <a:t> </a:t>
            </a:r>
            <a:r>
              <a:rPr lang="ru-RU" dirty="0" err="1" smtClean="0">
                <a:solidFill>
                  <a:srgbClr val="C00000"/>
                </a:solidFill>
              </a:rPr>
              <a:t>Εὐκλείδης</a:t>
            </a:r>
            <a:r>
              <a:rPr lang="ru-RU" dirty="0" err="1" smtClean="0"/>
              <a:t>, </a:t>
            </a:r>
            <a:r>
              <a:rPr lang="ru-RU" dirty="0" smtClean="0"/>
              <a:t>от «добрая слава», </a:t>
            </a:r>
            <a:r>
              <a:rPr lang="ru-RU" dirty="0" err="1" smtClean="0"/>
              <a:t>ок</a:t>
            </a:r>
            <a:r>
              <a:rPr lang="ru-RU" dirty="0" smtClean="0"/>
              <a:t>. 300 г. до н. э.) — древнегреческий математик, автор первого из дошедших до нас теоретических трактатов по математике.</a:t>
            </a:r>
            <a:endParaRPr lang="ru-RU" dirty="0"/>
          </a:p>
        </p:txBody>
      </p:sp>
      <p:pic>
        <p:nvPicPr>
          <p:cNvPr id="3074" name="Picture 2" descr="Аристотель - выдающийся греческий Философ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85728"/>
            <a:ext cx="2714644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</p:spPr>
        <p:txBody>
          <a:bodyPr>
            <a:normAutofit fontScale="90000"/>
          </a:bodyPr>
          <a:lstStyle/>
          <a:p>
            <a:pPr marL="93663"/>
            <a:r>
              <a:rPr lang="ru-RU" b="1" i="1" dirty="0" smtClean="0"/>
              <a:t>Закон прямолинейного распространения света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715436" cy="5143536"/>
          </a:xfrm>
        </p:spPr>
        <p:txBody>
          <a:bodyPr>
            <a:normAutofit/>
          </a:bodyPr>
          <a:lstStyle/>
          <a:p>
            <a:pPr marL="180975" indent="-180975">
              <a:buFont typeface="Wingdings 2"/>
              <a:buChar char=""/>
              <a:defRPr/>
            </a:pPr>
            <a:r>
              <a:rPr lang="ru-RU" sz="3200" b="1" i="1" dirty="0" smtClean="0">
                <a:solidFill>
                  <a:srgbClr val="FF0000"/>
                </a:solidFill>
              </a:rPr>
              <a:t>Закон прямолинейного распространения света</a:t>
            </a:r>
            <a:r>
              <a:rPr lang="ru-RU" sz="3200" dirty="0" smtClean="0"/>
              <a:t>: в оптически однородной среде свет распространяется </a:t>
            </a:r>
            <a:r>
              <a:rPr lang="ru-RU" sz="3200" b="1" dirty="0" smtClean="0"/>
              <a:t>прямолинейно</a:t>
            </a:r>
            <a:r>
              <a:rPr lang="ru-RU" sz="3200" dirty="0" smtClean="0"/>
              <a:t>. </a:t>
            </a:r>
          </a:p>
        </p:txBody>
      </p:sp>
      <p:pic>
        <p:nvPicPr>
          <p:cNvPr id="4" name="Picture 2" descr="http://optika8.narod.ru/images/im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857496"/>
            <a:ext cx="6259429" cy="3559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Образование тени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9"/>
            <a:ext cx="8229600" cy="1785950"/>
          </a:xfrm>
        </p:spPr>
        <p:txBody>
          <a:bodyPr/>
          <a:lstStyle/>
          <a:p>
            <a:r>
              <a:rPr lang="ru-RU" dirty="0" smtClean="0"/>
              <a:t>Прямолинейностью распространения света в однородной среде объясняется </a:t>
            </a:r>
            <a:r>
              <a:rPr lang="ru-RU" b="1" dirty="0" smtClean="0">
                <a:solidFill>
                  <a:srgbClr val="C00000"/>
                </a:solidFill>
              </a:rPr>
              <a:t>образование тени</a:t>
            </a:r>
            <a:r>
              <a:rPr lang="ru-RU" dirty="0" smtClean="0"/>
              <a:t>. </a:t>
            </a:r>
          </a:p>
        </p:txBody>
      </p:sp>
      <p:pic>
        <p:nvPicPr>
          <p:cNvPr id="4" name="Тень и полутень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57422" y="2643182"/>
            <a:ext cx="4357670" cy="3486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</p:spPr>
        <p:txBody>
          <a:bodyPr>
            <a:normAutofit/>
          </a:bodyPr>
          <a:lstStyle/>
          <a:p>
            <a:pPr marL="93663"/>
            <a:r>
              <a:rPr lang="ru-RU" dirty="0" smtClean="0"/>
              <a:t>Лунные затмения</a:t>
            </a:r>
            <a:endParaRPr lang="ru-RU" dirty="0"/>
          </a:p>
        </p:txBody>
      </p:sp>
      <p:pic>
        <p:nvPicPr>
          <p:cNvPr id="5" name="Лунные затмения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57488" y="3071810"/>
            <a:ext cx="3352800" cy="2743200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</TotalTime>
  <Words>780</Words>
  <PresentationFormat>Экран (4:3)</PresentationFormat>
  <Paragraphs>69</Paragraphs>
  <Slides>16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Закон прямолинейного распространения света Подготовка к ГИА</vt:lpstr>
      <vt:lpstr>Цель:</vt:lpstr>
      <vt:lpstr>Источники света</vt:lpstr>
      <vt:lpstr>Точечный источник</vt:lpstr>
      <vt:lpstr>Световой луч</vt:lpstr>
      <vt:lpstr>Прямолинейное распространение света</vt:lpstr>
      <vt:lpstr>Закон прямолинейного распространения света</vt:lpstr>
      <vt:lpstr>Образование тени</vt:lpstr>
      <vt:lpstr>Лунные затмения</vt:lpstr>
      <vt:lpstr>Использование прямолинейного распространения света</vt:lpstr>
      <vt:lpstr>Рассмотрим задачи: </vt:lpstr>
      <vt:lpstr>ГИА-2010-13. Примером явления, подтверждающего прямолинейное распространение света, может быть</vt:lpstr>
      <vt:lpstr>ГИА-2010-13. Предмет, освещенный маленькой лампочкой, отбрасывает тень на стену. Высота предмета и его тени различаются в 10 раз. Расстояние от лампочки до предмета меньше расстояния от лампочки до стены в</vt:lpstr>
      <vt:lpstr>ГИА-2010-26. Может ли человек бежать быстрее своей тени?</vt:lpstr>
      <vt:lpstr>ГИА-2010-26. Неровности дороги днем видны хуже, чем ночью при освещении дороги фарами автомобиля. Почему?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Механическое движение. Траектория, путь, перемещение Подготовка к ГИА</dc:title>
  <cp:lastModifiedBy>Ирина</cp:lastModifiedBy>
  <cp:revision>66</cp:revision>
  <dcterms:modified xsi:type="dcterms:W3CDTF">2013-04-02T01:02:56Z</dcterms:modified>
</cp:coreProperties>
</file>