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Override5.xml" ContentType="application/vnd.openxmlformats-officedocument.themeOverride+xml"/>
  <Override PartName="/ppt/theme/themeOverride6.xml" ContentType="application/vnd.openxmlformats-officedocument.themeOverride+xml"/>
  <Override PartName="/ppt/theme/themeOverride7.xml" ContentType="application/vnd.openxmlformats-officedocument.themeOverride+xml"/>
  <Override PartName="/ppt/theme/themeOverride8.xml" ContentType="application/vnd.openxmlformats-officedocument.themeOverride+xml"/>
  <Override PartName="/ppt/theme/themeOverride9.xml" ContentType="application/vnd.openxmlformats-officedocument.themeOverride+xml"/>
  <Override PartName="/ppt/theme/themeOverride10.xml" ContentType="application/vnd.openxmlformats-officedocument.themeOverride+xml"/>
  <Override PartName="/ppt/theme/themeOverride11.xml" ContentType="application/vnd.openxmlformats-officedocument.themeOverride+xml"/>
  <Override PartName="/ppt/theme/themeOverride12.xml" ContentType="application/vnd.openxmlformats-officedocument.themeOverride+xml"/>
  <Override PartName="/ppt/theme/themeOverride13.xml" ContentType="application/vnd.openxmlformats-officedocument.themeOverride+xml"/>
  <Override PartName="/ppt/theme/themeOverride14.xml" ContentType="application/vnd.openxmlformats-officedocument.themeOverride+xml"/>
  <Override PartName="/ppt/theme/themeOverride15.xml" ContentType="application/vnd.openxmlformats-officedocument.themeOverride+xml"/>
  <Override PartName="/ppt/theme/themeOverride16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86" r:id="rId3"/>
    <p:sldId id="283" r:id="rId4"/>
    <p:sldId id="257" r:id="rId5"/>
    <p:sldId id="282" r:id="rId6"/>
    <p:sldId id="281" r:id="rId7"/>
    <p:sldId id="284" r:id="rId8"/>
    <p:sldId id="276" r:id="rId9"/>
    <p:sldId id="258" r:id="rId10"/>
    <p:sldId id="290" r:id="rId11"/>
    <p:sldId id="291" r:id="rId12"/>
    <p:sldId id="292" r:id="rId13"/>
    <p:sldId id="289" r:id="rId14"/>
    <p:sldId id="288" r:id="rId15"/>
    <p:sldId id="260" r:id="rId16"/>
    <p:sldId id="280" r:id="rId17"/>
    <p:sldId id="278" r:id="rId18"/>
    <p:sldId id="279" r:id="rId19"/>
    <p:sldId id="277" r:id="rId20"/>
    <p:sldId id="261" r:id="rId21"/>
    <p:sldId id="262" r:id="rId22"/>
    <p:sldId id="293" r:id="rId23"/>
    <p:sldId id="296" r:id="rId24"/>
    <p:sldId id="294" r:id="rId25"/>
    <p:sldId id="274" r:id="rId26"/>
    <p:sldId id="275" r:id="rId2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457" autoAdjust="0"/>
    <p:restoredTop sz="93000" autoAdjust="0"/>
  </p:normalViewPr>
  <p:slideViewPr>
    <p:cSldViewPr>
      <p:cViewPr varScale="1">
        <p:scale>
          <a:sx n="73" d="100"/>
          <a:sy n="73" d="100"/>
        </p:scale>
        <p:origin x="-34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A55ADF42-BF14-4C56-BC2E-94016C8CFAB9}" type="datetimeFigureOut">
              <a:rPr lang="ru-RU" smtClean="0"/>
              <a:pPr/>
              <a:t>06.11.2013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40F56C6C-9B69-4FB8-B5BB-593031B72C3A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8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9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0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5.xml"/><Relationship Id="rId1" Type="http://schemas.openxmlformats.org/officeDocument/2006/relationships/themeOverride" Target="../theme/themeOverride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57158" y="274638"/>
            <a:ext cx="8501122" cy="5083188"/>
          </a:xfrm>
        </p:spPr>
        <p:txBody>
          <a:bodyPr>
            <a:normAutofit/>
          </a:bodyPr>
          <a:lstStyle/>
          <a:p>
            <a:pPr algn="ctr"/>
            <a:r>
              <a:rPr lang="ru-RU" sz="4800" b="1" dirty="0" smtClean="0">
                <a:latin typeface="Constantia" pitchFamily="18" charset="0"/>
              </a:rPr>
              <a:t/>
            </a:r>
            <a:br>
              <a:rPr lang="ru-RU" sz="4800" b="1" dirty="0" smtClean="0">
                <a:latin typeface="Constantia" pitchFamily="18" charset="0"/>
              </a:rPr>
            </a:br>
            <a:r>
              <a:rPr lang="ru-RU" sz="5000" b="1" dirty="0" smtClean="0">
                <a:latin typeface="Constantia" pitchFamily="18" charset="0"/>
              </a:rPr>
              <a:t>Урок русского языка</a:t>
            </a:r>
            <a:br>
              <a:rPr lang="ru-RU" sz="5000" b="1" dirty="0" smtClean="0">
                <a:latin typeface="Constantia" pitchFamily="18" charset="0"/>
              </a:rPr>
            </a:br>
            <a:r>
              <a:rPr lang="ru-RU" sz="5000" b="1" dirty="0" smtClean="0">
                <a:latin typeface="Constantia" pitchFamily="18" charset="0"/>
              </a:rPr>
              <a:t> в 9 классе</a:t>
            </a:r>
            <a:r>
              <a:rPr lang="ru-RU" sz="4800" b="1" dirty="0" smtClean="0">
                <a:latin typeface="Constantia" pitchFamily="18" charset="0"/>
              </a:rPr>
              <a:t/>
            </a:r>
            <a:br>
              <a:rPr lang="ru-RU" sz="4800" b="1" dirty="0" smtClean="0">
                <a:latin typeface="Constantia" pitchFamily="18" charset="0"/>
              </a:rPr>
            </a:br>
            <a:r>
              <a:rPr lang="ru-RU" sz="4800" b="1" dirty="0" smtClean="0">
                <a:latin typeface="Constantia" pitchFamily="18" charset="0"/>
              </a:rPr>
              <a:t/>
            </a:r>
            <a:br>
              <a:rPr lang="ru-RU" sz="4800" b="1" dirty="0" smtClean="0">
                <a:latin typeface="Constantia" pitchFamily="18" charset="0"/>
              </a:rPr>
            </a:br>
            <a:r>
              <a:rPr lang="ru-RU" sz="3500" dirty="0" smtClean="0">
                <a:latin typeface="Constantia" pitchFamily="18" charset="0"/>
              </a:rPr>
              <a:t>учителя русского языка и литературы </a:t>
            </a:r>
            <a:r>
              <a:rPr lang="ru-RU" sz="4000" dirty="0" smtClean="0">
                <a:latin typeface="Constantia" pitchFamily="18" charset="0"/>
              </a:rPr>
              <a:t>Кузнецовой Т.Н.</a:t>
            </a:r>
            <a:endParaRPr lang="ru-RU" sz="4000" dirty="0">
              <a:latin typeface="Constant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У каждого из нас возникает чувство защищённости и покоя, когда рядом с нами мать. Мама желает ребёнку только добра. Любовь к Родине начинается с любви к матери, а человек начинается с отношения к ней.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Карточка 1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 smtClean="0"/>
          </a:p>
          <a:p>
            <a:r>
              <a:rPr lang="ru-RU" dirty="0" smtClean="0"/>
              <a:t>Любовь к матери заложена в нас самой природой. С горем и радостью ребёнок идёт к матери, он находит у неё понимание. Мы будем вечно прославлять ту женщину, чьё имя – Мать.</a:t>
            </a:r>
          </a:p>
          <a:p>
            <a:pPr>
              <a:buNone/>
            </a:pPr>
            <a:r>
              <a:rPr lang="ru-RU" dirty="0" smtClean="0"/>
              <a:t> </a:t>
            </a:r>
          </a:p>
          <a:p>
            <a:pPr>
              <a:buNone/>
            </a:pPr>
            <a:r>
              <a:rPr lang="ru-RU" i="1" dirty="0" smtClean="0"/>
              <a:t> 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Карточка 2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sz="3200" dirty="0" smtClean="0"/>
              <a:t>  Постоянной заботы, внимания, сердечности, сочувствия, доброты ждёт от нас мама. Дети не всегда хорошо понимают, что значит для них мать. Ты одна мне помощь и отрада, ты одна мне -  несказанный свет.</a:t>
            </a:r>
          </a:p>
          <a:p>
            <a:pPr>
              <a:buNone/>
            </a:pPr>
            <a:r>
              <a:rPr lang="ru-RU" dirty="0" smtClean="0"/>
              <a:t> 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Карточка 3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428596" y="214290"/>
            <a:ext cx="8229600" cy="1143000"/>
          </a:xfrm>
        </p:spPr>
        <p:txBody>
          <a:bodyPr/>
          <a:lstStyle/>
          <a:p>
            <a:pPr algn="ctr"/>
            <a:r>
              <a:rPr lang="ru-RU" dirty="0" smtClean="0"/>
              <a:t>Расставьте запятые</a:t>
            </a:r>
            <a:endParaRPr lang="ru-RU" dirty="0"/>
          </a:p>
        </p:txBody>
      </p:sp>
      <p:sp>
        <p:nvSpPr>
          <p:cNvPr id="2" name="Содержимое 1"/>
          <p:cNvSpPr>
            <a:spLocks noGrp="1"/>
          </p:cNvSpPr>
          <p:nvPr>
            <p:ph idx="4294967295"/>
          </p:nvPr>
        </p:nvSpPr>
        <p:spPr>
          <a:xfrm>
            <a:off x="214282" y="1071546"/>
            <a:ext cx="8786874" cy="557216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39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1.</a:t>
            </a:r>
            <a:r>
              <a:rPr lang="en-US" sz="39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r>
              <a:rPr lang="ru-RU" sz="36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Когда я стараюсь вспомнить матушку </a:t>
            </a:r>
            <a:r>
              <a:rPr lang="en-US" sz="36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          </a:t>
            </a:r>
            <a:r>
              <a:rPr lang="ru-RU" sz="36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такою</a:t>
            </a:r>
            <a:r>
              <a:rPr lang="en-US" sz="36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r>
              <a:rPr lang="ru-RU" sz="36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какою она была в это время мне представляются только её карие глаза.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39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900" dirty="0" smtClean="0">
                <a:latin typeface="Times New Roman" pitchFamily="18" charset="0"/>
                <a:cs typeface="Times New Roman" pitchFamily="18" charset="0"/>
              </a:rPr>
              <a:t>2.</a:t>
            </a:r>
            <a:r>
              <a:rPr lang="en-US" sz="39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Пишут мне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что ты тая тревогу </a:t>
            </a:r>
          </a:p>
          <a:p>
            <a:pPr>
              <a:buNone/>
            </a:pP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    Загрустила шибко обо мне </a:t>
            </a:r>
          </a:p>
          <a:p>
            <a:pPr>
              <a:buNone/>
            </a:pP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Что ты часто ходишь на дорогу </a:t>
            </a:r>
            <a:endParaRPr lang="en-US" sz="32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В старомодном ветхом шушуне.                   </a:t>
            </a:r>
            <a:r>
              <a:rPr lang="ru-RU" sz="3200" dirty="0" smtClean="0"/>
              <a:t>   </a:t>
            </a:r>
            <a:r>
              <a:rPr lang="en-US" sz="3200" dirty="0" smtClean="0"/>
              <a:t>                   </a:t>
            </a:r>
            <a:endParaRPr lang="ru-RU" sz="3200" dirty="0" smtClean="0"/>
          </a:p>
          <a:p>
            <a:pPr marL="0" lvl="0" indent="0" fontAlgn="base">
              <a:spcBef>
                <a:spcPct val="0"/>
              </a:spcBef>
              <a:spcAft>
                <a:spcPct val="0"/>
              </a:spcAft>
              <a:buClrTx/>
              <a:buSzTx/>
              <a:buNone/>
            </a:pPr>
            <a:endParaRPr lang="en-US" sz="2800" dirty="0" smtClean="0"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lvl="0" indent="0" fontAlgn="base">
              <a:spcBef>
                <a:spcPct val="0"/>
              </a:spcBef>
              <a:spcAft>
                <a:spcPct val="0"/>
              </a:spcAft>
              <a:buClrTx/>
              <a:buSzTx/>
              <a:buNone/>
            </a:pPr>
            <a:endParaRPr lang="en-US" sz="2800" dirty="0" smtClean="0"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lvl="0" indent="0" fontAlgn="base">
              <a:spcBef>
                <a:spcPct val="0"/>
              </a:spcBef>
              <a:spcAft>
                <a:spcPct val="0"/>
              </a:spcAft>
              <a:buClrTx/>
              <a:buSzTx/>
              <a:buNone/>
            </a:pPr>
            <a:endParaRPr lang="en-US" sz="2800" dirty="0" smtClean="0"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lvl="0" indent="0" fontAlgn="base">
              <a:spcBef>
                <a:spcPct val="0"/>
              </a:spcBef>
              <a:spcAft>
                <a:spcPct val="0"/>
              </a:spcAft>
              <a:buClrTx/>
              <a:buSzTx/>
              <a:buNone/>
            </a:pPr>
            <a:endParaRPr lang="en-US" sz="2800" dirty="0" smtClean="0"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14282" y="714356"/>
            <a:ext cx="8215370" cy="4955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ru-RU" sz="3600" dirty="0" smtClean="0"/>
          </a:p>
          <a:p>
            <a:endParaRPr lang="ru-RU" sz="3600" dirty="0" smtClean="0"/>
          </a:p>
          <a:p>
            <a:endParaRPr lang="ru-RU" sz="3600" dirty="0" smtClean="0"/>
          </a:p>
          <a:p>
            <a:endParaRPr lang="ru-RU" sz="3600" dirty="0" smtClean="0"/>
          </a:p>
          <a:p>
            <a:endParaRPr lang="ru-RU" sz="3200" dirty="0" smtClean="0"/>
          </a:p>
          <a:p>
            <a:r>
              <a:rPr lang="ru-RU" sz="2800" dirty="0" smtClean="0"/>
              <a:t> 2.</a:t>
            </a:r>
            <a:r>
              <a:rPr lang="en-US" sz="2800" dirty="0" smtClean="0"/>
              <a:t>[</a:t>
            </a:r>
            <a:r>
              <a:rPr lang="ru-RU" sz="2800" dirty="0" smtClean="0"/>
              <a:t>Пишут мне</a:t>
            </a:r>
            <a:r>
              <a:rPr lang="en-US" sz="2800" dirty="0" smtClean="0"/>
              <a:t>]</a:t>
            </a:r>
            <a:r>
              <a:rPr lang="ru-RU" sz="2800" dirty="0" smtClean="0"/>
              <a:t>, (что ты, тая тревогу, </a:t>
            </a:r>
          </a:p>
          <a:p>
            <a:r>
              <a:rPr lang="ru-RU" sz="2800" dirty="0" smtClean="0"/>
              <a:t>    Загрустила шибко обо мне), </a:t>
            </a:r>
          </a:p>
          <a:p>
            <a:r>
              <a:rPr lang="ru-RU" sz="2800" dirty="0" smtClean="0"/>
              <a:t>    (Что ты часто ходишь на дорогу </a:t>
            </a:r>
          </a:p>
          <a:p>
            <a:r>
              <a:rPr lang="ru-RU" sz="2800" dirty="0" smtClean="0"/>
              <a:t>    В старомодном ветхом шушуне).</a:t>
            </a:r>
          </a:p>
          <a:p>
            <a:r>
              <a:rPr lang="ru-RU" sz="2800" dirty="0" smtClean="0"/>
              <a:t>                       С.Есенин «Письмо к  матери»</a:t>
            </a:r>
            <a:endParaRPr lang="ru-RU" sz="2800" dirty="0"/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85719" y="0"/>
            <a:ext cx="8572561" cy="87100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ru-RU" sz="3200" dirty="0" smtClean="0"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1.(Когда я стараюсь вспомнить матушку </a:t>
            </a: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       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такою), (какою она была в это время),</a:t>
            </a: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[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мне представляются только её карие глаза</a:t>
            </a:r>
            <a:r>
              <a:rPr lang="en-US" sz="36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]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.</a:t>
            </a:r>
            <a:endParaRPr kumimoji="0" lang="en-US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sz="3600" dirty="0" smtClean="0"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dirty="0" smtClean="0"/>
              <a:t>Проверим!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42910" y="1071546"/>
            <a:ext cx="7858180" cy="5357850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endParaRPr lang="ru-RU" sz="3500" dirty="0" smtClean="0"/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Я помню руки матери моей, </a:t>
            </a:r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Что утирали слёзы мне когда-то.</a:t>
            </a:r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В пригоршнях приносили мне с полей</a:t>
            </a:r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Всё, чем весна в родном краю богата.</a:t>
            </a:r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 </a:t>
            </a:r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Я помню руки матери моей,</a:t>
            </a:r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И я хочу, чтоб повторяли дети:</a:t>
            </a:r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«Натруженные руки матерей,</a:t>
            </a:r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Святее вас нет ничего на свете!»</a:t>
            </a:r>
          </a:p>
          <a:p>
            <a:pPr>
              <a:buNone/>
            </a:pPr>
            <a:r>
              <a:rPr lang="ru-RU" sz="3200" dirty="0" smtClean="0">
                <a:latin typeface="Constantia" pitchFamily="18" charset="0"/>
              </a:rPr>
              <a:t> 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14348" y="142852"/>
            <a:ext cx="8072494" cy="1274786"/>
          </a:xfrm>
        </p:spPr>
        <p:txBody>
          <a:bodyPr>
            <a:normAutofit fontScale="90000"/>
          </a:bodyPr>
          <a:lstStyle/>
          <a:p>
            <a:pPr algn="l"/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sz="4400" dirty="0" smtClean="0">
                <a:latin typeface="Constantia" pitchFamily="18" charset="0"/>
              </a:rPr>
              <a:t>Стихотворение </a:t>
            </a:r>
            <a:r>
              <a:rPr lang="ru-RU" sz="4400" dirty="0" err="1" smtClean="0">
                <a:latin typeface="Constantia" pitchFamily="18" charset="0"/>
              </a:rPr>
              <a:t>Н.Рыленкова</a:t>
            </a:r>
            <a:r>
              <a:rPr lang="ru-RU" sz="4400" dirty="0" smtClean="0">
                <a:latin typeface="Constantia" pitchFamily="18" charset="0"/>
              </a:rPr>
              <a:t> </a:t>
            </a:r>
            <a:br>
              <a:rPr lang="ru-RU" sz="4400" dirty="0" smtClean="0">
                <a:latin typeface="Constantia" pitchFamily="18" charset="0"/>
              </a:rPr>
            </a:br>
            <a:r>
              <a:rPr lang="ru-RU" i="1" dirty="0" smtClean="0">
                <a:latin typeface="Constantia" pitchFamily="18" charset="0"/>
              </a:rPr>
              <a:t> </a:t>
            </a:r>
            <a:r>
              <a:rPr lang="ru-RU" dirty="0" smtClean="0">
                <a:latin typeface="Constantia" pitchFamily="18" charset="0"/>
              </a:rPr>
              <a:t/>
            </a:r>
            <a:br>
              <a:rPr lang="ru-RU" dirty="0" smtClean="0">
                <a:latin typeface="Constantia" pitchFamily="18" charset="0"/>
              </a:rPr>
            </a:br>
            <a:endParaRPr lang="ru-RU" dirty="0">
              <a:latin typeface="Constantia" pitchFamily="18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500034" y="357166"/>
            <a:ext cx="7715304" cy="51706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[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Я помню руки матери моей</a:t>
            </a:r>
            <a:r>
              <a:rPr kumimoji="0" lang="en-US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]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, 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(Что утирали слёзы мне когда-то).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[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В пригоршнях приносили мне с полей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Всё</a:t>
            </a:r>
            <a:r>
              <a:rPr kumimoji="0" lang="en-US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]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, (чем весна в родном краю богата).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[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Я помню руки матери моей</a:t>
            </a:r>
            <a:r>
              <a:rPr kumimoji="0" lang="en-US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]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,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[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И я хочу</a:t>
            </a:r>
            <a:r>
              <a:rPr kumimoji="0" lang="en-US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]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, (чтоб повторяли дети):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«Натруженные руки матерей,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Святее вас нет ничего на свете!»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xfrm>
            <a:off x="428596" y="1643050"/>
            <a:ext cx="8229600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dirty="0" smtClean="0"/>
              <a:t> </a:t>
            </a:r>
            <a:r>
              <a:rPr lang="ru-RU" dirty="0" smtClean="0">
                <a:latin typeface="Constantia" pitchFamily="18" charset="0"/>
              </a:rPr>
              <a:t>«Милая моя мамочка! Ты всё думаешь, что это шутки, а я серьёзнейшим образом говорю, что очень люблю твои письма и что ты чрезвычайно близка мне в письмах и по духу, и по уму…</a:t>
            </a:r>
          </a:p>
          <a:p>
            <a:pPr>
              <a:buNone/>
            </a:pPr>
            <a:endParaRPr lang="ru-RU" sz="800" dirty="0" smtClean="0">
              <a:latin typeface="Constantia" pitchFamily="18" charset="0"/>
            </a:endParaRPr>
          </a:p>
          <a:p>
            <a:pPr>
              <a:buNone/>
            </a:pPr>
            <a:r>
              <a:rPr lang="ru-RU" dirty="0" smtClean="0">
                <a:latin typeface="Constantia" pitchFamily="18" charset="0"/>
              </a:rPr>
              <a:t>  Всегда я знаю и чувствую, что никто так не поймёт меня, как ты. Если я огорчаю тебя, то знай, что сам я от этого мучаюсь и стыжусь. Просто я недостаточно хороший человек, чтобы полностью отплатить тебе за всё твоё добро, и я это сознаю».</a:t>
            </a:r>
          </a:p>
          <a:p>
            <a:endParaRPr lang="ru-RU" dirty="0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285720" y="285728"/>
            <a:ext cx="8643998" cy="1357314"/>
          </a:xfrm>
        </p:spPr>
        <p:txBody>
          <a:bodyPr>
            <a:normAutofit fontScale="90000"/>
          </a:bodyPr>
          <a:lstStyle/>
          <a:p>
            <a:r>
              <a:rPr lang="ru-RU" sz="2700" dirty="0" smtClean="0"/>
              <a:t/>
            </a:r>
            <a:br>
              <a:rPr lang="ru-RU" sz="2700" dirty="0" smtClean="0"/>
            </a:br>
            <a:r>
              <a:rPr lang="ru-RU" sz="2800" dirty="0" smtClean="0">
                <a:latin typeface="Constantia" pitchFamily="18" charset="0"/>
              </a:rPr>
              <a:t>Послушайте письмо писателя Л.Андреева </a:t>
            </a:r>
            <a:r>
              <a:rPr lang="ru-RU" sz="2800" i="1" dirty="0" smtClean="0">
                <a:latin typeface="Constantia" pitchFamily="18" charset="0"/>
              </a:rPr>
              <a:t>(автора рассказа «Кусака»)</a:t>
            </a:r>
            <a:r>
              <a:rPr lang="ru-RU" sz="2800" dirty="0" smtClean="0">
                <a:latin typeface="Constantia" pitchFamily="18" charset="0"/>
              </a:rPr>
              <a:t> к матери. Этот документ – свидетельство сыновней любви, духовной близости и безграничного доверия: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14282" y="142852"/>
            <a:ext cx="8572560" cy="550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«Милая моя мамочка! Ты всё думаешь, (что это шутки), а я серьёзнейшим образом говорю, (что очень люблю твои письма) и (что ты чрезвычайно близка мне в письмах и по духу, и по уму…)  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lvl="0" algn="just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Всегда я знаю и чувствую, (что никто так не поймёт меня), (как ты).</a:t>
            </a:r>
            <a:r>
              <a:rPr kumimoji="0" lang="ru-RU" sz="32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 (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Если я огорчаю тебя), то знай, (что сам я от этого мучаюсь и стыжусь). Просто я недостаточно хороший человек,</a:t>
            </a:r>
            <a:r>
              <a:rPr kumimoji="0" lang="ru-RU" sz="32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 (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чтобы полностью отплатить тебе за всё твоё добро), и я это сознаю».</a:t>
            </a:r>
            <a:r>
              <a:rPr lang="ru-RU" sz="3200" dirty="0" smtClean="0">
                <a:latin typeface="Constantia" pitchFamily="18" charset="0"/>
                <a:ea typeface="Times New Roman" pitchFamily="18" charset="0"/>
                <a:cs typeface="Arial" pitchFamily="34" charset="0"/>
              </a:rPr>
              <a:t> 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одержимое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b="1" dirty="0" smtClean="0">
                <a:latin typeface="Constantia" pitchFamily="18" charset="0"/>
              </a:rPr>
              <a:t>   Начало предложений: </a:t>
            </a:r>
          </a:p>
          <a:p>
            <a:pPr>
              <a:buNone/>
            </a:pPr>
            <a:r>
              <a:rPr lang="ru-RU" i="1" dirty="0" smtClean="0">
                <a:latin typeface="Constantia" pitchFamily="18" charset="0"/>
              </a:rPr>
              <a:t>   При солнце тепло,… Птица радуется весне,… Без отца – полсироты,… У детины заболит пальчик,… Живы родители – почитай,… Мать кормит детей…</a:t>
            </a:r>
          </a:p>
          <a:p>
            <a:pPr>
              <a:buNone/>
            </a:pPr>
            <a:endParaRPr lang="ru-RU" dirty="0" smtClean="0">
              <a:latin typeface="Constantia" pitchFamily="18" charset="0"/>
            </a:endParaRPr>
          </a:p>
          <a:p>
            <a:pPr>
              <a:buNone/>
            </a:pPr>
            <a:r>
              <a:rPr lang="ru-RU" b="1" dirty="0" smtClean="0">
                <a:latin typeface="Constantia" pitchFamily="18" charset="0"/>
              </a:rPr>
              <a:t>   Продолжение предложений: </a:t>
            </a:r>
            <a:r>
              <a:rPr lang="ru-RU" i="1" dirty="0" smtClean="0">
                <a:latin typeface="Constantia" pitchFamily="18" charset="0"/>
              </a:rPr>
              <a:t>…а младенец – матери; а при матери добро; а у матери – сердце; а без матери – и вся сирота; умерли – поминай; как земля людей.</a:t>
            </a:r>
            <a:endParaRPr lang="ru-RU" dirty="0">
              <a:latin typeface="Constantia" pitchFamily="18" charset="0"/>
            </a:endParaRPr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>
                <a:latin typeface="Constantia" pitchFamily="18" charset="0"/>
              </a:rPr>
              <a:t>Составьте предложения (устно)</a:t>
            </a:r>
            <a:endParaRPr lang="ru-RU" dirty="0">
              <a:latin typeface="Constantia" pitchFamily="18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642910" y="285728"/>
            <a:ext cx="6643734" cy="56938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Ты улыбкой,  как солнышком, брызни,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Выходя по утру из ворот.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Понимаешь, у каждого в жизни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Предостаточно бед и забот.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Разве любы нам хмурые лица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Или чья-то сердитая речь?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Ты улыбкой сумей поделиться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И ответную искру зажечь.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Подарите улыбки друг другу.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Улыбнитесь друг другу, себе.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Окажите такую услугу,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Улыбнитесь, пожалуйста, мне.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Приятного вам учебного дня!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1571612"/>
            <a:ext cx="8229600" cy="3376432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None/>
            </a:pPr>
            <a:r>
              <a:rPr lang="en-US" sz="3200" dirty="0" smtClean="0">
                <a:latin typeface="Constantia" pitchFamily="18" charset="0"/>
              </a:rPr>
              <a:t>[</a:t>
            </a:r>
            <a:r>
              <a:rPr lang="ru-RU" sz="3200" dirty="0" smtClean="0">
                <a:latin typeface="Constantia" pitchFamily="18" charset="0"/>
              </a:rPr>
              <a:t>Я знаю…</a:t>
            </a:r>
            <a:r>
              <a:rPr lang="en-US" sz="3200" dirty="0" smtClean="0">
                <a:latin typeface="Constantia" pitchFamily="18" charset="0"/>
              </a:rPr>
              <a:t>]</a:t>
            </a:r>
            <a:r>
              <a:rPr lang="ru-RU" sz="3200" dirty="0" smtClean="0">
                <a:latin typeface="Constantia" pitchFamily="18" charset="0"/>
              </a:rPr>
              <a:t>, (как…   ), (</a:t>
            </a:r>
            <a:r>
              <a:rPr lang="ru-RU" sz="3200" dirty="0" err="1" smtClean="0">
                <a:latin typeface="Constantia" pitchFamily="18" charset="0"/>
              </a:rPr>
              <a:t>как</a:t>
            </a:r>
            <a:r>
              <a:rPr lang="ru-RU" sz="3200" dirty="0" smtClean="0">
                <a:latin typeface="Constantia" pitchFamily="18" charset="0"/>
              </a:rPr>
              <a:t>…  ).</a:t>
            </a:r>
          </a:p>
          <a:p>
            <a:pPr>
              <a:buFont typeface="Wingdings" pitchFamily="2" charset="2"/>
              <a:buNone/>
            </a:pPr>
            <a:endParaRPr lang="ru-RU" sz="3200" dirty="0" smtClean="0">
              <a:latin typeface="Constantia" pitchFamily="18" charset="0"/>
            </a:endParaRPr>
          </a:p>
          <a:p>
            <a:pPr>
              <a:buNone/>
            </a:pPr>
            <a:r>
              <a:rPr lang="ru-RU" sz="3200" dirty="0" smtClean="0">
                <a:latin typeface="Constantia" pitchFamily="18" charset="0"/>
              </a:rPr>
              <a:t>(Чтобы...  ), </a:t>
            </a:r>
            <a:r>
              <a:rPr lang="en-US" sz="3200" dirty="0" smtClean="0">
                <a:latin typeface="Constantia" pitchFamily="18" charset="0"/>
              </a:rPr>
              <a:t>[</a:t>
            </a:r>
            <a:r>
              <a:rPr lang="ru-RU" sz="3200" dirty="0" smtClean="0">
                <a:latin typeface="Constantia" pitchFamily="18" charset="0"/>
              </a:rPr>
              <a:t>  </a:t>
            </a:r>
            <a:r>
              <a:rPr lang="en-US" sz="3200" dirty="0" smtClean="0">
                <a:latin typeface="Constantia" pitchFamily="18" charset="0"/>
              </a:rPr>
              <a:t>]</a:t>
            </a:r>
            <a:r>
              <a:rPr lang="ru-RU" sz="3200" dirty="0" smtClean="0">
                <a:latin typeface="Constantia" pitchFamily="18" charset="0"/>
              </a:rPr>
              <a:t>, (как…  ).</a:t>
            </a:r>
          </a:p>
          <a:p>
            <a:pPr>
              <a:buNone/>
            </a:pPr>
            <a:endParaRPr lang="ru-RU" sz="3200" dirty="0" smtClean="0">
              <a:latin typeface="Constantia" pitchFamily="18" charset="0"/>
            </a:endParaRPr>
          </a:p>
          <a:p>
            <a:pPr>
              <a:buNone/>
            </a:pPr>
            <a:r>
              <a:rPr lang="en-US" sz="3200" dirty="0" smtClean="0">
                <a:latin typeface="Constantia" pitchFamily="18" charset="0"/>
              </a:rPr>
              <a:t>[</a:t>
            </a:r>
            <a:r>
              <a:rPr lang="ru-RU" sz="3200" dirty="0" smtClean="0">
                <a:latin typeface="Constantia" pitchFamily="18" charset="0"/>
              </a:rPr>
              <a:t>Я уверен в том</a:t>
            </a:r>
            <a:r>
              <a:rPr lang="en-US" sz="3200" dirty="0" smtClean="0">
                <a:latin typeface="Constantia" pitchFamily="18" charset="0"/>
              </a:rPr>
              <a:t>]</a:t>
            </a:r>
            <a:r>
              <a:rPr lang="ru-RU" sz="3200" dirty="0" smtClean="0">
                <a:latin typeface="Constantia" pitchFamily="18" charset="0"/>
              </a:rPr>
              <a:t>, ( что…  ), (потому что …).</a:t>
            </a:r>
          </a:p>
          <a:p>
            <a:pPr>
              <a:buFont typeface="Wingdings" pitchFamily="2" charset="2"/>
              <a:buNone/>
            </a:pPr>
            <a:endParaRPr lang="ru-RU" sz="3200" dirty="0">
              <a:latin typeface="Constantia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700" dirty="0" smtClean="0">
                <a:latin typeface="Constantia" pitchFamily="18" charset="0"/>
              </a:rPr>
              <a:t>Составьте предложения по схемам</a:t>
            </a:r>
            <a:endParaRPr lang="ru-RU" sz="3700" dirty="0">
              <a:latin typeface="Constantia" pitchFamily="18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57158" y="357166"/>
            <a:ext cx="8143932" cy="54661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90000"/>
              </a:lnSpc>
            </a:pPr>
            <a:r>
              <a:rPr lang="en-US" sz="3200" dirty="0" smtClean="0">
                <a:latin typeface="Constantia" pitchFamily="18" charset="0"/>
              </a:rPr>
              <a:t>[</a:t>
            </a:r>
            <a:r>
              <a:rPr lang="ru-RU" sz="3200" dirty="0" smtClean="0">
                <a:latin typeface="Constantia" pitchFamily="18" charset="0"/>
              </a:rPr>
              <a:t>Я знаю</a:t>
            </a:r>
            <a:r>
              <a:rPr lang="en-US" sz="3200" dirty="0" smtClean="0">
                <a:latin typeface="Constantia" pitchFamily="18" charset="0"/>
              </a:rPr>
              <a:t>]</a:t>
            </a:r>
            <a:r>
              <a:rPr lang="ru-RU" sz="3200" dirty="0" smtClean="0">
                <a:latin typeface="Constantia" pitchFamily="18" charset="0"/>
              </a:rPr>
              <a:t>, (как вам хочется успешно закончить этот учебный год), (как не терпится встретиться с летом).</a:t>
            </a:r>
          </a:p>
          <a:p>
            <a:pPr>
              <a:lnSpc>
                <a:spcPct val="90000"/>
              </a:lnSpc>
            </a:pPr>
            <a:endParaRPr lang="ru-RU" sz="1400" dirty="0" smtClean="0">
              <a:latin typeface="Constantia" pitchFamily="18" charset="0"/>
            </a:endParaRPr>
          </a:p>
          <a:p>
            <a:pPr>
              <a:lnSpc>
                <a:spcPct val="90000"/>
              </a:lnSpc>
            </a:pPr>
            <a:r>
              <a:rPr lang="ru-RU" sz="3200" dirty="0" smtClean="0">
                <a:latin typeface="Constantia" pitchFamily="18" charset="0"/>
              </a:rPr>
              <a:t>(Чтобы вы были всегда уверены в своих силах),</a:t>
            </a:r>
            <a:r>
              <a:rPr lang="en-US" sz="3200" dirty="0" smtClean="0">
                <a:latin typeface="Constantia" pitchFamily="18" charset="0"/>
              </a:rPr>
              <a:t>[</a:t>
            </a:r>
            <a:r>
              <a:rPr lang="ru-RU" sz="3200" dirty="0" smtClean="0">
                <a:latin typeface="Constantia" pitchFamily="18" charset="0"/>
              </a:rPr>
              <a:t>сегодня мы должны закрепить знания о том</a:t>
            </a:r>
            <a:r>
              <a:rPr lang="en-US" sz="3200" dirty="0" smtClean="0">
                <a:latin typeface="Constantia" pitchFamily="18" charset="0"/>
              </a:rPr>
              <a:t>]</a:t>
            </a:r>
            <a:r>
              <a:rPr lang="ru-RU" sz="3200" dirty="0" smtClean="0">
                <a:latin typeface="Constantia" pitchFamily="18" charset="0"/>
              </a:rPr>
              <a:t>, (как правильно ставить знаки препинания в СПП с несколькими придаточными).</a:t>
            </a:r>
            <a:r>
              <a:rPr lang="en-US" sz="3200" dirty="0" smtClean="0">
                <a:latin typeface="Constantia" pitchFamily="18" charset="0"/>
              </a:rPr>
              <a:t> </a:t>
            </a:r>
            <a:endParaRPr lang="ru-RU" sz="3200" dirty="0" smtClean="0">
              <a:latin typeface="Constantia" pitchFamily="18" charset="0"/>
            </a:endParaRPr>
          </a:p>
          <a:p>
            <a:pPr>
              <a:lnSpc>
                <a:spcPct val="90000"/>
              </a:lnSpc>
            </a:pPr>
            <a:endParaRPr lang="ru-RU" sz="1400" dirty="0" smtClean="0">
              <a:latin typeface="Constantia" pitchFamily="18" charset="0"/>
            </a:endParaRPr>
          </a:p>
          <a:p>
            <a:pPr>
              <a:lnSpc>
                <a:spcPct val="90000"/>
              </a:lnSpc>
            </a:pPr>
            <a:endParaRPr lang="ru-RU" sz="800" dirty="0" smtClean="0">
              <a:latin typeface="Constantia" pitchFamily="18" charset="0"/>
            </a:endParaRPr>
          </a:p>
          <a:p>
            <a:pPr>
              <a:lnSpc>
                <a:spcPct val="90000"/>
              </a:lnSpc>
            </a:pPr>
            <a:r>
              <a:rPr lang="en-US" sz="3200" dirty="0" smtClean="0">
                <a:latin typeface="Constantia" pitchFamily="18" charset="0"/>
              </a:rPr>
              <a:t>[</a:t>
            </a:r>
            <a:r>
              <a:rPr lang="ru-RU" sz="3200" dirty="0" smtClean="0">
                <a:latin typeface="Constantia" pitchFamily="18" charset="0"/>
              </a:rPr>
              <a:t>Я уверена в том</a:t>
            </a:r>
            <a:r>
              <a:rPr lang="en-US" sz="3200" dirty="0" smtClean="0">
                <a:latin typeface="Constantia" pitchFamily="18" charset="0"/>
              </a:rPr>
              <a:t>]</a:t>
            </a:r>
            <a:r>
              <a:rPr lang="ru-RU" sz="3200" dirty="0" smtClean="0">
                <a:latin typeface="Constantia" pitchFamily="18" charset="0"/>
              </a:rPr>
              <a:t>, ( что эти знания вам пригодятся),(потому что вижу  всех вас в будущем образованными и успешными).</a:t>
            </a:r>
            <a:endParaRPr lang="ru-RU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285728"/>
            <a:ext cx="8424936" cy="3786214"/>
          </a:xfrm>
        </p:spPr>
        <p:txBody>
          <a:bodyPr>
            <a:normAutofit/>
          </a:bodyPr>
          <a:lstStyle/>
          <a:p>
            <a:r>
              <a:rPr lang="ru-RU" sz="4400" dirty="0" smtClean="0">
                <a:latin typeface="Constantia" pitchFamily="18" charset="0"/>
              </a:rPr>
              <a:t/>
            </a:r>
            <a:br>
              <a:rPr lang="ru-RU" sz="4400" dirty="0" smtClean="0">
                <a:latin typeface="Constantia" pitchFamily="18" charset="0"/>
              </a:rPr>
            </a:br>
            <a:r>
              <a:rPr lang="ru-RU" sz="3200" dirty="0" smtClean="0">
                <a:latin typeface="Constantia" pitchFamily="18" charset="0"/>
              </a:rPr>
              <a:t>В знанье – величие и красота,</a:t>
            </a:r>
            <a:br>
              <a:rPr lang="ru-RU" sz="3200" dirty="0" smtClean="0">
                <a:latin typeface="Constantia" pitchFamily="18" charset="0"/>
              </a:rPr>
            </a:br>
            <a:r>
              <a:rPr lang="ru-RU" sz="3200" dirty="0" smtClean="0">
                <a:latin typeface="Constantia" pitchFamily="18" charset="0"/>
              </a:rPr>
              <a:t>Знанье дороже, чем </a:t>
            </a:r>
            <a:r>
              <a:rPr lang="ru-RU" sz="3200" dirty="0">
                <a:latin typeface="Constantia" pitchFamily="18" charset="0"/>
              </a:rPr>
              <a:t>клад жемчужин: </a:t>
            </a:r>
            <a:r>
              <a:rPr lang="ru-RU" sz="3200" dirty="0" smtClean="0">
                <a:latin typeface="Constantia" pitchFamily="18" charset="0"/>
              </a:rPr>
              <a:t/>
            </a:r>
            <a:br>
              <a:rPr lang="ru-RU" sz="3200" dirty="0" smtClean="0">
                <a:latin typeface="Constantia" pitchFamily="18" charset="0"/>
              </a:rPr>
            </a:br>
            <a:r>
              <a:rPr lang="ru-RU" sz="3200" dirty="0" smtClean="0">
                <a:latin typeface="Constantia" pitchFamily="18" charset="0"/>
              </a:rPr>
              <a:t>Время любой уничтожит клад,</a:t>
            </a:r>
            <a:br>
              <a:rPr lang="ru-RU" sz="3200" dirty="0" smtClean="0">
                <a:latin typeface="Constantia" pitchFamily="18" charset="0"/>
              </a:rPr>
            </a:br>
            <a:r>
              <a:rPr lang="ru-RU" sz="3200" dirty="0" smtClean="0">
                <a:latin typeface="Constantia" pitchFamily="18" charset="0"/>
              </a:rPr>
              <a:t>Мудрый и знающий вечно нужен.</a:t>
            </a:r>
            <a:endParaRPr lang="ru-RU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 smtClean="0"/>
              <a:t>Исследовательская работа на </a:t>
            </a:r>
            <a:br>
              <a:rPr lang="ru-RU" dirty="0" smtClean="0"/>
            </a:br>
            <a:r>
              <a:rPr lang="ru-RU" dirty="0" smtClean="0"/>
              <a:t>тему: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r>
              <a:rPr lang="ru-RU" sz="4000" dirty="0" smtClean="0"/>
              <a:t> «Частотность употребления СПП в текстах разных стилей и типов речи». </a:t>
            </a:r>
          </a:p>
          <a:p>
            <a:pPr>
              <a:buNone/>
            </a:pPr>
            <a:r>
              <a:rPr lang="ru-RU" sz="4000" dirty="0" smtClean="0"/>
              <a:t>(Выступления учащихся).</a:t>
            </a:r>
            <a:endParaRPr lang="ru-RU" sz="40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Выполнение тестовых заданий</a:t>
            </a:r>
            <a:endParaRPr lang="ru-RU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/>
        </p:nvSpPr>
        <p:spPr bwMode="auto">
          <a:xfrm>
            <a:off x="428596" y="285728"/>
            <a:ext cx="8572560" cy="52937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defTabSz="91440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lang="ru-RU" sz="3700" b="1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onstantia" pitchFamily="18" charset="0"/>
                <a:ea typeface="+mj-ea"/>
                <a:cs typeface="+mj-cs"/>
              </a:rPr>
              <a:t>Итог урока: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■ Чему вы научились на уроке?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■ Какие задания понравились?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■ Над чем заставил задуматься?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nstantia" pitchFamily="18" charset="0"/>
                <a:ea typeface="Times New Roman" pitchFamily="18" charset="0"/>
                <a:cs typeface="Arial" pitchFamily="34" charset="0"/>
              </a:rPr>
              <a:t>■ На какие размышления навёл?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nstantia" pitchFamily="18" charset="0"/>
              <a:cs typeface="Arial" pitchFamily="34" charset="0"/>
            </a:endParaRP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ru-RU" sz="3700" b="1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onstantia" pitchFamily="18" charset="0"/>
                <a:ea typeface="+mj-ea"/>
                <a:cs typeface="+mj-cs"/>
              </a:rPr>
              <a:t>Оценки за урок.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00034" y="285728"/>
            <a:ext cx="8286808" cy="59246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ru-RU" sz="3700" b="1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onstantia" pitchFamily="18" charset="0"/>
                <a:ea typeface="+mj-ea"/>
                <a:cs typeface="+mj-cs"/>
              </a:rPr>
              <a:t>Домашнее задание. 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ru-RU" sz="1200" b="1" dirty="0" smtClean="0">
              <a:solidFill>
                <a:schemeClr val="tx2"/>
              </a:solidFill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onstantia" pitchFamily="18" charset="0"/>
              <a:ea typeface="+mj-ea"/>
              <a:cs typeface="+mj-cs"/>
            </a:endParaRPr>
          </a:p>
          <a:p>
            <a:r>
              <a:rPr lang="ru-RU" sz="3200" dirty="0" smtClean="0">
                <a:latin typeface="Constantia" pitchFamily="18" charset="0"/>
              </a:rPr>
              <a:t>1. Готовиться к контрольной работе по теме.</a:t>
            </a:r>
          </a:p>
          <a:p>
            <a:endParaRPr lang="ru-RU" sz="1000" dirty="0" smtClean="0">
              <a:latin typeface="Constantia" pitchFamily="18" charset="0"/>
            </a:endParaRPr>
          </a:p>
          <a:p>
            <a:r>
              <a:rPr lang="ru-RU" sz="3200" dirty="0" smtClean="0">
                <a:latin typeface="Constantia" pitchFamily="18" charset="0"/>
              </a:rPr>
              <a:t>2. </a:t>
            </a:r>
            <a:r>
              <a:rPr lang="ru-RU" sz="3200" u="sng" dirty="0" smtClean="0">
                <a:latin typeface="Constantia" pitchFamily="18" charset="0"/>
              </a:rPr>
              <a:t>На выбор:</a:t>
            </a:r>
          </a:p>
          <a:p>
            <a:pPr>
              <a:buFontTx/>
              <a:buChar char="-"/>
            </a:pPr>
            <a:r>
              <a:rPr lang="ru-RU" sz="3200" dirty="0" smtClean="0">
                <a:latin typeface="Constantia" pitchFamily="18" charset="0"/>
              </a:rPr>
              <a:t>сочинить рассказ, состоящий только из СПП;</a:t>
            </a:r>
          </a:p>
          <a:p>
            <a:endParaRPr lang="ru-RU" sz="800" dirty="0" smtClean="0">
              <a:latin typeface="Constantia" pitchFamily="18" charset="0"/>
            </a:endParaRPr>
          </a:p>
          <a:p>
            <a:endParaRPr lang="ru-RU" sz="800" dirty="0" smtClean="0">
              <a:latin typeface="Constantia" pitchFamily="18" charset="0"/>
            </a:endParaRPr>
          </a:p>
          <a:p>
            <a:pPr>
              <a:buFontTx/>
              <a:buChar char="-"/>
            </a:pPr>
            <a:r>
              <a:rPr lang="ru-RU" sz="3200" dirty="0" smtClean="0">
                <a:latin typeface="Constantia" pitchFamily="18" charset="0"/>
              </a:rPr>
              <a:t> сказку о СПП;</a:t>
            </a:r>
          </a:p>
          <a:p>
            <a:endParaRPr lang="ru-RU" sz="800" dirty="0" smtClean="0">
              <a:latin typeface="Constantia" pitchFamily="18" charset="0"/>
            </a:endParaRPr>
          </a:p>
          <a:p>
            <a:r>
              <a:rPr lang="ru-RU" sz="3200" dirty="0" smtClean="0">
                <a:latin typeface="Constantia" pitchFamily="18" charset="0"/>
              </a:rPr>
              <a:t>- кроссворд о СПП.</a:t>
            </a:r>
          </a:p>
          <a:p>
            <a:endParaRPr lang="ru-RU" sz="3600" dirty="0" smtClean="0"/>
          </a:p>
          <a:p>
            <a:r>
              <a:rPr lang="ru-RU" sz="3600" dirty="0" smtClean="0"/>
              <a:t> </a:t>
            </a:r>
            <a:endParaRPr lang="ru-RU" sz="3600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одержимое 3"/>
          <p:cNvSpPr>
            <a:spLocks noGrp="1"/>
          </p:cNvSpPr>
          <p:nvPr>
            <p:ph idx="1"/>
          </p:nvPr>
        </p:nvSpPr>
        <p:spPr>
          <a:xfrm>
            <a:off x="457200" y="1481328"/>
            <a:ext cx="8472518" cy="4525963"/>
          </a:xfrm>
        </p:spPr>
        <p:txBody>
          <a:bodyPr>
            <a:normAutofit/>
          </a:bodyPr>
          <a:lstStyle/>
          <a:p>
            <a:pPr algn="ctr">
              <a:buNone/>
            </a:pPr>
            <a:endParaRPr lang="ru-RU" sz="3600" b="1" dirty="0" smtClean="0"/>
          </a:p>
          <a:p>
            <a:pPr algn="ctr">
              <a:buNone/>
            </a:pPr>
            <a:r>
              <a:rPr lang="ru-RU" sz="6000" b="1" dirty="0" smtClean="0">
                <a:latin typeface="Constantia" pitchFamily="18" charset="0"/>
              </a:rPr>
              <a:t>Сложноподчинённое предложение</a:t>
            </a:r>
            <a:endParaRPr lang="ru-RU" sz="6000" dirty="0" smtClean="0">
              <a:latin typeface="Constantia" pitchFamily="18" charset="0"/>
            </a:endParaRPr>
          </a:p>
          <a:p>
            <a:pPr algn="ctr"/>
            <a:endParaRPr lang="ru-RU" dirty="0" smtClean="0">
              <a:latin typeface="Constantia" pitchFamily="18" charset="0"/>
            </a:endParaRPr>
          </a:p>
          <a:p>
            <a:pPr algn="ctr">
              <a:buNone/>
            </a:pPr>
            <a:r>
              <a:rPr lang="ru-RU" sz="3200" dirty="0" smtClean="0">
                <a:latin typeface="Constantia" pitchFamily="18" charset="0"/>
              </a:rPr>
              <a:t>(обобщение и систематизация изученного)</a:t>
            </a:r>
          </a:p>
          <a:p>
            <a:pPr algn="ctr">
              <a:buNone/>
            </a:pPr>
            <a:r>
              <a:rPr lang="ru-RU" sz="3200" dirty="0" smtClean="0">
                <a:latin typeface="Constantia" pitchFamily="18" charset="0"/>
              </a:rPr>
              <a:t>(2 урока)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endParaRPr lang="ru-RU" sz="4000" dirty="0">
              <a:latin typeface="Constantia" pitchFamily="18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1285860"/>
            <a:ext cx="8501122" cy="4857784"/>
          </a:xfrm>
        </p:spPr>
        <p:txBody>
          <a:bodyPr>
            <a:noAutofit/>
          </a:bodyPr>
          <a:lstStyle/>
          <a:p>
            <a:r>
              <a:rPr lang="ru-RU" sz="2800" b="1" dirty="0" smtClean="0">
                <a:latin typeface="Constantia" pitchFamily="18" charset="0"/>
                <a:cs typeface="Times New Roman" pitchFamily="18" charset="0"/>
              </a:rPr>
              <a:t>Повторить классификацию основных групп сложноподчиненных предложений.</a:t>
            </a:r>
          </a:p>
          <a:p>
            <a:endParaRPr lang="ru-RU" sz="800" b="1" dirty="0" smtClean="0">
              <a:latin typeface="Constantia" pitchFamily="18" charset="0"/>
              <a:cs typeface="Times New Roman" pitchFamily="18" charset="0"/>
            </a:endParaRPr>
          </a:p>
          <a:p>
            <a:r>
              <a:rPr lang="ru-RU" sz="2800" b="1" dirty="0" smtClean="0">
                <a:latin typeface="Constantia" pitchFamily="18" charset="0"/>
                <a:cs typeface="Times New Roman" pitchFamily="18" charset="0"/>
              </a:rPr>
              <a:t>Повторить классификацию СПП с несколькими придаточными.</a:t>
            </a:r>
          </a:p>
          <a:p>
            <a:endParaRPr lang="ru-RU" sz="800" b="1" dirty="0" smtClean="0">
              <a:latin typeface="Constantia" pitchFamily="18" charset="0"/>
              <a:cs typeface="Times New Roman" pitchFamily="18" charset="0"/>
            </a:endParaRPr>
          </a:p>
          <a:p>
            <a:r>
              <a:rPr lang="ru-RU" sz="2800" b="1" dirty="0" smtClean="0">
                <a:latin typeface="Constantia" pitchFamily="18" charset="0"/>
                <a:cs typeface="Times New Roman" pitchFamily="18" charset="0"/>
              </a:rPr>
              <a:t>Привести в систему знания по данной теме.</a:t>
            </a:r>
          </a:p>
          <a:p>
            <a:endParaRPr lang="ru-RU" sz="800" b="1" dirty="0" smtClean="0">
              <a:latin typeface="Constantia" pitchFamily="18" charset="0"/>
              <a:cs typeface="Times New Roman" pitchFamily="18" charset="0"/>
            </a:endParaRPr>
          </a:p>
          <a:p>
            <a:r>
              <a:rPr lang="ru-RU" sz="2800" b="1" dirty="0" smtClean="0">
                <a:latin typeface="Constantia" pitchFamily="18" charset="0"/>
                <a:cs typeface="Times New Roman" pitchFamily="18" charset="0"/>
              </a:rPr>
              <a:t>Повторить синтаксический разбо</a:t>
            </a:r>
            <a:r>
              <a:rPr lang="ru-RU" sz="2800" dirty="0" smtClean="0">
                <a:latin typeface="Constantia" pitchFamily="18" charset="0"/>
                <a:cs typeface="Times New Roman" pitchFamily="18" charset="0"/>
              </a:rPr>
              <a:t>р </a:t>
            </a:r>
            <a:r>
              <a:rPr lang="ru-RU" sz="2800" b="1" dirty="0" smtClean="0">
                <a:latin typeface="Constantia" pitchFamily="18" charset="0"/>
                <a:cs typeface="Times New Roman" pitchFamily="18" charset="0"/>
              </a:rPr>
              <a:t>СПП.</a:t>
            </a:r>
          </a:p>
          <a:p>
            <a:endParaRPr lang="ru-RU" sz="800" b="1" dirty="0" smtClean="0">
              <a:latin typeface="Constantia" pitchFamily="18" charset="0"/>
              <a:cs typeface="Times New Roman" pitchFamily="18" charset="0"/>
            </a:endParaRPr>
          </a:p>
          <a:p>
            <a:r>
              <a:rPr lang="ru-RU" sz="2800" b="1" dirty="0" smtClean="0">
                <a:latin typeface="Constantia" pitchFamily="18" charset="0"/>
                <a:cs typeface="Times New Roman" pitchFamily="18" charset="0"/>
              </a:rPr>
              <a:t>Выявить частотность употребления СПП в разных стилях и типах речи.</a:t>
            </a:r>
            <a:endParaRPr lang="ru-RU" sz="2800" b="1" dirty="0">
              <a:latin typeface="Constantia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57224" y="214290"/>
            <a:ext cx="7772400" cy="914400"/>
          </a:xfrm>
        </p:spPr>
        <p:txBody>
          <a:bodyPr>
            <a:normAutofit/>
          </a:bodyPr>
          <a:lstStyle/>
          <a:p>
            <a:pPr algn="ctr"/>
            <a:r>
              <a:rPr lang="ru-RU" sz="4500" dirty="0" smtClean="0">
                <a:solidFill>
                  <a:schemeClr val="tx2">
                    <a:satMod val="130000"/>
                  </a:schemeClr>
                </a:solidFill>
                <a:latin typeface="Constantia" pitchFamily="18" charset="0"/>
                <a:cs typeface="Times New Roman" pitchFamily="18" charset="0"/>
              </a:rPr>
              <a:t>Цели</a:t>
            </a:r>
            <a:r>
              <a:rPr lang="ru-RU" sz="4400" dirty="0" smtClean="0">
                <a:solidFill>
                  <a:schemeClr val="tx2">
                    <a:satMod val="130000"/>
                  </a:schemeClr>
                </a:solidFill>
                <a:latin typeface="Constantia" pitchFamily="18" charset="0"/>
                <a:cs typeface="Times New Roman" pitchFamily="18" charset="0"/>
              </a:rPr>
              <a:t> урока:</a:t>
            </a:r>
            <a:endParaRPr lang="ru-RU" sz="4400" dirty="0">
              <a:latin typeface="Constantia" pitchFamily="18" charset="0"/>
              <a:cs typeface="Times New Roman" pitchFamily="18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noFill/>
        </p:spPr>
        <p:txBody>
          <a:bodyPr>
            <a:normAutofit/>
          </a:bodyPr>
          <a:lstStyle/>
          <a:p>
            <a:r>
              <a:rPr lang="ru-RU" sz="4000" dirty="0" smtClean="0">
                <a:latin typeface="Constantia" pitchFamily="18" charset="0"/>
              </a:rPr>
              <a:t> Какие типы сложных  предложений знаете?</a:t>
            </a:r>
          </a:p>
          <a:p>
            <a:pPr>
              <a:buNone/>
            </a:pPr>
            <a:endParaRPr lang="ru-RU" sz="800" dirty="0" smtClean="0">
              <a:latin typeface="Constantia" pitchFamily="18" charset="0"/>
            </a:endParaRPr>
          </a:p>
          <a:p>
            <a:r>
              <a:rPr lang="ru-RU" sz="4000" dirty="0" smtClean="0">
                <a:latin typeface="Constantia" pitchFamily="18" charset="0"/>
              </a:rPr>
              <a:t> Как определить, что это сложное предложение?</a:t>
            </a:r>
          </a:p>
          <a:p>
            <a:pPr>
              <a:buNone/>
            </a:pPr>
            <a:endParaRPr lang="ru-RU" sz="800" dirty="0" smtClean="0">
              <a:latin typeface="Constantia" pitchFamily="18" charset="0"/>
            </a:endParaRPr>
          </a:p>
          <a:p>
            <a:r>
              <a:rPr lang="ru-RU" sz="4000" dirty="0" smtClean="0">
                <a:latin typeface="Constantia" pitchFamily="18" charset="0"/>
              </a:rPr>
              <a:t> Как определить тип сложного предложения?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00166" y="214290"/>
            <a:ext cx="5500726" cy="1143000"/>
          </a:xfrm>
          <a:noFill/>
          <a:ln>
            <a:noFill/>
          </a:ln>
        </p:spPr>
        <p:txBody>
          <a:bodyPr/>
          <a:lstStyle/>
          <a:p>
            <a:pPr algn="ctr"/>
            <a:r>
              <a:rPr lang="ru-RU" sz="4500" dirty="0" smtClean="0">
                <a:solidFill>
                  <a:schemeClr val="tx2">
                    <a:satMod val="130000"/>
                  </a:schemeClr>
                </a:solidFill>
                <a:latin typeface="Constantia" pitchFamily="18" charset="0"/>
                <a:cs typeface="Times New Roman" pitchFamily="18" charset="0"/>
              </a:rPr>
              <a:t>Повторим</a:t>
            </a:r>
            <a:r>
              <a:rPr lang="ru-RU" sz="4400" b="1" dirty="0" smtClean="0">
                <a:solidFill>
                  <a:schemeClr val="tx1"/>
                </a:solidFill>
                <a:latin typeface="Constantia" pitchFamily="18" charset="0"/>
              </a:rPr>
              <a:t>:</a:t>
            </a:r>
            <a:endParaRPr lang="ru-RU" sz="4400" b="1" dirty="0">
              <a:solidFill>
                <a:schemeClr val="tx1"/>
              </a:solidFill>
              <a:latin typeface="Constantia" pitchFamily="18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одержимое 4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sz="4400" dirty="0" smtClean="0">
                <a:latin typeface="Constantia" pitchFamily="18" charset="0"/>
              </a:rPr>
              <a:t>1 группа</a:t>
            </a:r>
          </a:p>
          <a:p>
            <a:endParaRPr lang="ru-RU" sz="3200" dirty="0" smtClean="0">
              <a:latin typeface="Constantia" pitchFamily="18" charset="0"/>
            </a:endParaRPr>
          </a:p>
          <a:p>
            <a:pPr>
              <a:buNone/>
            </a:pPr>
            <a:r>
              <a:rPr lang="ru-RU" sz="3200" dirty="0" smtClean="0">
                <a:latin typeface="Constantia" pitchFamily="18" charset="0"/>
              </a:rPr>
              <a:t>  </a:t>
            </a:r>
            <a:r>
              <a:rPr lang="ru-RU" sz="3000" dirty="0" smtClean="0">
                <a:latin typeface="Constantia" pitchFamily="18" charset="0"/>
              </a:rPr>
              <a:t>Составьте опорную схему по теоретическому материалу</a:t>
            </a:r>
            <a:endParaRPr lang="ru-RU" sz="3000" dirty="0">
              <a:latin typeface="Constantia" pitchFamily="18" charset="0"/>
            </a:endParaRPr>
          </a:p>
        </p:txBody>
      </p:sp>
      <p:sp>
        <p:nvSpPr>
          <p:cNvPr id="7" name="Содержимое 6"/>
          <p:cNvSpPr>
            <a:spLocks noGrp="1"/>
          </p:cNvSpPr>
          <p:nvPr>
            <p:ph sz="half" idx="2"/>
          </p:nvPr>
        </p:nvSpPr>
        <p:spPr>
          <a:xfrm>
            <a:off x="4357686" y="1428736"/>
            <a:ext cx="4643470" cy="3714775"/>
          </a:xfrm>
        </p:spPr>
        <p:txBody>
          <a:bodyPr>
            <a:noAutofit/>
          </a:bodyPr>
          <a:lstStyle/>
          <a:p>
            <a:pPr marL="533400" indent="-533400" algn="ctr">
              <a:buNone/>
            </a:pPr>
            <a:r>
              <a:rPr lang="ru-RU" sz="4400" dirty="0" smtClean="0">
                <a:solidFill>
                  <a:schemeClr val="tx2">
                    <a:lumMod val="75000"/>
                  </a:schemeClr>
                </a:solidFill>
                <a:latin typeface="Constantia" pitchFamily="18" charset="0"/>
              </a:rPr>
              <a:t>2 и 3 группы </a:t>
            </a:r>
          </a:p>
          <a:p>
            <a:pPr marL="533400" indent="-533400">
              <a:buNone/>
            </a:pPr>
            <a:r>
              <a:rPr lang="ru-RU" sz="3200" dirty="0" smtClean="0">
                <a:solidFill>
                  <a:schemeClr val="tx2">
                    <a:lumMod val="75000"/>
                  </a:schemeClr>
                </a:solidFill>
                <a:latin typeface="Constantia" pitchFamily="18" charset="0"/>
              </a:rPr>
              <a:t>   </a:t>
            </a:r>
          </a:p>
          <a:p>
            <a:pPr marL="533400" indent="-533400">
              <a:buNone/>
            </a:pPr>
            <a:r>
              <a:rPr lang="ru-RU" sz="3000" dirty="0" smtClean="0">
                <a:solidFill>
                  <a:schemeClr val="tx2">
                    <a:lumMod val="75000"/>
                  </a:schemeClr>
                </a:solidFill>
                <a:latin typeface="Constantia" pitchFamily="18" charset="0"/>
              </a:rPr>
              <a:t>    Дайте характеристику сложноподчинённому </a:t>
            </a:r>
          </a:p>
          <a:p>
            <a:pPr marL="533400" indent="-533400">
              <a:buNone/>
            </a:pPr>
            <a:r>
              <a:rPr lang="ru-RU" sz="3000" dirty="0" smtClean="0">
                <a:solidFill>
                  <a:schemeClr val="tx2">
                    <a:lumMod val="75000"/>
                  </a:schemeClr>
                </a:solidFill>
                <a:latin typeface="Constantia" pitchFamily="18" charset="0"/>
              </a:rPr>
              <a:t>     предложению по контрольным вопросам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28794" y="214290"/>
            <a:ext cx="5257808" cy="1143000"/>
          </a:xfrm>
          <a:noFill/>
          <a:ln>
            <a:noFill/>
          </a:ln>
        </p:spPr>
        <p:txBody>
          <a:bodyPr vert="horz" rtlCol="0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r>
              <a:rPr lang="ru-RU" sz="4500" dirty="0" smtClean="0">
                <a:solidFill>
                  <a:schemeClr val="tx2">
                    <a:satMod val="130000"/>
                  </a:schemeClr>
                </a:solidFill>
                <a:latin typeface="Constantia" pitchFamily="18" charset="0"/>
                <a:cs typeface="Times New Roman" pitchFamily="18" charset="0"/>
              </a:rPr>
              <a:t>Задания группам</a:t>
            </a:r>
            <a:endParaRPr lang="ru-RU" sz="4500" dirty="0">
              <a:solidFill>
                <a:schemeClr val="tx2">
                  <a:satMod val="130000"/>
                </a:schemeClr>
              </a:solidFill>
              <a:latin typeface="Constantia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ne 15"/>
          <p:cNvSpPr>
            <a:spLocks noChangeShapeType="1"/>
          </p:cNvSpPr>
          <p:nvPr/>
        </p:nvSpPr>
        <p:spPr bwMode="auto">
          <a:xfrm flipH="1">
            <a:off x="3214678" y="1142984"/>
            <a:ext cx="928694" cy="1285884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6" name="Line 17"/>
          <p:cNvSpPr>
            <a:spLocks noChangeShapeType="1"/>
          </p:cNvSpPr>
          <p:nvPr/>
        </p:nvSpPr>
        <p:spPr bwMode="auto">
          <a:xfrm>
            <a:off x="4143372" y="1142984"/>
            <a:ext cx="3643338" cy="2286016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7" name="Line 16"/>
          <p:cNvSpPr>
            <a:spLocks noChangeShapeType="1"/>
          </p:cNvSpPr>
          <p:nvPr/>
        </p:nvSpPr>
        <p:spPr bwMode="auto">
          <a:xfrm>
            <a:off x="4143372" y="1142984"/>
            <a:ext cx="1214446" cy="178595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8" name="Line 10"/>
          <p:cNvSpPr>
            <a:spLocks noChangeShapeType="1"/>
          </p:cNvSpPr>
          <p:nvPr/>
        </p:nvSpPr>
        <p:spPr bwMode="auto">
          <a:xfrm flipH="1">
            <a:off x="1142976" y="1142984"/>
            <a:ext cx="3000396" cy="71438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9" name="Прямоугольник 8"/>
          <p:cNvSpPr/>
          <p:nvPr/>
        </p:nvSpPr>
        <p:spPr>
          <a:xfrm>
            <a:off x="214282" y="1857364"/>
            <a:ext cx="3071834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Constantia" pitchFamily="18" charset="0"/>
              </a:rPr>
              <a:t>определительные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143108" y="2428868"/>
            <a:ext cx="285752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Constantia" pitchFamily="18" charset="0"/>
              </a:rPr>
              <a:t>изъяснительные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3857620" y="2928934"/>
            <a:ext cx="3071834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Constantia" pitchFamily="18" charset="0"/>
              </a:rPr>
              <a:t>обстоятельственные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6000728" y="3429000"/>
            <a:ext cx="314327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Constantia" pitchFamily="18" charset="0"/>
              </a:rPr>
              <a:t>присоединительные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214250" y="500042"/>
            <a:ext cx="8929750" cy="4924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0"/>
              </a:spcBef>
            </a:pPr>
            <a:r>
              <a:rPr lang="ru-RU" sz="2600" b="1" dirty="0" smtClean="0">
                <a:solidFill>
                  <a:schemeClr val="tx2">
                    <a:satMod val="130000"/>
                  </a:schemeClr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onstantia" pitchFamily="18" charset="0"/>
                <a:ea typeface="+mj-ea"/>
                <a:cs typeface="Times New Roman" pitchFamily="18" charset="0"/>
              </a:rPr>
              <a:t>ВИДЫ СЛОЖНОПОДЧИНЁННЫХ ПРЕДЛОЖЕНИЙ</a:t>
            </a:r>
            <a:endParaRPr lang="ru-RU" sz="2600" b="1" dirty="0">
              <a:solidFill>
                <a:schemeClr val="tx2">
                  <a:satMod val="130000"/>
                </a:schemeClr>
              </a:solidFill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onstantia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14" name="Line 19"/>
          <p:cNvSpPr>
            <a:spLocks noChangeShapeType="1"/>
          </p:cNvSpPr>
          <p:nvPr/>
        </p:nvSpPr>
        <p:spPr bwMode="auto">
          <a:xfrm>
            <a:off x="1000100" y="2285992"/>
            <a:ext cx="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5" name="Line 24"/>
          <p:cNvSpPr>
            <a:spLocks noChangeShapeType="1"/>
          </p:cNvSpPr>
          <p:nvPr/>
        </p:nvSpPr>
        <p:spPr bwMode="auto">
          <a:xfrm>
            <a:off x="3071802" y="2857496"/>
            <a:ext cx="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" name="Line 26"/>
          <p:cNvSpPr>
            <a:spLocks noChangeShapeType="1"/>
          </p:cNvSpPr>
          <p:nvPr/>
        </p:nvSpPr>
        <p:spPr bwMode="auto">
          <a:xfrm>
            <a:off x="5429256" y="3357562"/>
            <a:ext cx="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7" name="Line 31"/>
          <p:cNvSpPr>
            <a:spLocks noChangeShapeType="1"/>
          </p:cNvSpPr>
          <p:nvPr/>
        </p:nvSpPr>
        <p:spPr bwMode="auto">
          <a:xfrm>
            <a:off x="8072462" y="3857628"/>
            <a:ext cx="0" cy="60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8" name="Прямоугольник 17"/>
          <p:cNvSpPr/>
          <p:nvPr/>
        </p:nvSpPr>
        <p:spPr>
          <a:xfrm>
            <a:off x="142844" y="3286124"/>
            <a:ext cx="171448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Constantia" pitchFamily="18" charset="0"/>
              </a:rPr>
              <a:t>Какой? Который? Чей?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0" y="4857760"/>
            <a:ext cx="100925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dirty="0" smtClean="0"/>
              <a:t>[</a:t>
            </a:r>
            <a:r>
              <a:rPr lang="ru-RU" dirty="0" smtClean="0"/>
              <a:t> </a:t>
            </a:r>
            <a:r>
              <a:rPr lang="ru-RU" dirty="0" smtClean="0">
                <a:latin typeface="Constantia" pitchFamily="18" charset="0"/>
              </a:rPr>
              <a:t>сущ</a:t>
            </a:r>
            <a:r>
              <a:rPr lang="ru-RU" dirty="0" smtClean="0"/>
              <a:t>.</a:t>
            </a:r>
            <a:r>
              <a:rPr lang="ru-RU" sz="2400" dirty="0" smtClean="0"/>
              <a:t>]</a:t>
            </a:r>
            <a:r>
              <a:rPr lang="ru-RU" dirty="0" smtClean="0"/>
              <a:t>,</a:t>
            </a:r>
            <a:endParaRPr lang="ru-RU" dirty="0"/>
          </a:p>
        </p:txBody>
      </p:sp>
      <p:sp>
        <p:nvSpPr>
          <p:cNvPr id="20" name="Прямоугольник 19"/>
          <p:cNvSpPr/>
          <p:nvPr/>
        </p:nvSpPr>
        <p:spPr>
          <a:xfrm>
            <a:off x="1071538" y="4929198"/>
            <a:ext cx="114300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(</a:t>
            </a:r>
            <a:r>
              <a:rPr lang="ru-RU" dirty="0" smtClean="0">
                <a:latin typeface="Constantia" pitchFamily="18" charset="0"/>
              </a:rPr>
              <a:t>с.сл</a:t>
            </a:r>
            <a:r>
              <a:rPr lang="ru-RU" dirty="0" smtClean="0"/>
              <a:t>. ).</a:t>
            </a:r>
            <a:endParaRPr lang="ru-RU" dirty="0"/>
          </a:p>
        </p:txBody>
      </p:sp>
      <p:sp>
        <p:nvSpPr>
          <p:cNvPr id="21" name="AutoShape 57"/>
          <p:cNvSpPr>
            <a:spLocks noChangeArrowheads="1"/>
          </p:cNvSpPr>
          <p:nvPr/>
        </p:nvSpPr>
        <p:spPr bwMode="auto">
          <a:xfrm>
            <a:off x="285720" y="4572008"/>
            <a:ext cx="1443038" cy="228600"/>
          </a:xfrm>
          <a:prstGeom prst="curvedDownArrow">
            <a:avLst>
              <a:gd name="adj1" fmla="val 7394"/>
              <a:gd name="adj2" fmla="val 131949"/>
              <a:gd name="adj3" fmla="val 45833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2214546" y="3714752"/>
            <a:ext cx="185738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Constantia" pitchFamily="18" charset="0"/>
              </a:rPr>
              <a:t>Вопросы косвенных падежей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23" name="Прямоугольник 22"/>
          <p:cNvSpPr/>
          <p:nvPr/>
        </p:nvSpPr>
        <p:spPr>
          <a:xfrm>
            <a:off x="2214546" y="5357826"/>
            <a:ext cx="2643207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Constantia" pitchFamily="18" charset="0"/>
              </a:rPr>
              <a:t>[</a:t>
            </a:r>
            <a:r>
              <a:rPr lang="ru-RU" dirty="0" smtClean="0">
                <a:latin typeface="Constantia" pitchFamily="18" charset="0"/>
              </a:rPr>
              <a:t>    </a:t>
            </a:r>
            <a:r>
              <a:rPr lang="ru-RU" sz="2400" dirty="0" smtClean="0">
                <a:latin typeface="Constantia" pitchFamily="18" charset="0"/>
              </a:rPr>
              <a:t>]</a:t>
            </a:r>
            <a:r>
              <a:rPr lang="ru-RU" dirty="0" smtClean="0">
                <a:latin typeface="Constantia" pitchFamily="18" charset="0"/>
              </a:rPr>
              <a:t>,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24" name="Прямоугольник 23"/>
          <p:cNvSpPr/>
          <p:nvPr/>
        </p:nvSpPr>
        <p:spPr>
          <a:xfrm>
            <a:off x="2928926" y="5357826"/>
            <a:ext cx="1683473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dirty="0" smtClean="0">
                <a:latin typeface="Constantia" pitchFamily="18" charset="0"/>
              </a:rPr>
              <a:t>(с.сл., союз </a:t>
            </a:r>
            <a:r>
              <a:rPr lang="ru-RU" sz="2400" dirty="0" smtClean="0"/>
              <a:t>)</a:t>
            </a:r>
            <a:endParaRPr lang="ru-RU" sz="2400" dirty="0"/>
          </a:p>
        </p:txBody>
      </p:sp>
      <p:sp>
        <p:nvSpPr>
          <p:cNvPr id="25" name="AutoShape 58"/>
          <p:cNvSpPr>
            <a:spLocks noChangeArrowheads="1"/>
          </p:cNvSpPr>
          <p:nvPr/>
        </p:nvSpPr>
        <p:spPr bwMode="auto">
          <a:xfrm>
            <a:off x="2500298" y="5072074"/>
            <a:ext cx="1443037" cy="228600"/>
          </a:xfrm>
          <a:prstGeom prst="curvedDownArrow">
            <a:avLst>
              <a:gd name="adj1" fmla="val 7394"/>
              <a:gd name="adj2" fmla="val 131949"/>
              <a:gd name="adj3" fmla="val 45833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6" name="Прямоугольник 25"/>
          <p:cNvSpPr/>
          <p:nvPr/>
        </p:nvSpPr>
        <p:spPr>
          <a:xfrm>
            <a:off x="4643438" y="4286256"/>
            <a:ext cx="2393823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Constantia" pitchFamily="18" charset="0"/>
              </a:rPr>
              <a:t>Вопросы обстоятельств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27" name="Прямоугольник 26"/>
          <p:cNvSpPr/>
          <p:nvPr/>
        </p:nvSpPr>
        <p:spPr>
          <a:xfrm>
            <a:off x="4714876" y="5500702"/>
            <a:ext cx="70243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2400" dirty="0" smtClean="0"/>
              <a:t>[ </a:t>
            </a:r>
            <a:r>
              <a:rPr lang="ru-RU" dirty="0" smtClean="0"/>
              <a:t>  </a:t>
            </a:r>
            <a:r>
              <a:rPr lang="ru-RU" sz="2400" dirty="0" smtClean="0">
                <a:latin typeface="Constantia" pitchFamily="18" charset="0"/>
              </a:rPr>
              <a:t>]</a:t>
            </a:r>
            <a:r>
              <a:rPr lang="ru-RU" dirty="0" smtClean="0">
                <a:latin typeface="Constantia" pitchFamily="18" charset="0"/>
              </a:rPr>
              <a:t>,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28" name="Прямоугольник 27"/>
          <p:cNvSpPr/>
          <p:nvPr/>
        </p:nvSpPr>
        <p:spPr>
          <a:xfrm>
            <a:off x="5500694" y="5500702"/>
            <a:ext cx="1571636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/>
              <a:t>(</a:t>
            </a:r>
            <a:r>
              <a:rPr lang="ru-RU" dirty="0" smtClean="0">
                <a:latin typeface="Constantia" pitchFamily="18" charset="0"/>
              </a:rPr>
              <a:t>с.сл., союз </a:t>
            </a:r>
            <a:r>
              <a:rPr lang="ru-RU" sz="2400" dirty="0" smtClean="0"/>
              <a:t>)</a:t>
            </a:r>
            <a:endParaRPr lang="ru-RU" sz="2400" dirty="0"/>
          </a:p>
        </p:txBody>
      </p:sp>
      <p:sp>
        <p:nvSpPr>
          <p:cNvPr id="29" name="AutoShape 59"/>
          <p:cNvSpPr>
            <a:spLocks noChangeArrowheads="1"/>
          </p:cNvSpPr>
          <p:nvPr/>
        </p:nvSpPr>
        <p:spPr bwMode="auto">
          <a:xfrm>
            <a:off x="5072066" y="5214950"/>
            <a:ext cx="1443037" cy="228600"/>
          </a:xfrm>
          <a:prstGeom prst="curvedDownArrow">
            <a:avLst>
              <a:gd name="adj1" fmla="val 7394"/>
              <a:gd name="adj2" fmla="val 131949"/>
              <a:gd name="adj3" fmla="val 45833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30" name="Line 28"/>
          <p:cNvSpPr>
            <a:spLocks noChangeShapeType="1"/>
          </p:cNvSpPr>
          <p:nvPr/>
        </p:nvSpPr>
        <p:spPr bwMode="auto">
          <a:xfrm>
            <a:off x="7858148" y="4572008"/>
            <a:ext cx="45720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1" name="Line 30"/>
          <p:cNvSpPr>
            <a:spLocks noChangeShapeType="1"/>
          </p:cNvSpPr>
          <p:nvPr/>
        </p:nvSpPr>
        <p:spPr bwMode="auto">
          <a:xfrm flipH="1">
            <a:off x="7858148" y="4572008"/>
            <a:ext cx="45720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4" name="Прямоугольник 33"/>
          <p:cNvSpPr/>
          <p:nvPr/>
        </p:nvSpPr>
        <p:spPr>
          <a:xfrm>
            <a:off x="7929586" y="4572008"/>
            <a:ext cx="35719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dirty="0" smtClean="0"/>
              <a:t>?</a:t>
            </a:r>
            <a:endParaRPr lang="ru-RU" sz="3200" dirty="0"/>
          </a:p>
        </p:txBody>
      </p:sp>
      <p:sp>
        <p:nvSpPr>
          <p:cNvPr id="33" name="Прямоугольник 32"/>
          <p:cNvSpPr/>
          <p:nvPr/>
        </p:nvSpPr>
        <p:spPr>
          <a:xfrm>
            <a:off x="4405127" y="3244334"/>
            <a:ext cx="25840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35" name="Прямоугольник 34"/>
          <p:cNvSpPr/>
          <p:nvPr/>
        </p:nvSpPr>
        <p:spPr>
          <a:xfrm>
            <a:off x="7215206" y="5715016"/>
            <a:ext cx="67678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2400" dirty="0" smtClean="0"/>
              <a:t>[  </a:t>
            </a:r>
            <a:r>
              <a:rPr lang="ru-RU" sz="2400" dirty="0" smtClean="0">
                <a:latin typeface="Constantia" pitchFamily="18" charset="0"/>
              </a:rPr>
              <a:t>],</a:t>
            </a:r>
            <a:endParaRPr lang="ru-RU" sz="2400" dirty="0">
              <a:latin typeface="Constantia" pitchFamily="18" charset="0"/>
            </a:endParaRPr>
          </a:p>
        </p:txBody>
      </p:sp>
      <p:sp>
        <p:nvSpPr>
          <p:cNvPr id="36" name="AutoShape 60"/>
          <p:cNvSpPr>
            <a:spLocks noChangeArrowheads="1"/>
          </p:cNvSpPr>
          <p:nvPr/>
        </p:nvSpPr>
        <p:spPr bwMode="auto">
          <a:xfrm>
            <a:off x="7500958" y="5357826"/>
            <a:ext cx="1285884" cy="214314"/>
          </a:xfrm>
          <a:prstGeom prst="curvedDownArrow">
            <a:avLst>
              <a:gd name="adj1" fmla="val 7613"/>
              <a:gd name="adj2" fmla="val 135868"/>
              <a:gd name="adj3" fmla="val 45833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37" name="Прямоугольник 36"/>
          <p:cNvSpPr/>
          <p:nvPr/>
        </p:nvSpPr>
        <p:spPr>
          <a:xfrm>
            <a:off x="8143900" y="5715016"/>
            <a:ext cx="10001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Constantia" pitchFamily="18" charset="0"/>
              </a:rPr>
              <a:t>(</a:t>
            </a:r>
            <a:r>
              <a:rPr lang="ru-RU" dirty="0" smtClean="0">
                <a:latin typeface="Constantia" pitchFamily="18" charset="0"/>
              </a:rPr>
              <a:t>с.сл.</a:t>
            </a:r>
            <a:r>
              <a:rPr lang="ru-RU" sz="2400" dirty="0" smtClean="0">
                <a:latin typeface="Constantia" pitchFamily="18" charset="0"/>
              </a:rPr>
              <a:t>)</a:t>
            </a:r>
            <a:endParaRPr lang="ru-RU" sz="2400" dirty="0">
              <a:latin typeface="Constantia" pitchFamily="18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4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4000"/>
                            </p:stCondLst>
                            <p:childTnLst>
                              <p:par>
                                <p:cTn id="2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6000"/>
                            </p:stCondLst>
                            <p:childTnLst>
                              <p:par>
                                <p:cTn id="3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8000"/>
                            </p:stCondLst>
                            <p:childTnLst>
                              <p:par>
                                <p:cTn id="3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2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0000"/>
                            </p:stCondLst>
                            <p:childTnLst>
                              <p:par>
                                <p:cTn id="3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2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12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2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140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2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16000"/>
                            </p:stCondLst>
                            <p:childTnLst>
                              <p:par>
                                <p:cTn id="5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2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18000"/>
                            </p:stCondLst>
                            <p:childTnLst>
                              <p:par>
                                <p:cTn id="5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2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20000"/>
                            </p:stCondLst>
                            <p:childTnLst>
                              <p:par>
                                <p:cTn id="5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2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14" grpId="0" animBg="1"/>
      <p:bldP spid="15" grpId="0" animBg="1"/>
      <p:bldP spid="16" grpId="0" animBg="1"/>
      <p:bldP spid="17" grpId="0" animBg="1"/>
      <p:bldP spid="21" grpId="0" animBg="1"/>
      <p:bldP spid="25" grpId="0" animBg="1"/>
      <p:bldP spid="29" grpId="0" animBg="1"/>
      <p:bldP spid="30" grpId="0" animBg="1"/>
      <p:bldP spid="31" grpId="0" animBg="1"/>
      <p:bldP spid="3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            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500034" y="214290"/>
            <a:ext cx="4000528" cy="1000132"/>
          </a:xfrm>
        </p:spPr>
        <p:txBody>
          <a:bodyPr>
            <a:normAutofit/>
          </a:bodyPr>
          <a:lstStyle/>
          <a:p>
            <a:pPr algn="ctr"/>
            <a:r>
              <a:rPr lang="ru-RU" sz="3500" b="1" dirty="0" smtClean="0">
                <a:solidFill>
                  <a:schemeClr val="tx2">
                    <a:satMod val="130000"/>
                  </a:schemeClr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onstantia" pitchFamily="18" charset="0"/>
                <a:ea typeface="+mj-ea"/>
                <a:cs typeface="Times New Roman" pitchFamily="18" charset="0"/>
              </a:rPr>
              <a:t>Должны знать:</a:t>
            </a:r>
            <a:endParaRPr lang="ru-RU" sz="3500" b="1" dirty="0">
              <a:solidFill>
                <a:schemeClr val="tx2">
                  <a:satMod val="130000"/>
                </a:schemeClr>
              </a:solidFill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onstantia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6" name="Текст 5"/>
          <p:cNvSpPr>
            <a:spLocks noGrp="1"/>
          </p:cNvSpPr>
          <p:nvPr>
            <p:ph type="body" sz="half" idx="3"/>
          </p:nvPr>
        </p:nvSpPr>
        <p:spPr>
          <a:xfrm>
            <a:off x="4714876" y="214290"/>
            <a:ext cx="4114800" cy="1000131"/>
          </a:xfrm>
        </p:spPr>
        <p:txBody>
          <a:bodyPr>
            <a:normAutofit/>
          </a:bodyPr>
          <a:lstStyle/>
          <a:p>
            <a:r>
              <a:rPr lang="ru-RU" sz="3500" b="1" dirty="0" smtClean="0">
                <a:solidFill>
                  <a:schemeClr val="tx2">
                    <a:satMod val="130000"/>
                  </a:schemeClr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onstantia" pitchFamily="18" charset="0"/>
                <a:ea typeface="+mj-ea"/>
                <a:cs typeface="Times New Roman" pitchFamily="18" charset="0"/>
              </a:rPr>
              <a:t>Должны уметь:</a:t>
            </a:r>
            <a:endParaRPr lang="ru-RU" sz="3500" b="1" dirty="0">
              <a:solidFill>
                <a:schemeClr val="tx2">
                  <a:satMod val="130000"/>
                </a:schemeClr>
              </a:solidFill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onstantia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2"/>
          </p:nvPr>
        </p:nvSpPr>
        <p:spPr>
          <a:xfrm>
            <a:off x="357158" y="1500174"/>
            <a:ext cx="4140230" cy="4697427"/>
          </a:xfrm>
          <a:solidFill>
            <a:schemeClr val="bg2">
              <a:lumMod val="50000"/>
            </a:schemeClr>
          </a:solidFill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ru-RU" b="1" dirty="0" smtClean="0"/>
              <a:t> </a:t>
            </a:r>
            <a:endParaRPr lang="ru-RU" b="1" dirty="0" smtClean="0">
              <a:latin typeface="Constantia" pitchFamily="18" charset="0"/>
            </a:endParaRPr>
          </a:p>
          <a:p>
            <a:pPr>
              <a:buNone/>
            </a:pPr>
            <a:r>
              <a:rPr lang="ru-RU" sz="3600" dirty="0" smtClean="0">
                <a:latin typeface="Constantia" pitchFamily="18" charset="0"/>
              </a:rPr>
              <a:t>1. Чем отличается СПП от других видов СП;   </a:t>
            </a:r>
          </a:p>
          <a:p>
            <a:pPr>
              <a:buNone/>
            </a:pPr>
            <a:r>
              <a:rPr lang="ru-RU" sz="3500" dirty="0" smtClean="0">
                <a:latin typeface="Constantia" pitchFamily="18" charset="0"/>
              </a:rPr>
              <a:t>2. Подчинительные союзы и союзные слова</a:t>
            </a:r>
            <a:r>
              <a:rPr lang="ru-RU" sz="3600" dirty="0" smtClean="0">
                <a:latin typeface="Constantia" pitchFamily="18" charset="0"/>
              </a:rPr>
              <a:t>;</a:t>
            </a:r>
          </a:p>
          <a:p>
            <a:pPr>
              <a:buNone/>
            </a:pPr>
            <a:r>
              <a:rPr lang="ru-RU" sz="3600" dirty="0" smtClean="0">
                <a:latin typeface="Constantia" pitchFamily="18" charset="0"/>
              </a:rPr>
              <a:t> 3. Виды СПП.</a:t>
            </a:r>
          </a:p>
          <a:p>
            <a:pPr>
              <a:buNone/>
            </a:pPr>
            <a:r>
              <a:rPr lang="ru-RU" dirty="0" smtClean="0"/>
              <a:t> </a:t>
            </a:r>
            <a:endParaRPr lang="ru-RU" dirty="0"/>
          </a:p>
        </p:txBody>
      </p:sp>
      <p:sp>
        <p:nvSpPr>
          <p:cNvPr id="7" name="Содержимое 6"/>
          <p:cNvSpPr>
            <a:spLocks noGrp="1"/>
          </p:cNvSpPr>
          <p:nvPr>
            <p:ph sz="quarter" idx="4"/>
          </p:nvPr>
        </p:nvSpPr>
        <p:spPr>
          <a:xfrm>
            <a:off x="4714876" y="1500174"/>
            <a:ext cx="4114800" cy="4643470"/>
          </a:xfrm>
          <a:solidFill>
            <a:schemeClr val="bg2">
              <a:lumMod val="50000"/>
            </a:schemeClr>
          </a:solidFill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sz="3600" b="1" dirty="0" smtClean="0"/>
              <a:t> </a:t>
            </a:r>
          </a:p>
          <a:p>
            <a:pPr>
              <a:buNone/>
            </a:pPr>
            <a:r>
              <a:rPr lang="ru-RU" sz="3600" dirty="0" smtClean="0">
                <a:latin typeface="Constantia" pitchFamily="18" charset="0"/>
              </a:rPr>
              <a:t>1. Распознавать СПП и их виды;</a:t>
            </a:r>
          </a:p>
          <a:p>
            <a:pPr>
              <a:buNone/>
            </a:pPr>
            <a:r>
              <a:rPr lang="ru-RU" sz="3600" dirty="0" smtClean="0">
                <a:latin typeface="Constantia" pitchFamily="18" charset="0"/>
              </a:rPr>
              <a:t> </a:t>
            </a:r>
          </a:p>
          <a:p>
            <a:pPr>
              <a:buNone/>
            </a:pPr>
            <a:r>
              <a:rPr lang="ru-RU" sz="3600" dirty="0" smtClean="0">
                <a:latin typeface="Constantia" pitchFamily="18" charset="0"/>
              </a:rPr>
              <a:t>2. Ставить знаки препинания;</a:t>
            </a:r>
          </a:p>
          <a:p>
            <a:pPr>
              <a:buNone/>
            </a:pPr>
            <a:r>
              <a:rPr lang="ru-RU" sz="3600" dirty="0" smtClean="0">
                <a:latin typeface="Constantia" pitchFamily="18" charset="0"/>
              </a:rPr>
              <a:t> </a:t>
            </a:r>
          </a:p>
          <a:p>
            <a:pPr>
              <a:buNone/>
            </a:pPr>
            <a:r>
              <a:rPr lang="ru-RU" sz="3600" dirty="0" smtClean="0">
                <a:latin typeface="Constantia" pitchFamily="18" charset="0"/>
              </a:rPr>
              <a:t>3. Изображать графически СПП.</a:t>
            </a:r>
          </a:p>
          <a:p>
            <a:pPr>
              <a:buNone/>
            </a:pPr>
            <a:r>
              <a:rPr lang="ru-RU" dirty="0" smtClean="0">
                <a:latin typeface="Constantia" pitchFamily="18" charset="0"/>
              </a:rPr>
              <a:t> </a:t>
            </a:r>
            <a:endParaRPr lang="ru-RU" dirty="0">
              <a:latin typeface="Constantia" pitchFamily="18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sz="3000" dirty="0" smtClean="0">
                <a:latin typeface="Constantia" pitchFamily="18" charset="0"/>
              </a:rPr>
              <a:t>1. О матерях можно рассказывать бесконечно.</a:t>
            </a:r>
          </a:p>
          <a:p>
            <a:endParaRPr lang="ru-RU" sz="900" dirty="0" smtClean="0">
              <a:latin typeface="Constantia" pitchFamily="18" charset="0"/>
            </a:endParaRPr>
          </a:p>
          <a:p>
            <a:r>
              <a:rPr lang="ru-RU" sz="3000" dirty="0" smtClean="0">
                <a:latin typeface="Constantia" pitchFamily="18" charset="0"/>
              </a:rPr>
              <a:t>2. Мама первая заглянула в наши глаза, она первая услышала наш голос. </a:t>
            </a:r>
          </a:p>
          <a:p>
            <a:endParaRPr lang="ru-RU" sz="900" dirty="0" smtClean="0">
              <a:latin typeface="Constantia" pitchFamily="18" charset="0"/>
            </a:endParaRPr>
          </a:p>
          <a:p>
            <a:r>
              <a:rPr lang="ru-RU" sz="3000" dirty="0" smtClean="0">
                <a:latin typeface="Constantia" pitchFamily="18" charset="0"/>
              </a:rPr>
              <a:t>3. В её чутком сердцё никогда не гаснет любовь, и она ни к чему не останется равнодушной.</a:t>
            </a:r>
          </a:p>
          <a:p>
            <a:pPr>
              <a:buNone/>
            </a:pPr>
            <a:endParaRPr lang="ru-RU" sz="900" dirty="0" smtClean="0">
              <a:latin typeface="Constantia" pitchFamily="18" charset="0"/>
            </a:endParaRPr>
          </a:p>
          <a:p>
            <a:r>
              <a:rPr lang="ru-RU" sz="3000" dirty="0" smtClean="0">
                <a:latin typeface="Constantia" pitchFamily="18" charset="0"/>
              </a:rPr>
              <a:t>4. Мы в вечном долгу перед матерью, чья любовь сопровождает нас всю жизнь. </a:t>
            </a:r>
            <a:endParaRPr lang="ru-RU" sz="3000" dirty="0">
              <a:latin typeface="Constantia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142852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>
                <a:latin typeface="Constantia" pitchFamily="18" charset="0"/>
              </a:rPr>
              <a:t>Укажите сложноподчинённое предложение</a:t>
            </a:r>
            <a:endParaRPr lang="ru-RU" dirty="0">
              <a:latin typeface="Constantia" pitchFamily="18" charset="0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Открытая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10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11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12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13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14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15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16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2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3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4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5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6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7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8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ppt/theme/themeOverride9.xml><?xml version="1.0" encoding="utf-8"?>
<a:themeOverride xmlns:a="http://schemas.openxmlformats.org/drawingml/2006/main">
  <a:clrScheme name="Открытая">
    <a:dk1>
      <a:sysClr val="windowText" lastClr="000000"/>
    </a:dk1>
    <a:lt1>
      <a:sysClr val="window" lastClr="FFFFFF"/>
    </a:lt1>
    <a:dk2>
      <a:srgbClr val="464646"/>
    </a:dk2>
    <a:lt2>
      <a:srgbClr val="DEF5FA"/>
    </a:lt2>
    <a:accent1>
      <a:srgbClr val="2DA2BF"/>
    </a:accent1>
    <a:accent2>
      <a:srgbClr val="DA1F28"/>
    </a:accent2>
    <a:accent3>
      <a:srgbClr val="EB641B"/>
    </a:accent3>
    <a:accent4>
      <a:srgbClr val="39639D"/>
    </a:accent4>
    <a:accent5>
      <a:srgbClr val="474B78"/>
    </a:accent5>
    <a:accent6>
      <a:srgbClr val="7D3C4A"/>
    </a:accent6>
    <a:hlink>
      <a:srgbClr val="FF8119"/>
    </a:hlink>
    <a:folHlink>
      <a:srgbClr val="44B9E8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448</TotalTime>
  <Words>1153</Words>
  <Application>Microsoft Office PowerPoint</Application>
  <PresentationFormat>Экран (4:3)</PresentationFormat>
  <Paragraphs>200</Paragraphs>
  <Slides>26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26</vt:i4>
      </vt:variant>
    </vt:vector>
  </HeadingPairs>
  <TitlesOfParts>
    <vt:vector size="27" baseType="lpstr">
      <vt:lpstr>Открытая</vt:lpstr>
      <vt:lpstr> Урок русского языка  в 9 классе  учителя русского языка и литературы Кузнецовой Т.Н.</vt:lpstr>
      <vt:lpstr>Презентация PowerPoint</vt:lpstr>
      <vt:lpstr>Презентация PowerPoint</vt:lpstr>
      <vt:lpstr>Цели урока:</vt:lpstr>
      <vt:lpstr>Повторим:</vt:lpstr>
      <vt:lpstr>Задания группам</vt:lpstr>
      <vt:lpstr>Презентация PowerPoint</vt:lpstr>
      <vt:lpstr>               </vt:lpstr>
      <vt:lpstr>Укажите сложноподчинённое предложение</vt:lpstr>
      <vt:lpstr>Карточка 1</vt:lpstr>
      <vt:lpstr>Карточка 2</vt:lpstr>
      <vt:lpstr>Карточка 3</vt:lpstr>
      <vt:lpstr>Расставьте запятые</vt:lpstr>
      <vt:lpstr>Проверим!</vt:lpstr>
      <vt:lpstr>  Стихотворение Н.Рыленкова    </vt:lpstr>
      <vt:lpstr>Презентация PowerPoint</vt:lpstr>
      <vt:lpstr> Послушайте письмо писателя Л.Андреева (автора рассказа «Кусака») к матери. Этот документ – свидетельство сыновней любви, духовной близости и безграничного доверия: </vt:lpstr>
      <vt:lpstr>Презентация PowerPoint</vt:lpstr>
      <vt:lpstr>Составьте предложения (устно)</vt:lpstr>
      <vt:lpstr>Составьте предложения по схемам</vt:lpstr>
      <vt:lpstr>Презентация PowerPoint</vt:lpstr>
      <vt:lpstr> В знанье – величие и красота, Знанье дороже, чем клад жемчужин:  Время любой уничтожит клад, Мудрый и знающий вечно нужен.</vt:lpstr>
      <vt:lpstr>Исследовательская работа на  тему:</vt:lpstr>
      <vt:lpstr>Выполнение тестовых заданий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Александр</dc:creator>
  <cp:lastModifiedBy>Nata</cp:lastModifiedBy>
  <cp:revision>61</cp:revision>
  <dcterms:created xsi:type="dcterms:W3CDTF">2010-02-08T22:26:21Z</dcterms:created>
  <dcterms:modified xsi:type="dcterms:W3CDTF">2013-11-06T00:18:33Z</dcterms:modified>
</cp:coreProperties>
</file>

<file path=docProps/thumbnail.jpeg>
</file>